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9"/>
  </p:notesMasterIdLst>
  <p:sldIdLst>
    <p:sldId id="256" r:id="rId4"/>
    <p:sldId id="257" r:id="rId5"/>
    <p:sldId id="281" r:id="rId6"/>
    <p:sldId id="282" r:id="rId7"/>
    <p:sldId id="283" r:id="rId8"/>
    <p:sldId id="297" r:id="rId9"/>
    <p:sldId id="284" r:id="rId10"/>
    <p:sldId id="285" r:id="rId11"/>
    <p:sldId id="273" r:id="rId12"/>
    <p:sldId id="274" r:id="rId13"/>
    <p:sldId id="286" r:id="rId14"/>
    <p:sldId id="277" r:id="rId15"/>
    <p:sldId id="260" r:id="rId16"/>
    <p:sldId id="261" r:id="rId17"/>
    <p:sldId id="298" r:id="rId18"/>
    <p:sldId id="294" r:id="rId19"/>
    <p:sldId id="295" r:id="rId20"/>
    <p:sldId id="296" r:id="rId21"/>
    <p:sldId id="299" r:id="rId22"/>
    <p:sldId id="289" r:id="rId23"/>
    <p:sldId id="288" r:id="rId24"/>
    <p:sldId id="290" r:id="rId25"/>
    <p:sldId id="292" r:id="rId26"/>
    <p:sldId id="291"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20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E01B3-3724-4195-80FA-6E5216623CCD}" type="datetimeFigureOut">
              <a:rPr lang="en-US" smtClean="0"/>
              <a:pPr/>
              <a:t>26-Mar-20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FCE7A-6371-4328-B384-A8804BE7F3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2FCE7A-6371-4328-B384-A8804BE7F3C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AAD7B6-4255-4805-ACD7-B7540C0C25B1}" type="datetimeFigureOut">
              <a:rPr lang="en-US" smtClean="0"/>
              <a:pPr/>
              <a:t>26-Mar-20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ABFC780-5C27-4E19-9054-DBF26D4B02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7AAD7B6-4255-4805-ACD7-B7540C0C25B1}" type="datetimeFigureOut">
              <a:rPr lang="en-US" smtClean="0"/>
              <a:pPr/>
              <a:t>26-Mar-20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ABFC780-5C27-4E19-9054-DBF26D4B02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7AAD7B6-4255-4805-ACD7-B7540C0C25B1}" type="datetimeFigureOut">
              <a:rPr lang="en-US" smtClean="0"/>
              <a:pPr/>
              <a:t>26-Mar-20</a:t>
            </a:fld>
            <a:endParaRPr lang="en-US"/>
          </a:p>
        </p:txBody>
      </p:sp>
      <p:sp>
        <p:nvSpPr>
          <p:cNvPr id="9" name="Slide Number Placeholder 8"/>
          <p:cNvSpPr>
            <a:spLocks noGrp="1"/>
          </p:cNvSpPr>
          <p:nvPr>
            <p:ph type="sldNum" sz="quarter" idx="15"/>
          </p:nvPr>
        </p:nvSpPr>
        <p:spPr/>
        <p:txBody>
          <a:bodyPr rtlCol="0"/>
          <a:lstStyle/>
          <a:p>
            <a:fld id="{FABFC780-5C27-4E19-9054-DBF26D4B02E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ABFC780-5C27-4E19-9054-DBF26D4B02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7AAD7B6-4255-4805-ACD7-B7540C0C25B1}" type="datetimeFigureOut">
              <a:rPr lang="en-US" smtClean="0"/>
              <a:pPr/>
              <a:t>26-Mar-20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FC780-5C27-4E19-9054-DBF26D4B02E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7AAD7B6-4255-4805-ACD7-B7540C0C25B1}" type="datetimeFigureOut">
              <a:rPr lang="en-US" smtClean="0"/>
              <a:pPr/>
              <a:t>26-Mar-20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FC780-5C27-4E19-9054-DBF26D4B02E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7AAD7B6-4255-4805-ACD7-B7540C0C25B1}" type="datetimeFigureOut">
              <a:rPr lang="en-US" smtClean="0"/>
              <a:pPr/>
              <a:t>26-Mar-20</a:t>
            </a:fld>
            <a:endParaRPr lang="en-US"/>
          </a:p>
        </p:txBody>
      </p:sp>
      <p:sp>
        <p:nvSpPr>
          <p:cNvPr id="7" name="Slide Number Placeholder 6"/>
          <p:cNvSpPr>
            <a:spLocks noGrp="1"/>
          </p:cNvSpPr>
          <p:nvPr>
            <p:ph type="sldNum" sz="quarter" idx="11"/>
          </p:nvPr>
        </p:nvSpPr>
        <p:spPr/>
        <p:txBody>
          <a:bodyPr rtlCol="0"/>
          <a:lstStyle/>
          <a:p>
            <a:fld id="{FABFC780-5C27-4E19-9054-DBF26D4B02E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AD7B6-4255-4805-ACD7-B7540C0C25B1}" type="datetimeFigureOut">
              <a:rPr lang="en-US" smtClean="0"/>
              <a:pPr/>
              <a:t>26-Mar-20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7AAD7B6-4255-4805-ACD7-B7540C0C25B1}" type="datetimeFigureOut">
              <a:rPr lang="en-US" smtClean="0"/>
              <a:pPr/>
              <a:t>26-Mar-20</a:t>
            </a:fld>
            <a:endParaRPr lang="en-US"/>
          </a:p>
        </p:txBody>
      </p:sp>
      <p:sp>
        <p:nvSpPr>
          <p:cNvPr id="22" name="Slide Number Placeholder 21"/>
          <p:cNvSpPr>
            <a:spLocks noGrp="1"/>
          </p:cNvSpPr>
          <p:nvPr>
            <p:ph type="sldNum" sz="quarter" idx="15"/>
          </p:nvPr>
        </p:nvSpPr>
        <p:spPr/>
        <p:txBody>
          <a:bodyPr rtlCol="0"/>
          <a:lstStyle/>
          <a:p>
            <a:fld id="{FABFC780-5C27-4E19-9054-DBF26D4B02E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7AAD7B6-4255-4805-ACD7-B7540C0C25B1}" type="datetimeFigureOut">
              <a:rPr lang="en-US" smtClean="0"/>
              <a:pPr/>
              <a:t>26-Mar-20</a:t>
            </a:fld>
            <a:endParaRPr lang="en-US"/>
          </a:p>
        </p:txBody>
      </p:sp>
      <p:sp>
        <p:nvSpPr>
          <p:cNvPr id="18" name="Slide Number Placeholder 17"/>
          <p:cNvSpPr>
            <a:spLocks noGrp="1"/>
          </p:cNvSpPr>
          <p:nvPr>
            <p:ph type="sldNum" sz="quarter" idx="11"/>
          </p:nvPr>
        </p:nvSpPr>
        <p:spPr/>
        <p:txBody>
          <a:bodyPr rtlCol="0"/>
          <a:lstStyle/>
          <a:p>
            <a:fld id="{FABFC780-5C27-4E19-9054-DBF26D4B02E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AAD7B6-4255-4805-ACD7-B7540C0C25B1}" type="datetimeFigureOut">
              <a:rPr lang="en-US" smtClean="0"/>
              <a:pPr/>
              <a:t>26-Mar-20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AAD7B6-4255-4805-ACD7-B7540C0C25B1}" type="datetimeFigureOut">
              <a:rPr lang="en-US" smtClean="0"/>
              <a:pPr/>
              <a:t>26-Mar-20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AD7B6-4255-4805-ACD7-B7540C0C25B1}" type="datetimeFigureOut">
              <a:rPr lang="en-US" smtClean="0"/>
              <a:pPr/>
              <a:t>26-Mar-20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AD7B6-4255-4805-ACD7-B7540C0C25B1}" type="datetimeFigureOut">
              <a:rPr lang="en-US" smtClean="0"/>
              <a:pPr/>
              <a:t>26-Mar-20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AD7B6-4255-4805-ACD7-B7540C0C25B1}" type="datetimeFigureOut">
              <a:rPr lang="en-US" smtClean="0"/>
              <a:pPr/>
              <a:t>26-Mar-20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AD7B6-4255-4805-ACD7-B7540C0C25B1}" type="datetimeFigureOut">
              <a:rPr lang="en-US" smtClean="0"/>
              <a:pPr/>
              <a:t>26-Mar-20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AD7B6-4255-4805-ACD7-B7540C0C25B1}" type="datetimeFigureOut">
              <a:rPr lang="en-US" smtClean="0"/>
              <a:pPr/>
              <a:t>26-Mar-20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AAD7B6-4255-4805-ACD7-B7540C0C25B1}" type="datetimeFigureOut">
              <a:rPr lang="en-US" smtClean="0"/>
              <a:pPr/>
              <a:t>26-Mar-20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AAD7B6-4255-4805-ACD7-B7540C0C25B1}" type="datetimeFigureOut">
              <a:rPr lang="en-US" smtClean="0"/>
              <a:pPr/>
              <a:t>26-Mar-20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AAD7B6-4255-4805-ACD7-B7540C0C25B1}" type="datetimeFigureOut">
              <a:rPr lang="en-US" smtClean="0"/>
              <a:pPr/>
              <a:t>26-Mar-20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AD7B6-4255-4805-ACD7-B7540C0C25B1}" type="datetimeFigureOut">
              <a:rPr lang="en-US" smtClean="0"/>
              <a:pPr/>
              <a:t>26-Mar-20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AAD7B6-4255-4805-ACD7-B7540C0C25B1}" type="datetimeFigureOut">
              <a:rPr lang="en-US" smtClean="0"/>
              <a:pPr/>
              <a:t>26-Mar-20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FC780-5C27-4E19-9054-DBF26D4B02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AAD7B6-4255-4805-ACD7-B7540C0C25B1}" type="datetimeFigureOut">
              <a:rPr lang="en-US" smtClean="0"/>
              <a:pPr/>
              <a:t>26-Mar-20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ABFC780-5C27-4E19-9054-DBF26D4B02E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AAD7B6-4255-4805-ACD7-B7540C0C25B1}" type="datetimeFigureOut">
              <a:rPr lang="en-US" smtClean="0"/>
              <a:pPr/>
              <a:t>26-Mar-20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BFC780-5C27-4E19-9054-DBF26D4B02E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7AAD7B6-4255-4805-ACD7-B7540C0C25B1}" type="datetimeFigureOut">
              <a:rPr lang="en-US" smtClean="0"/>
              <a:pPr/>
              <a:t>26-Mar-20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ABFC780-5C27-4E19-9054-DBF26D4B02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AD7B6-4255-4805-ACD7-B7540C0C25B1}" type="datetimeFigureOut">
              <a:rPr lang="en-US" smtClean="0"/>
              <a:pPr/>
              <a:t>26-Mar-20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FC780-5C27-4E19-9054-DBF26D4B02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althyeater.com/carb-protein-fat-rich-foods" TargetMode="External"/><Relationship Id="rId2" Type="http://schemas.openxmlformats.org/officeDocument/2006/relationships/hyperlink" Target="https://pustibari.com/%e0%a6%96%e0%a6%be%e0%a6%a6%e0%a7%8d%e0%a6%af%e0%a7%87%e0%a6%b0-%e0%a6%95%e0%a6%be%e0%a6%9c-%e0%a6%93-%e0%a6%b6%e0%a7%8d%e0%a6%b0%e0%a7%87%e0%a6%a3%e0%a7%80%e0%a6%ac%e0%a6%bf%e0%a6%ad%e0%a6%b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bn.wikipedia.org/w/index.php?title=%E0%A6%AE%E0%A6%B2%E0%A7%8D%E0%A6%9F%E0%A7%8B%E0%A6%9C&amp;action=edit&amp;redlink=1" TargetMode="External"/><Relationship Id="rId13" Type="http://schemas.openxmlformats.org/officeDocument/2006/relationships/image" Target="../media/image5.png"/><Relationship Id="rId3" Type="http://schemas.openxmlformats.org/officeDocument/2006/relationships/hyperlink" Target="https://bn.wikipedia.org/w/index.php?title=%E0%A6%AE%E0%A6%BF%E0%A6%89%E0%A6%B8%E0%A6%BF%E0%A6%A8&amp;action=edit&amp;redlink=1" TargetMode="External"/><Relationship Id="rId7" Type="http://schemas.openxmlformats.org/officeDocument/2006/relationships/hyperlink" Target="https://bn.wikipedia.org/w/index.php?title=%E0%A6%8F%E0%A6%B0%E0%A6%BF%E0%A6%A5%E0%A7%8D%E0%A6%B0%E0%A7%8B%E0%A6%A1%E0%A7%87%E0%A6%95%E0%A7%8D%E0%A6%B8%E0%A6%9F%E0%A7%8D%E0%A6%B0%E0%A6%BF%E0%A6%A8&amp;action=edit&amp;redlink=1" TargetMode="External"/><Relationship Id="rId12" Type="http://schemas.openxmlformats.org/officeDocument/2006/relationships/hyperlink" Target="https://bn.wikipedia.org/w/index.php?title=%E0%A6%9C%E0%A7%80%E0%A6%AC%E0%A6%BE%E0%A6%A3%E0%A7%81&amp;action=edit&amp;redlink=1" TargetMode="External"/><Relationship Id="rId2" Type="http://schemas.openxmlformats.org/officeDocument/2006/relationships/hyperlink" Target="https://bn.wikipedia.org/w/index.php?title=%E0%A6%B2%E0%A6%BE%E0%A6%B2%E0%A6%BE%E0%A6%97%E0%A7%8D%E0%A6%B0%E0%A6%A8%E0%A7%8D%E0%A6%A5%E0%A6%BF&amp;action=edit&amp;redlink=1" TargetMode="External"/><Relationship Id="rId1" Type="http://schemas.openxmlformats.org/officeDocument/2006/relationships/slideLayout" Target="../slideLayouts/slideLayout15.xml"/><Relationship Id="rId6" Type="http://schemas.openxmlformats.org/officeDocument/2006/relationships/hyperlink" Target="https://bn.wikipedia.org/w/index.php?title=%E0%A6%B2%E0%A6%BE%E0%A6%87%E0%A6%B8%E0%A7%8B%E0%A6%9C%E0%A6%BE%E0%A6%87%E0%A6%AE&amp;action=edit&amp;redlink=1" TargetMode="External"/><Relationship Id="rId11" Type="http://schemas.openxmlformats.org/officeDocument/2006/relationships/hyperlink" Target="https://bn.wikipedia.org/w/index.php?title=%E0%A6%AE%E0%A6%B2%E0%A7%8D%E0%A6%9F%E0%A7%8B%E0%A6%9F%E0%A7%8D%E0%A6%B0%E0%A6%BE%E0%A6%AF%E0%A6%BC%E0%A7%8B%E0%A6%9C&amp;action=edit&amp;redlink=1" TargetMode="External"/><Relationship Id="rId5" Type="http://schemas.openxmlformats.org/officeDocument/2006/relationships/hyperlink" Target="https://bn.wikipedia.org/w/index.php?title=%E0%A6%AE%E0%A6%B2%E0%A7%8D%E0%A6%9F%E0%A7%87%E0%A6%9C&amp;action=edit&amp;redlink=1" TargetMode="External"/><Relationship Id="rId10" Type="http://schemas.openxmlformats.org/officeDocument/2006/relationships/hyperlink" Target="https://bn.wikipedia.org/w/index.php?title=%E0%A6%86%E0%A6%87%E0%A6%B8%E0%A7%8B%E0%A6%AE%E0%A6%B2%E0%A7%8D%E0%A6%9F%E0%A7%8B%E0%A6%9C&amp;action=edit&amp;redlink=1" TargetMode="External"/><Relationship Id="rId4" Type="http://schemas.openxmlformats.org/officeDocument/2006/relationships/hyperlink" Target="https://bn.wikipedia.org/w/index.php?title=%E0%A6%9F%E0%A6%BE%E0%A6%AF%E0%A6%BC%E0%A6%BE%E0%A6%B2%E0%A6%BF%E0%A6%A8&amp;action=edit&amp;redlink=1" TargetMode="External"/><Relationship Id="rId9" Type="http://schemas.openxmlformats.org/officeDocument/2006/relationships/hyperlink" Target="https://bn.wikipedia.org/w/index.php?title=%E0%A6%85%E0%A7%8D%E0%A6%AF%E0%A6%BE%E0%A6%95%E0%A7%8D%E0%A6%B0%E0%A7%8B%E0%A6%A1%E0%A7%87%E0%A6%95%E0%A7%8D%E0%A6%B8%E0%A6%9F%E0%A7%8D%E0%A6%B0%E0%A6%BF%E0%A6%A8&amp;action=edit&amp;redlink=1"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bn.wikipedia.org/wiki/%E0%A6%AB%E0%A7%8D%E0%A6%B0%E0%A7%81%E0%A6%95%E0%A7%8D%E0%A6%9F%E0%A7%8B%E0%A6%9C" TargetMode="External"/><Relationship Id="rId3" Type="http://schemas.openxmlformats.org/officeDocument/2006/relationships/hyperlink" Target="https://bn.wikipedia.org/w/index.php?title=%E0%A6%97%E0%A7%8D%E0%A6%B0%E0%A6%BE%E0%A6%B8%E0%A6%A8%E0%A6%BE%E0%A6%B2%E0%A7%80&amp;action=edit&amp;redlink=1" TargetMode="External"/><Relationship Id="rId7" Type="http://schemas.openxmlformats.org/officeDocument/2006/relationships/hyperlink" Target="https://bn.wikipedia.org/w/index.php?title=%E0%A6%B8%E0%A7%81%E0%A6%95%E0%A7%8D%E0%A6%B0%E0%A7%8B%E0%A6%9C&amp;action=edit&amp;redlink=1" TargetMode="External"/><Relationship Id="rId2" Type="http://schemas.openxmlformats.org/officeDocument/2006/relationships/hyperlink" Target="https://bn.wikipedia.org/wiki/%E0%A6%97%E0%A6%B2%E0%A6%AC%E0%A6%BF%E0%A6%B2" TargetMode="External"/><Relationship Id="rId1" Type="http://schemas.openxmlformats.org/officeDocument/2006/relationships/slideLayout" Target="../slideLayouts/slideLayout24.xml"/><Relationship Id="rId6" Type="http://schemas.openxmlformats.org/officeDocument/2006/relationships/hyperlink" Target="https://bn.wikipedia.org/wiki/%E0%A6%B9%E0%A6%BE%E0%A6%87%E0%A6%A1%E0%A7%8D%E0%A6%B0%E0%A7%8B%E0%A6%95%E0%A7%8D%E0%A6%B2%E0%A7%8B%E0%A6%B0%E0%A6%BF%E0%A6%95_%E0%A6%85%E0%A7%8D%E0%A6%AF%E0%A6%BE%E0%A6%B8%E0%A6%BF%E0%A6%A1" TargetMode="External"/><Relationship Id="rId5" Type="http://schemas.openxmlformats.org/officeDocument/2006/relationships/hyperlink" Target="https://bn.wikipedia.org/w/index.php?title=%E0%A6%AA%E0%A6%BE%E0%A6%9A%E0%A6%95%E0%A6%B0%E0%A6%B8&amp;action=edit&amp;redlink=1" TargetMode="External"/><Relationship Id="rId4" Type="http://schemas.openxmlformats.org/officeDocument/2006/relationships/hyperlink" Target="https://bn.wikipedia.org/wiki/%E0%A6%AA%E0%A6%BE%E0%A6%95%E0%A6%B8%E0%A7%8D%E0%A6%A5%E0%A6%B2%E0%A7%8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bn.wikipedia.org/wiki/%E0%A6%97%E0%A7%8D%E0%A6%B2%E0%A7%81%E0%A6%95%E0%A7%8B%E0%A6%9C" TargetMode="External"/><Relationship Id="rId2" Type="http://schemas.openxmlformats.org/officeDocument/2006/relationships/hyperlink" Target="https://bn.wikipedia.org/wiki/%E0%A6%AE%E0%A6%A8%E0%A7%8B%E0%A6%B8%E0%A7%8D%E0%A6%AF%E0%A6%BE%E0%A6%95%E0%A6%BE%E0%A6%B0%E0%A6%BE%E0%A6%87%E0%A6%A1" TargetMode="External"/><Relationship Id="rId1" Type="http://schemas.openxmlformats.org/officeDocument/2006/relationships/slideLayout" Target="../slideLayouts/slideLayout24.xml"/><Relationship Id="rId6" Type="http://schemas.openxmlformats.org/officeDocument/2006/relationships/hyperlink" Target="https://bn.wikipedia.org/wiki/%E0%A6%AC%E0%A6%BF%E0%A6%9C%E0%A6%BE%E0%A6%B0%E0%A6%95_%E0%A6%B6%E0%A6%B0%E0%A7%8D%E0%A6%95%E0%A6%B0%E0%A6%BE" TargetMode="External"/><Relationship Id="rId5" Type="http://schemas.openxmlformats.org/officeDocument/2006/relationships/hyperlink" Target="https://bn.wikipedia.org/w/index.php?title=%E0%A6%97%E0%A7%8D%E0%A6%AF%E0%A6%BE%E0%A6%B2%E0%A6%BE%E0%A6%95%E0%A7%8D%E0%A6%9F%E0%A7%8B%E0%A6%9C&amp;action=edit&amp;redlink=1" TargetMode="External"/><Relationship Id="rId4" Type="http://schemas.openxmlformats.org/officeDocument/2006/relationships/hyperlink" Target="https://bn.wikipedia.org/wiki/%E0%A6%AB%E0%A7%8D%E0%A6%B0%E0%A7%81%E0%A6%95%E0%A7%8D%E0%A6%9F%E0%A7%8B%E0%A6%9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n.wikipedia.org/wiki/%E0%A6%AB%E0%A7%8D%E0%A6%B0%E0%A7%81%E0%A6%95%E0%A7%8D%E0%A6%9F%E0%A7%8B%E0%A6%9C" TargetMode="External"/><Relationship Id="rId2" Type="http://schemas.openxmlformats.org/officeDocument/2006/relationships/hyperlink" Target="https://bn.wikipedia.org/wiki/%E0%A6%97%E0%A7%8D%E0%A6%B2%E0%A7%81%E0%A6%95%E0%A7%8B%E0%A6%9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ealthyeater.com/carb-protein-fat-rich-foods" TargetMode="External"/><Relationship Id="rId2" Type="http://schemas.openxmlformats.org/officeDocument/2006/relationships/hyperlink" Target="https://pustibari.com/%e0%a6%96%e0%a6%be%e0%a6%a6%e0%a7%8d%e0%a6%af%e0%a7%87%e0%a6%b0-%e0%a6%95%e0%a6%be%e0%a6%9c-%e0%a6%93-%e0%a6%b6%e0%a7%8d%e0%a6%b0%e0%a7%87%e0%a6%a3%e0%a7%80%e0%a6%ac%e0%a6%bf%e0%a6%ad%e0%a6%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Carbohydrates</a:t>
            </a:r>
            <a:endParaRPr lang="en-US" dirty="0"/>
          </a:p>
        </p:txBody>
      </p:sp>
      <p:sp>
        <p:nvSpPr>
          <p:cNvPr id="3" name="Subtitle 2"/>
          <p:cNvSpPr>
            <a:spLocks noGrp="1"/>
          </p:cNvSpPr>
          <p:nvPr>
            <p:ph type="subTitle" idx="1"/>
          </p:nvPr>
        </p:nvSpPr>
        <p:spPr/>
        <p:txBody>
          <a:bodyPr/>
          <a:lstStyle/>
          <a:p>
            <a:r>
              <a:rPr lang="en-US" dirty="0" err="1" smtClean="0"/>
              <a:t>Nasreen</a:t>
            </a:r>
            <a:r>
              <a:rPr lang="en-US" dirty="0" smtClean="0"/>
              <a:t> </a:t>
            </a:r>
            <a:r>
              <a:rPr lang="en-US" dirty="0" err="1" smtClean="0"/>
              <a:t>Afroze</a:t>
            </a:r>
            <a:endParaRPr lang="en-US" dirty="0" smtClean="0"/>
          </a:p>
          <a:p>
            <a:r>
              <a:rPr lang="en-US" dirty="0" smtClean="0"/>
              <a:t>Associate </a:t>
            </a:r>
            <a:r>
              <a:rPr lang="en-US" dirty="0" smtClean="0"/>
              <a:t>Professor</a:t>
            </a:r>
          </a:p>
          <a:p>
            <a:r>
              <a:rPr lang="en-US" dirty="0" smtClean="0"/>
              <a:t>Eden </a:t>
            </a:r>
            <a:r>
              <a:rPr lang="en-US" dirty="0" err="1" smtClean="0"/>
              <a:t>Mohila</a:t>
            </a:r>
            <a:r>
              <a:rPr lang="en-US" dirty="0" smtClean="0"/>
              <a:t> College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200" b="0" i="0" u="none" strike="noStrike" cap="none" normalizeH="0" baseline="0" smtClean="0">
                <a:ln>
                  <a:noFill/>
                </a:ln>
                <a:solidFill>
                  <a:srgbClr val="000000"/>
                </a:solidFill>
                <a:effectLst/>
                <a:latin typeface="SolaimanLipi" pitchFamily="65" charset="0"/>
                <a:cs typeface="SolaimanLipi" pitchFamily="65" charset="0"/>
              </a:rPr>
              <a:t>শর্করার প্রথম ও প্রধান কাজ হলো শক্তি উৎপাদন করা। আমাদের</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56800"/>
                </a:solidFill>
                <a:effectLst/>
                <a:latin typeface="SolaimanLipi" pitchFamily="65" charset="0"/>
                <a:cs typeface="SolaimanLipi" pitchFamily="65" charset="0"/>
                <a:hlinkClick r:id="rId2"/>
              </a:rPr>
              <a:t>মোট</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প্রয়োজনীয় ক্যালরির শতকরা ৬০</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৭০ ভাগ শর্করা জাতীয় খাদ্য হতে গ্রহণ করা দরকার। ১ গ্রাম শর্করা ৪ কিলোক্যালরি তাপ উৎপন্ন করে। বয়স</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দেহের ওজন</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উচ্চতা</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পরিশ্রমের মাত্রার উপর শর্করার চাহিদা</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56800"/>
                </a:solidFill>
                <a:effectLst/>
                <a:latin typeface="SolaimanLipi" pitchFamily="65" charset="0"/>
                <a:cs typeface="SolaimanLipi" pitchFamily="65" charset="0"/>
                <a:hlinkClick r:id="rId3"/>
              </a:rPr>
              <a:t>নির্ভর</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করে। একজন পূর্ণ বয়স্ক পুরুষের শর্করা দৈনিক চাহিদা তার দেহের প্রতি কিলোগ্রাম ওজনের ৪</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৬ গ্রাম হয়ে থাকে। একজন ৬০ কেজি ওজনের পুরুষ মানুষের গড়ে প্রতিদিন শর্করার দৈনিক চাহিদা </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৬০</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৪</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৬</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bn-IN" sz="1200" b="0" i="0" u="none" strike="noStrike" cap="none" normalizeH="0" baseline="0" smtClean="0">
                <a:ln>
                  <a:noFill/>
                </a:ln>
                <a:solidFill>
                  <a:srgbClr val="000000"/>
                </a:solidFill>
                <a:effectLst/>
                <a:latin typeface="SolaimanLipi" pitchFamily="65" charset="0"/>
                <a:cs typeface="SolaimanLipi" pitchFamily="65" charset="0"/>
              </a:rPr>
              <a:t>গ্রাম বা ২৭৬ গ্রাম।</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r>
              <a:rPr kumimoji="0" lang="en-US" sz="22600" b="0" i="0" u="none" strike="noStrike" cap="none" normalizeH="0" baseline="0" smtClean="0">
                <a:ln>
                  <a:noFill/>
                </a:ln>
                <a:solidFill>
                  <a:srgbClr val="000000"/>
                </a:solidFill>
                <a:effectLst/>
                <a:latin typeface="SolaimanLipi" pitchFamily="65" charset="0"/>
                <a:cs typeface="SolaimanLipi" pitchFamily="65" charset="0"/>
              </a:rPr>
              <a:t> </a:t>
            </a:r>
            <a:r>
              <a:rPr kumimoji="0" lang="en-US" sz="1200" b="0" i="0" u="none" strike="noStrike" cap="none" normalizeH="0" baseline="0" smtClean="0">
                <a:ln>
                  <a:noFill/>
                </a:ln>
                <a:solidFill>
                  <a:srgbClr val="000000"/>
                </a:solidFill>
                <a:effectLst/>
                <a:latin typeface="SolaimanLipi" pitchFamily="65" charset="0"/>
                <a:cs typeface="SolaimanLipi" pitchFamily="65" charset="0"/>
              </a:rPr>
              <a:t>                                                                                                                                               </a:t>
            </a:r>
          </a:p>
        </p:txBody>
      </p:sp>
      <p:sp>
        <p:nvSpPr>
          <p:cNvPr id="3" name="Rectangle 2"/>
          <p:cNvSpPr/>
          <p:nvPr/>
        </p:nvSpPr>
        <p:spPr>
          <a:xfrm>
            <a:off x="838200" y="1752600"/>
            <a:ext cx="7848600" cy="3970318"/>
          </a:xfrm>
          <a:prstGeom prst="rect">
            <a:avLst/>
          </a:prstGeom>
        </p:spPr>
        <p:txBody>
          <a:bodyPr wrap="square">
            <a:spAutoFit/>
          </a:bodyPr>
          <a:lstStyle/>
          <a:p>
            <a:pPr lvl="0" eaLnBrk="0" fontAlgn="base" hangingPunct="0">
              <a:spcBef>
                <a:spcPct val="0"/>
              </a:spcBef>
              <a:spcAft>
                <a:spcPct val="0"/>
              </a:spcAft>
            </a:pPr>
            <a:r>
              <a:rPr lang="bn-IN" sz="2800" b="1" dirty="0" smtClean="0">
                <a:solidFill>
                  <a:srgbClr val="333333"/>
                </a:solidFill>
                <a:latin typeface="NikoshBAN" pitchFamily="2" charset="0"/>
                <a:cs typeface="NikoshBAN" pitchFamily="2" charset="0"/>
              </a:rPr>
              <a:t>উদ্ভিদজ্জ </a:t>
            </a:r>
            <a:r>
              <a:rPr lang="bn-IN" sz="2800" b="1" dirty="0" smtClean="0">
                <a:solidFill>
                  <a:srgbClr val="333333"/>
                </a:solidFill>
                <a:latin typeface="NikoshBAN" pitchFamily="2" charset="0"/>
                <a:cs typeface="NikoshBAN" pitchFamily="2" charset="0"/>
              </a:rPr>
              <a:t>উৎস</a:t>
            </a:r>
            <a:endParaRPr lang="en-US" sz="2800" dirty="0" smtClean="0">
              <a:solidFill>
                <a:srgbClr val="333333"/>
              </a:solidFill>
              <a:latin typeface="NikoshBAN" pitchFamily="2" charset="0"/>
              <a:cs typeface="NikoshBAN" pitchFamily="2" charset="0"/>
            </a:endParaRPr>
          </a:p>
          <a:p>
            <a:pPr lvl="0" eaLnBrk="0" fontAlgn="base" hangingPunct="0">
              <a:spcBef>
                <a:spcPct val="0"/>
              </a:spcBef>
              <a:spcAft>
                <a:spcPct val="0"/>
              </a:spcAft>
            </a:pPr>
            <a:r>
              <a:rPr lang="bn-IN" sz="2800" dirty="0" smtClean="0">
                <a:solidFill>
                  <a:srgbClr val="333333"/>
                </a:solidFill>
                <a:latin typeface="NikoshBAN" pitchFamily="2" charset="0"/>
                <a:cs typeface="NikoshBAN" pitchFamily="2" charset="0"/>
              </a:rPr>
              <a:t>১৷ চাল</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গম</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ভুট্টা</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আলু</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ওল</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কচু ইত্যাদি থেকে শ্বেতসার পাওয়া যায়।</a:t>
            </a:r>
            <a:endParaRPr lang="en-US" sz="2800" dirty="0" smtClean="0">
              <a:solidFill>
                <a:srgbClr val="333333"/>
              </a:solidFill>
              <a:latin typeface="NikoshBAN" pitchFamily="2" charset="0"/>
              <a:cs typeface="NikoshBAN" pitchFamily="2" charset="0"/>
            </a:endParaRPr>
          </a:p>
          <a:p>
            <a:pPr lvl="0" eaLnBrk="0" fontAlgn="base" hangingPunct="0">
              <a:spcBef>
                <a:spcPct val="0"/>
              </a:spcBef>
              <a:spcAft>
                <a:spcPct val="0"/>
              </a:spcAft>
            </a:pPr>
            <a:r>
              <a:rPr lang="bn-IN" sz="2800" dirty="0" smtClean="0">
                <a:solidFill>
                  <a:srgbClr val="333333"/>
                </a:solidFill>
                <a:latin typeface="NikoshBAN" pitchFamily="2" charset="0"/>
                <a:cs typeface="NikoshBAN" pitchFamily="2" charset="0"/>
              </a:rPr>
              <a:t>২৷ খেঁজুর</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আঙুর</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আপেল ইত্যাদি থেকে গ্লুকোজ পাওয়া যায়।</a:t>
            </a:r>
            <a:endParaRPr lang="en-US" sz="2800" dirty="0" smtClean="0">
              <a:solidFill>
                <a:srgbClr val="333333"/>
              </a:solidFill>
              <a:latin typeface="NikoshBAN" pitchFamily="2" charset="0"/>
              <a:cs typeface="NikoshBAN" pitchFamily="2" charset="0"/>
            </a:endParaRPr>
          </a:p>
          <a:p>
            <a:pPr lvl="0" eaLnBrk="0" fontAlgn="base" hangingPunct="0">
              <a:spcBef>
                <a:spcPct val="0"/>
              </a:spcBef>
              <a:spcAft>
                <a:spcPct val="0"/>
              </a:spcAft>
            </a:pPr>
            <a:r>
              <a:rPr lang="bn-IN" sz="2800" dirty="0" smtClean="0">
                <a:solidFill>
                  <a:srgbClr val="333333"/>
                </a:solidFill>
                <a:latin typeface="NikoshBAN" pitchFamily="2" charset="0"/>
                <a:cs typeface="NikoshBAN" pitchFamily="2" charset="0"/>
              </a:rPr>
              <a:t>৩৷ পাকা আম</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কলা</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কমলালেবু ইত্যাদি থেকে ফ্রুকটোজ পাওয়া যায়।</a:t>
            </a:r>
            <a:endParaRPr lang="en-US" sz="2800" dirty="0" smtClean="0">
              <a:solidFill>
                <a:srgbClr val="333333"/>
              </a:solidFill>
              <a:latin typeface="NikoshBAN" pitchFamily="2" charset="0"/>
              <a:cs typeface="NikoshBAN" pitchFamily="2" charset="0"/>
            </a:endParaRPr>
          </a:p>
          <a:p>
            <a:pPr lvl="0" eaLnBrk="0" fontAlgn="base" hangingPunct="0">
              <a:spcBef>
                <a:spcPct val="0"/>
              </a:spcBef>
              <a:spcAft>
                <a:spcPct val="0"/>
              </a:spcAft>
            </a:pPr>
            <a:r>
              <a:rPr lang="bn-IN" sz="2800" dirty="0" smtClean="0">
                <a:solidFill>
                  <a:srgbClr val="333333"/>
                </a:solidFill>
                <a:latin typeface="NikoshBAN" pitchFamily="2" charset="0"/>
                <a:cs typeface="NikoshBAN" pitchFamily="2" charset="0"/>
              </a:rPr>
              <a:t>৪৷ মিছরি</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চিনি</a:t>
            </a:r>
            <a:r>
              <a:rPr lang="en-US" sz="2800" dirty="0" smtClean="0">
                <a:solidFill>
                  <a:srgbClr val="333333"/>
                </a:solidFill>
                <a:latin typeface="NikoshBAN" pitchFamily="2" charset="0"/>
                <a:cs typeface="NikoshBAN" pitchFamily="2" charset="0"/>
              </a:rPr>
              <a:t>,</a:t>
            </a:r>
            <a:r>
              <a:rPr lang="bn-IN" sz="2800" dirty="0" smtClean="0">
                <a:solidFill>
                  <a:srgbClr val="333333"/>
                </a:solidFill>
                <a:latin typeface="NikoshBAN" pitchFamily="2" charset="0"/>
                <a:cs typeface="NikoshBAN" pitchFamily="2" charset="0"/>
              </a:rPr>
              <a:t>গুড় ইত্যাদি থেকে সুক্রোজ পাওয়া যায়।</a:t>
            </a:r>
            <a:endParaRPr lang="en-US" sz="2800" dirty="0" smtClean="0">
              <a:solidFill>
                <a:srgbClr val="333333"/>
              </a:solidFill>
              <a:latin typeface="NikoshBAN" pitchFamily="2" charset="0"/>
              <a:cs typeface="NikoshBAN" pitchFamily="2" charset="0"/>
            </a:endParaRPr>
          </a:p>
          <a:p>
            <a:pPr lvl="0" eaLnBrk="0" fontAlgn="base" hangingPunct="0">
              <a:spcBef>
                <a:spcPct val="0"/>
              </a:spcBef>
              <a:spcAft>
                <a:spcPct val="0"/>
              </a:spcAft>
            </a:pPr>
            <a:r>
              <a:rPr lang="bn-IN" sz="2800" dirty="0" smtClean="0">
                <a:solidFill>
                  <a:srgbClr val="333333"/>
                </a:solidFill>
                <a:latin typeface="NikoshBAN" pitchFamily="2" charset="0"/>
                <a:cs typeface="NikoshBAN" pitchFamily="2" charset="0"/>
              </a:rPr>
              <a:t>৫৷ শাকসবজি</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বেল</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তরমুজ</a:t>
            </a:r>
            <a:r>
              <a:rPr lang="en-US" sz="2800" dirty="0" smtClean="0">
                <a:solidFill>
                  <a:srgbClr val="333333"/>
                </a:solidFill>
                <a:latin typeface="NikoshBAN" pitchFamily="2" charset="0"/>
                <a:cs typeface="NikoshBAN" pitchFamily="2" charset="0"/>
              </a:rPr>
              <a:t>, </a:t>
            </a:r>
            <a:r>
              <a:rPr lang="bn-IN" sz="2800" dirty="0" smtClean="0">
                <a:solidFill>
                  <a:srgbClr val="333333"/>
                </a:solidFill>
                <a:latin typeface="NikoshBAN" pitchFamily="2" charset="0"/>
                <a:cs typeface="NikoshBAN" pitchFamily="2" charset="0"/>
              </a:rPr>
              <a:t>থোড় ইত্যাদি থেকে সেলুলোজ।</a:t>
            </a:r>
            <a:endParaRPr lang="en-US" sz="2800" dirty="0" smtClean="0">
              <a:solidFill>
                <a:srgbClr val="333333"/>
              </a:solidFill>
              <a:latin typeface="NikoshBAN" pitchFamily="2" charset="0"/>
              <a:cs typeface="NikoshBAN" pitchFamily="2" charset="0"/>
            </a:endParaRPr>
          </a:p>
          <a:p>
            <a:pPr lvl="0" eaLnBrk="0" fontAlgn="base" hangingPunct="0">
              <a:spcBef>
                <a:spcPct val="0"/>
              </a:spcBef>
              <a:spcAft>
                <a:spcPct val="0"/>
              </a:spcAft>
            </a:pPr>
            <a:r>
              <a:rPr lang="bn-IN" sz="2800" b="1" dirty="0" smtClean="0">
                <a:solidFill>
                  <a:srgbClr val="333333"/>
                </a:solidFill>
                <a:latin typeface="NikoshBAN" pitchFamily="2" charset="0"/>
                <a:cs typeface="NikoshBAN" pitchFamily="2" charset="0"/>
              </a:rPr>
              <a:t>প্রাণীজ উৎস</a:t>
            </a:r>
            <a:endParaRPr lang="en-US" sz="2800" dirty="0" smtClean="0">
              <a:solidFill>
                <a:srgbClr val="333333"/>
              </a:solidFill>
              <a:latin typeface="NikoshBAN" pitchFamily="2" charset="0"/>
              <a:cs typeface="NikoshBAN" pitchFamily="2" charset="0"/>
            </a:endParaRPr>
          </a:p>
          <a:p>
            <a:pPr lvl="0" eaLnBrk="0" fontAlgn="base" hangingPunct="0">
              <a:spcBef>
                <a:spcPct val="0"/>
              </a:spcBef>
              <a:spcAft>
                <a:spcPct val="0"/>
              </a:spcAft>
            </a:pPr>
            <a:r>
              <a:rPr lang="bn-IN" sz="2800" dirty="0" smtClean="0">
                <a:solidFill>
                  <a:srgbClr val="333333"/>
                </a:solidFill>
                <a:latin typeface="NikoshBAN" pitchFamily="2" charset="0"/>
                <a:cs typeface="NikoshBAN" pitchFamily="2" charset="0"/>
              </a:rPr>
              <a:t>১৷ দুধে দুগ্ধ শর্করা বা ল্যাকটোজ পাওয়া যায়।</a:t>
            </a:r>
            <a:endParaRPr lang="en-US" sz="2800" dirty="0" smtClean="0">
              <a:solidFill>
                <a:srgbClr val="333333"/>
              </a:solidFill>
              <a:latin typeface="NikoshBAN" pitchFamily="2" charset="0"/>
              <a:cs typeface="NikoshBAN" pitchFamily="2" charset="0"/>
            </a:endParaRPr>
          </a:p>
          <a:p>
            <a:pPr lvl="0" eaLnBrk="0" fontAlgn="base" hangingPunct="0">
              <a:spcBef>
                <a:spcPct val="0"/>
              </a:spcBef>
              <a:spcAft>
                <a:spcPct val="0"/>
              </a:spcAft>
            </a:pPr>
            <a:r>
              <a:rPr lang="bn-IN" sz="2800" dirty="0" smtClean="0">
                <a:solidFill>
                  <a:srgbClr val="333333"/>
                </a:solidFill>
                <a:latin typeface="NikoshBAN" pitchFamily="2" charset="0"/>
                <a:cs typeface="NikoshBAN" pitchFamily="2" charset="0"/>
              </a:rPr>
              <a:t>২৷ যকৃৎ ও পেশীতে থাকে গ্লাইকোজেন।</a:t>
            </a:r>
            <a:endParaRPr lang="en-US" sz="2800" dirty="0" smtClean="0">
              <a:solidFill>
                <a:srgbClr val="333333"/>
              </a:solidFill>
              <a:latin typeface="NikoshBAN" pitchFamily="2" charset="0"/>
              <a:cs typeface="NikoshBAN" pitchFamily="2" charset="0"/>
            </a:endParaRPr>
          </a:p>
        </p:txBody>
      </p:sp>
      <p:sp>
        <p:nvSpPr>
          <p:cNvPr id="4" name="Rectangle 3"/>
          <p:cNvSpPr/>
          <p:nvPr/>
        </p:nvSpPr>
        <p:spPr>
          <a:xfrm>
            <a:off x="762000" y="914400"/>
            <a:ext cx="3505200" cy="707886"/>
          </a:xfrm>
          <a:prstGeom prst="rect">
            <a:avLst/>
          </a:prstGeom>
        </p:spPr>
        <p:txBody>
          <a:bodyPr wrap="square">
            <a:spAutoFit/>
          </a:bodyPr>
          <a:lstStyle/>
          <a:p>
            <a:r>
              <a:rPr lang="bn-IN" sz="4000" b="1" dirty="0" smtClean="0">
                <a:solidFill>
                  <a:srgbClr val="333333"/>
                </a:solidFill>
                <a:latin typeface="NikoshBAN" pitchFamily="2" charset="0"/>
                <a:cs typeface="NikoshBAN" pitchFamily="2" charset="0"/>
              </a:rPr>
              <a:t>খাদ্য উৎস</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304800"/>
            <a:ext cx="6324600" cy="5821363"/>
          </a:xfrm>
        </p:spPr>
        <p:txBody>
          <a:bodyPr>
            <a:noAutofit/>
          </a:bodyPr>
          <a:lstStyle/>
          <a:p>
            <a:pPr>
              <a:buNone/>
            </a:pPr>
            <a:r>
              <a:rPr lang="bn-IN" sz="2200" dirty="0" smtClean="0">
                <a:latin typeface="NikoshBAN" pitchFamily="2" charset="0"/>
                <a:cs typeface="NikoshBAN" pitchFamily="2" charset="0"/>
              </a:rPr>
              <a:t>মু</a:t>
            </a:r>
            <a:r>
              <a:rPr lang="as-IN" sz="2200" dirty="0" smtClean="0">
                <a:latin typeface="NikoshBAN" pitchFamily="2" charset="0"/>
                <a:cs typeface="NikoshBAN" pitchFamily="2" charset="0"/>
              </a:rPr>
              <a:t>খগহ্বরে পরিপাক</a:t>
            </a:r>
          </a:p>
          <a:p>
            <a:pPr>
              <a:buNone/>
            </a:pPr>
            <a:r>
              <a:rPr lang="as-IN" sz="2200" dirty="0" smtClean="0">
                <a:latin typeface="NikoshBAN" pitchFamily="2" charset="0"/>
                <a:cs typeface="NikoshBAN" pitchFamily="2" charset="0"/>
              </a:rPr>
              <a:t>শর্করা খাদ্য মুখগহ্বরে দাঁতের সাহায্যে কর্তিত ও চর্বিত হয় এবং </a:t>
            </a:r>
            <a:r>
              <a:rPr lang="as-IN" sz="2200" dirty="0" smtClean="0">
                <a:latin typeface="NikoshBAN" pitchFamily="2" charset="0"/>
                <a:cs typeface="NikoshBAN" pitchFamily="2" charset="0"/>
                <a:hlinkClick r:id="rId2" tooltip="লালাগ্রন্থি (পাতার অস্তিত্ব নেই)"/>
              </a:rPr>
              <a:t>লালাগ্রন্থি</a:t>
            </a:r>
            <a:r>
              <a:rPr lang="as-IN" sz="2200" dirty="0" smtClean="0">
                <a:latin typeface="NikoshBAN" pitchFamily="2" charset="0"/>
                <a:cs typeface="NikoshBAN" pitchFamily="2" charset="0"/>
              </a:rPr>
              <a:t> থেকে নিঃসৃত </a:t>
            </a:r>
            <a:r>
              <a:rPr lang="as-IN" sz="2200" dirty="0" smtClean="0">
                <a:latin typeface="NikoshBAN" pitchFamily="2" charset="0"/>
                <a:cs typeface="NikoshBAN" pitchFamily="2" charset="0"/>
                <a:hlinkClick r:id="rId3" tooltip="মিউসিন (পাতার অস্তিত্ব নেই)"/>
              </a:rPr>
              <a:t>মিউসিনের</a:t>
            </a:r>
            <a:r>
              <a:rPr lang="as-IN" sz="2200" dirty="0" smtClean="0">
                <a:latin typeface="NikoshBAN" pitchFamily="2" charset="0"/>
                <a:cs typeface="NikoshBAN" pitchFamily="2" charset="0"/>
              </a:rPr>
              <a:t> সাহায্যে খাদ্য নরম ও পিচ্ছিল হয়। লালারসে উপস্থিত শর্করা পরিপাককারী উৎসেচকগুলি হল -স্যালাইভারি অ্যামাইলেজ বা </a:t>
            </a:r>
            <a:r>
              <a:rPr lang="as-IN" sz="2200" dirty="0" smtClean="0">
                <a:latin typeface="NikoshBAN" pitchFamily="2" charset="0"/>
                <a:cs typeface="NikoshBAN" pitchFamily="2" charset="0"/>
                <a:hlinkClick r:id="rId4" tooltip="টায়ালিন (পাতার অস্তিত্ব নেই)"/>
              </a:rPr>
              <a:t>টায়ালিন</a:t>
            </a:r>
            <a:r>
              <a:rPr lang="bn-IN" sz="2200" dirty="0" smtClean="0">
                <a:latin typeface="NikoshBAN" pitchFamily="2" charset="0"/>
                <a:cs typeface="NikoshBAN" pitchFamily="2" charset="0"/>
              </a:rPr>
              <a:t>, </a:t>
            </a:r>
            <a:r>
              <a:rPr lang="as-IN" sz="2200" dirty="0" smtClean="0">
                <a:latin typeface="NikoshBAN" pitchFamily="2" charset="0"/>
                <a:cs typeface="NikoshBAN" pitchFamily="2" charset="0"/>
                <a:hlinkClick r:id="rId5" tooltip="মল্টেজ (পাতার অস্তিত্ব নেই)"/>
              </a:rPr>
              <a:t>মল্টেজ</a:t>
            </a:r>
            <a:r>
              <a:rPr lang="bn-IN" sz="2200" dirty="0" smtClean="0">
                <a:latin typeface="NikoshBAN" pitchFamily="2" charset="0"/>
                <a:cs typeface="NikoshBAN" pitchFamily="2" charset="0"/>
              </a:rPr>
              <a:t>, </a:t>
            </a:r>
            <a:r>
              <a:rPr lang="as-IN" sz="2200" dirty="0" smtClean="0">
                <a:latin typeface="NikoshBAN" pitchFamily="2" charset="0"/>
                <a:cs typeface="NikoshBAN" pitchFamily="2" charset="0"/>
                <a:hlinkClick r:id="rId6" tooltip="লাইসোজাইম (পাতার অস্তিত্ব নেই)"/>
              </a:rPr>
              <a:t>লাইসোজাইম</a:t>
            </a:r>
            <a:endParaRPr lang="as-IN" sz="2200" dirty="0" smtClean="0">
              <a:latin typeface="NikoshBAN" pitchFamily="2" charset="0"/>
              <a:cs typeface="NikoshBAN" pitchFamily="2" charset="0"/>
            </a:endParaRPr>
          </a:p>
          <a:p>
            <a:pPr>
              <a:buNone/>
            </a:pPr>
            <a:r>
              <a:rPr lang="as-IN" sz="2200" dirty="0" smtClean="0">
                <a:latin typeface="NikoshBAN" pitchFamily="2" charset="0"/>
                <a:cs typeface="NikoshBAN" pitchFamily="2" charset="0"/>
              </a:rPr>
              <a:t>টায়ালিন সিদ্ধ অদ্রবণীয় শ্বেতসার জাতীয় খাদ্যের উপর কাজ করে। সিদ্ধ শ্বেতসার টায়ালিনের সাহায্যে প্রথমে দ্রবনীয় শ্বেতসারে পরিণত হয় এবং তারপর </a:t>
            </a:r>
            <a:r>
              <a:rPr lang="as-IN" sz="2200" dirty="0" smtClean="0">
                <a:latin typeface="NikoshBAN" pitchFamily="2" charset="0"/>
                <a:cs typeface="NikoshBAN" pitchFamily="2" charset="0"/>
                <a:hlinkClick r:id="rId7" tooltip="এরিথ্রোডেক্সট্রিন (পাতার অস্তিত্ব নেই)"/>
              </a:rPr>
              <a:t>এরিথ্রোডেক্সট্রিন</a:t>
            </a:r>
            <a:r>
              <a:rPr lang="as-IN" sz="2200" dirty="0" smtClean="0">
                <a:latin typeface="NikoshBAN" pitchFamily="2" charset="0"/>
                <a:cs typeface="NikoshBAN" pitchFamily="2" charset="0"/>
              </a:rPr>
              <a:t> ও </a:t>
            </a:r>
            <a:r>
              <a:rPr lang="as-IN" sz="2200" dirty="0" smtClean="0">
                <a:latin typeface="NikoshBAN" pitchFamily="2" charset="0"/>
                <a:cs typeface="NikoshBAN" pitchFamily="2" charset="0"/>
                <a:hlinkClick r:id="rId8" tooltip="মল্টোজ (পাতার অস্তিত্ব নেই)"/>
              </a:rPr>
              <a:t>মল্টোজে</a:t>
            </a:r>
            <a:r>
              <a:rPr lang="as-IN" sz="2200" dirty="0" smtClean="0">
                <a:latin typeface="NikoshBAN" pitchFamily="2" charset="0"/>
                <a:cs typeface="NikoshBAN" pitchFamily="2" charset="0"/>
              </a:rPr>
              <a:t> বিশ্লিষ্ট হয়। এরিথ্রোডেক্সট্রিন টায়ালিনের সহায়তায় পুনরায় বিশ্লিষ্ট হয়ে প্রথমে </a:t>
            </a:r>
            <a:r>
              <a:rPr lang="as-IN" sz="2200" dirty="0" smtClean="0">
                <a:latin typeface="NikoshBAN" pitchFamily="2" charset="0"/>
                <a:cs typeface="NikoshBAN" pitchFamily="2" charset="0"/>
                <a:hlinkClick r:id="rId9" tooltip="অ্যাক্রোডেক্সট্রিন (পাতার অস্তিত্ব নেই)"/>
              </a:rPr>
              <a:t>অ্যাক্রোডেক্সট্রিন</a:t>
            </a:r>
            <a:r>
              <a:rPr lang="as-IN" sz="2200" dirty="0" smtClean="0">
                <a:latin typeface="NikoshBAN" pitchFamily="2" charset="0"/>
                <a:cs typeface="NikoshBAN" pitchFamily="2" charset="0"/>
              </a:rPr>
              <a:t> ও মল্টোজ এবং তারপর উৎপন্ন অ্যাক্রোডেক্সট্রিন মল্টোজ, </a:t>
            </a:r>
            <a:r>
              <a:rPr lang="as-IN" sz="2200" dirty="0" smtClean="0">
                <a:latin typeface="NikoshBAN" pitchFamily="2" charset="0"/>
                <a:cs typeface="NikoshBAN" pitchFamily="2" charset="0"/>
                <a:hlinkClick r:id="rId10" tooltip="আইসোমল্টোজ (পাতার অস্তিত্ব নেই)"/>
              </a:rPr>
              <a:t>আইসোমল্টোজ</a:t>
            </a:r>
            <a:r>
              <a:rPr lang="as-IN" sz="2200" dirty="0" smtClean="0">
                <a:latin typeface="NikoshBAN" pitchFamily="2" charset="0"/>
                <a:cs typeface="NikoshBAN" pitchFamily="2" charset="0"/>
              </a:rPr>
              <a:t>, </a:t>
            </a:r>
            <a:r>
              <a:rPr lang="as-IN" sz="2200" dirty="0" smtClean="0">
                <a:latin typeface="NikoshBAN" pitchFamily="2" charset="0"/>
                <a:cs typeface="NikoshBAN" pitchFamily="2" charset="0"/>
                <a:hlinkClick r:id="rId11" tooltip="মল্টোট্রায়োজ (পাতার অস্তিত্ব নেই)"/>
              </a:rPr>
              <a:t>মল্টোট্রায়োজ</a:t>
            </a:r>
            <a:r>
              <a:rPr lang="as-IN" sz="2200" dirty="0" smtClean="0">
                <a:latin typeface="NikoshBAN" pitchFamily="2" charset="0"/>
                <a:cs typeface="NikoshBAN" pitchFamily="2" charset="0"/>
              </a:rPr>
              <a:t> ও </a:t>
            </a:r>
            <a:r>
              <a:rPr lang="el-GR" sz="2200" dirty="0" smtClean="0">
                <a:cs typeface="NikoshBAN" pitchFamily="2" charset="0"/>
              </a:rPr>
              <a:t>α </a:t>
            </a:r>
            <a:r>
              <a:rPr lang="as-IN" sz="2200" dirty="0" smtClean="0">
                <a:latin typeface="NikoshBAN" pitchFamily="2" charset="0"/>
                <a:cs typeface="NikoshBAN" pitchFamily="2" charset="0"/>
              </a:rPr>
              <a:t>সীমিত ডেক্সট্রিনে পরিণত করে। এটি জটিল শর্করাকে ভেঙ্গে মল্টোজ এ পরিনত করে।</a:t>
            </a:r>
          </a:p>
          <a:p>
            <a:pPr>
              <a:buNone/>
            </a:pPr>
            <a:r>
              <a:rPr lang="as-IN" sz="2200" b="1" dirty="0" smtClean="0">
                <a:latin typeface="NikoshBAN" pitchFamily="2" charset="0"/>
                <a:cs typeface="NikoshBAN" pitchFamily="2" charset="0"/>
              </a:rPr>
              <a:t>মল্টেজ</a:t>
            </a:r>
            <a:r>
              <a:rPr lang="bn-IN" sz="2200" b="1" dirty="0" smtClean="0">
                <a:latin typeface="NikoshBAN" pitchFamily="2" charset="0"/>
                <a:cs typeface="NikoshBAN" pitchFamily="2" charset="0"/>
              </a:rPr>
              <a:t> </a:t>
            </a:r>
            <a:r>
              <a:rPr lang="as-IN" sz="2200" dirty="0" smtClean="0">
                <a:latin typeface="NikoshBAN" pitchFamily="2" charset="0"/>
                <a:cs typeface="NikoshBAN" pitchFamily="2" charset="0"/>
              </a:rPr>
              <a:t>লালারসস্থিত অল্প পরিমাণ মল্টেজ মল্টোজকে ভেঙে দুই অণু গ্লুকোজে পরিণত করে।</a:t>
            </a:r>
          </a:p>
          <a:p>
            <a:pPr>
              <a:buNone/>
            </a:pPr>
            <a:r>
              <a:rPr lang="as-IN" sz="2200" b="1" dirty="0" smtClean="0">
                <a:latin typeface="NikoshBAN" pitchFamily="2" charset="0"/>
                <a:cs typeface="NikoshBAN" pitchFamily="2" charset="0"/>
              </a:rPr>
              <a:t>লাইসোজাইম</a:t>
            </a:r>
            <a:r>
              <a:rPr lang="bn-IN" sz="2200" b="1" dirty="0" smtClean="0">
                <a:latin typeface="NikoshBAN" pitchFamily="2" charset="0"/>
                <a:cs typeface="NikoshBAN" pitchFamily="2" charset="0"/>
              </a:rPr>
              <a:t> </a:t>
            </a:r>
            <a:r>
              <a:rPr lang="as-IN" sz="2200" dirty="0" smtClean="0">
                <a:latin typeface="NikoshBAN" pitchFamily="2" charset="0"/>
                <a:cs typeface="NikoshBAN" pitchFamily="2" charset="0"/>
              </a:rPr>
              <a:t>লালারসে উপস্থিত লাইসোজাইম নামক জীবাণুনাশক উৎসেচকটি বিভিন্ন </a:t>
            </a:r>
            <a:r>
              <a:rPr lang="as-IN" sz="2200" dirty="0" smtClean="0">
                <a:latin typeface="NikoshBAN" pitchFamily="2" charset="0"/>
                <a:cs typeface="NikoshBAN" pitchFamily="2" charset="0"/>
                <a:hlinkClick r:id="rId12" tooltip="জীবাণু (পাতার অস্তিত্ব নেই)"/>
              </a:rPr>
              <a:t>জীবাণুকে</a:t>
            </a:r>
            <a:r>
              <a:rPr lang="as-IN" sz="2200" dirty="0" smtClean="0">
                <a:latin typeface="NikoshBAN" pitchFamily="2" charset="0"/>
                <a:cs typeface="NikoshBAN" pitchFamily="2" charset="0"/>
              </a:rPr>
              <a:t> বিনষ্ট করে।</a:t>
            </a:r>
            <a:endParaRPr lang="bn-IN" sz="2200" dirty="0" smtClean="0">
              <a:latin typeface="NikoshBAN" pitchFamily="2" charset="0"/>
              <a:cs typeface="NikoshBAN" pitchFamily="2" charset="0"/>
            </a:endParaRPr>
          </a:p>
          <a:p>
            <a:pPr>
              <a:buNone/>
            </a:pPr>
            <a:endParaRPr lang="bn-IN" sz="2200" dirty="0" smtClean="0">
              <a:latin typeface="NikoshBAN" pitchFamily="2" charset="0"/>
              <a:cs typeface="NikoshBAN" pitchFamily="2" charset="0"/>
            </a:endParaRPr>
          </a:p>
          <a:p>
            <a:pPr>
              <a:buNone/>
            </a:pPr>
            <a:endParaRPr lang="as-IN" sz="2200" dirty="0" smtClean="0">
              <a:latin typeface="NikoshBAN" pitchFamily="2" charset="0"/>
              <a:cs typeface="NikoshBAN" pitchFamily="2" charset="0"/>
            </a:endParaRPr>
          </a:p>
          <a:p>
            <a:endParaRPr lang="en-US" sz="2200" dirty="0">
              <a:latin typeface="NikoshBAN" pitchFamily="2" charset="0"/>
              <a:cs typeface="NikoshBAN" pitchFamily="2" charset="0"/>
            </a:endParaRPr>
          </a:p>
        </p:txBody>
      </p:sp>
      <p:pic>
        <p:nvPicPr>
          <p:cNvPr id="7" name="Picture 2"/>
          <p:cNvPicPr>
            <a:picLocks noGrp="1" noChangeAspect="1" noChangeArrowheads="1"/>
          </p:cNvPicPr>
          <p:nvPr>
            <p:ph sz="quarter" idx="2"/>
          </p:nvPr>
        </p:nvPicPr>
        <p:blipFill>
          <a:blip r:embed="rId13"/>
          <a:srcRect l="35794" t="25254" r="18748" b="10768"/>
          <a:stretch>
            <a:fillRect/>
          </a:stretch>
        </p:blipFill>
        <p:spPr bwMode="auto">
          <a:xfrm>
            <a:off x="7010400" y="2057400"/>
            <a:ext cx="1905000" cy="319722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buNone/>
            </a:pPr>
            <a:r>
              <a:rPr lang="as-IN" dirty="0" smtClean="0">
                <a:latin typeface="NikoshBAN" pitchFamily="2" charset="0"/>
                <a:cs typeface="NikoshBAN" pitchFamily="2" charset="0"/>
              </a:rPr>
              <a:t>পাকস্থলীতে পরিপাক</a:t>
            </a:r>
          </a:p>
          <a:p>
            <a:pPr>
              <a:buNone/>
            </a:pPr>
            <a:r>
              <a:rPr lang="as-IN" dirty="0" smtClean="0">
                <a:latin typeface="NikoshBAN" pitchFamily="2" charset="0"/>
                <a:cs typeface="NikoshBAN" pitchFamily="2" charset="0"/>
              </a:rPr>
              <a:t>মুখগহ্বরে শর্করা জাতীয় খাদ্যের সাথে লালা মিশ্রিত হওয়ার পর লালামিশ্রিত খাদ্যমণ্ড </a:t>
            </a:r>
            <a:r>
              <a:rPr lang="as-IN" u="sng" dirty="0" smtClean="0">
                <a:latin typeface="NikoshBAN" pitchFamily="2" charset="0"/>
                <a:cs typeface="NikoshBAN" pitchFamily="2" charset="0"/>
                <a:hlinkClick r:id="rId2" tooltip="গলবিল"/>
              </a:rPr>
              <a:t>গলবিলের</a:t>
            </a:r>
            <a:r>
              <a:rPr lang="as-IN" u="sng" dirty="0" smtClean="0">
                <a:latin typeface="NikoshBAN" pitchFamily="2" charset="0"/>
                <a:cs typeface="NikoshBAN" pitchFamily="2" charset="0"/>
              </a:rPr>
              <a:t> </a:t>
            </a:r>
            <a:r>
              <a:rPr lang="as-IN" dirty="0" smtClean="0">
                <a:latin typeface="NikoshBAN" pitchFamily="2" charset="0"/>
                <a:cs typeface="NikoshBAN" pitchFamily="2" charset="0"/>
              </a:rPr>
              <a:t>মাধ্যমে </a:t>
            </a:r>
            <a:r>
              <a:rPr lang="as-IN" dirty="0" smtClean="0">
                <a:latin typeface="NikoshBAN" pitchFamily="2" charset="0"/>
                <a:cs typeface="NikoshBAN" pitchFamily="2" charset="0"/>
                <a:hlinkClick r:id="rId3" tooltip="গ্রাসনালী (পাতার অস্তিত্ব নেই)"/>
              </a:rPr>
              <a:t>গ্রাসনালীতে</a:t>
            </a:r>
            <a:r>
              <a:rPr lang="as-IN" dirty="0" smtClean="0">
                <a:latin typeface="NikoshBAN" pitchFamily="2" charset="0"/>
                <a:cs typeface="NikoshBAN" pitchFamily="2" charset="0"/>
              </a:rPr>
              <a:t> প্রবেশ করে ও </a:t>
            </a:r>
            <a:r>
              <a:rPr lang="as-IN" dirty="0" smtClean="0">
                <a:latin typeface="NikoshBAN" pitchFamily="2" charset="0"/>
                <a:cs typeface="NikoshBAN" pitchFamily="2" charset="0"/>
                <a:hlinkClick r:id="rId4" tooltip="পাকস্থলী"/>
              </a:rPr>
              <a:t>পাকস্থলীতে</a:t>
            </a:r>
            <a:r>
              <a:rPr lang="as-IN" dirty="0" smtClean="0">
                <a:latin typeface="NikoshBAN" pitchFamily="2" charset="0"/>
                <a:cs typeface="NikoshBAN" pitchFamily="2" charset="0"/>
              </a:rPr>
              <a:t> এসে পৌঁছয়। এখানে খাদ্যের সঙ্গে </a:t>
            </a:r>
            <a:r>
              <a:rPr lang="as-IN" dirty="0" smtClean="0">
                <a:latin typeface="NikoshBAN" pitchFamily="2" charset="0"/>
                <a:cs typeface="NikoshBAN" pitchFamily="2" charset="0"/>
                <a:hlinkClick r:id="rId5" tooltip="পাচকরস (পাতার অস্তিত্ব নেই)"/>
              </a:rPr>
              <a:t>পাচকরস</a:t>
            </a:r>
            <a:r>
              <a:rPr lang="as-IN" dirty="0" smtClean="0">
                <a:latin typeface="NikoshBAN" pitchFamily="2" charset="0"/>
                <a:cs typeface="NikoshBAN" pitchFamily="2" charset="0"/>
              </a:rPr>
              <a:t> ভালোভাবে মিশ্রিত হয়ে যে অর্ধতরল পদার্থ তৈরি হয় তাকে পাকমণ্ড বলে। পাচকরসে কোনও শর্করা বিশ্লিষ্টকারী উৎসেচক থাকে না। তবে পাচকরসের </a:t>
            </a:r>
            <a:r>
              <a:rPr lang="as-IN" dirty="0" smtClean="0">
                <a:latin typeface="NikoshBAN" pitchFamily="2" charset="0"/>
                <a:cs typeface="NikoshBAN" pitchFamily="2" charset="0"/>
                <a:hlinkClick r:id="rId6" tooltip="হাইড্রোক্লোরিক অ্যাসিড"/>
              </a:rPr>
              <a:t>হাইড্রোক্লোরিক অ্যাসিড</a:t>
            </a:r>
            <a:r>
              <a:rPr lang="as-IN" dirty="0" smtClean="0">
                <a:latin typeface="NikoshBAN" pitchFamily="2" charset="0"/>
                <a:cs typeface="NikoshBAN" pitchFamily="2" charset="0"/>
              </a:rPr>
              <a:t> </a:t>
            </a:r>
            <a:r>
              <a:rPr lang="as-IN" dirty="0" smtClean="0">
                <a:latin typeface="NikoshBAN" pitchFamily="2" charset="0"/>
                <a:cs typeface="NikoshBAN" pitchFamily="2" charset="0"/>
                <a:hlinkClick r:id="rId7" tooltip="সুক্রোজ (পাতার অস্তিত্ব নেই)"/>
              </a:rPr>
              <a:t>সুক্রোজকে</a:t>
            </a:r>
            <a:r>
              <a:rPr lang="as-IN" dirty="0" smtClean="0">
                <a:latin typeface="NikoshBAN" pitchFamily="2" charset="0"/>
                <a:cs typeface="NikoshBAN" pitchFamily="2" charset="0"/>
              </a:rPr>
              <a:t> আর্দ্রবিশ্লিষ্ট করে এক অণু গ্লুকোজ ও এক অণু </a:t>
            </a:r>
            <a:r>
              <a:rPr lang="as-IN" dirty="0" smtClean="0">
                <a:latin typeface="NikoshBAN" pitchFamily="2" charset="0"/>
                <a:cs typeface="NikoshBAN" pitchFamily="2" charset="0"/>
                <a:hlinkClick r:id="rId8" tooltip="ফ্রুক্টোজ"/>
              </a:rPr>
              <a:t>ফ্রুক্টোজ</a:t>
            </a:r>
            <a:r>
              <a:rPr lang="as-IN" dirty="0" smtClean="0">
                <a:latin typeface="NikoshBAN" pitchFamily="2" charset="0"/>
                <a:cs typeface="NikoshBAN" pitchFamily="2" charset="0"/>
              </a:rPr>
              <a:t> তৈরি করে।</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96838"/>
            <a:ext cx="7924800" cy="563562"/>
          </a:xfrm>
        </p:spPr>
        <p:txBody>
          <a:bodyPr>
            <a:normAutofit/>
          </a:bodyPr>
          <a:lstStyle/>
          <a:p>
            <a:r>
              <a:rPr lang="en-US" sz="2800" dirty="0" err="1" smtClean="0"/>
              <a:t>কার্বোহাইড্রেট</a:t>
            </a:r>
            <a:r>
              <a:rPr lang="en-US" sz="2800" dirty="0" smtClean="0"/>
              <a:t> </a:t>
            </a:r>
            <a:r>
              <a:rPr lang="en-US" sz="2800" dirty="0" err="1" smtClean="0"/>
              <a:t>পরিপাক</a:t>
            </a:r>
            <a:r>
              <a:rPr lang="en-US" sz="2800" dirty="0" smtClean="0"/>
              <a:t> </a:t>
            </a:r>
            <a:r>
              <a:rPr lang="en-US" sz="2800" dirty="0" err="1" smtClean="0"/>
              <a:t>ছক</a:t>
            </a:r>
            <a:endParaRPr lang="en-US" sz="2800" dirty="0"/>
          </a:p>
        </p:txBody>
      </p:sp>
      <p:graphicFrame>
        <p:nvGraphicFramePr>
          <p:cNvPr id="5" name="Content Placeholder 4"/>
          <p:cNvGraphicFramePr>
            <a:graphicFrameLocks noGrp="1"/>
          </p:cNvGraphicFramePr>
          <p:nvPr>
            <p:ph idx="1"/>
          </p:nvPr>
        </p:nvGraphicFramePr>
        <p:xfrm>
          <a:off x="228600" y="990600"/>
          <a:ext cx="8763000" cy="4632960"/>
        </p:xfrm>
        <a:graphic>
          <a:graphicData uri="http://schemas.openxmlformats.org/drawingml/2006/table">
            <a:tbl>
              <a:tblPr firstRow="1" bandRow="1">
                <a:tableStyleId>{5C22544A-7EE6-4342-B048-85BDC9FD1C3A}</a:tableStyleId>
              </a:tblPr>
              <a:tblGrid>
                <a:gridCol w="2028473"/>
                <a:gridCol w="1866194"/>
                <a:gridCol w="4868333"/>
              </a:tblGrid>
              <a:tr h="370840">
                <a:tc>
                  <a:txBody>
                    <a:bodyPr/>
                    <a:lstStyle/>
                    <a:p>
                      <a:r>
                        <a:rPr lang="en-US" sz="2800" dirty="0" err="1" smtClean="0">
                          <a:latin typeface="NikoshBAN" pitchFamily="2" charset="0"/>
                          <a:cs typeface="NikoshBAN" pitchFamily="2" charset="0"/>
                        </a:rPr>
                        <a:t>পরিপাক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অংগ</a:t>
                      </a:r>
                      <a:endParaRPr lang="en-US" sz="2800" dirty="0">
                        <a:latin typeface="NikoshBAN" pitchFamily="2" charset="0"/>
                        <a:cs typeface="NikoshBAN" pitchFamily="2" charset="0"/>
                      </a:endParaRPr>
                    </a:p>
                  </a:txBody>
                  <a:tcPr/>
                </a:tc>
                <a:tc>
                  <a:txBody>
                    <a:bodyPr/>
                    <a:lstStyle/>
                    <a:p>
                      <a:r>
                        <a:rPr lang="en-US" sz="2800" baseline="0" dirty="0" smtClean="0">
                          <a:latin typeface="NikoshBAN" pitchFamily="2" charset="0"/>
                          <a:cs typeface="NikoshBAN" pitchFamily="2" charset="0"/>
                        </a:rPr>
                        <a:t> </a:t>
                      </a:r>
                      <a:r>
                        <a:rPr lang="en-US" sz="2800" baseline="0" dirty="0" err="1" smtClean="0">
                          <a:latin typeface="NikoshBAN" pitchFamily="2" charset="0"/>
                          <a:cs typeface="NikoshBAN" pitchFamily="2" charset="0"/>
                        </a:rPr>
                        <a:t>এনজাইম</a:t>
                      </a:r>
                      <a:endParaRPr lang="en-US" sz="2800" dirty="0">
                        <a:latin typeface="NikoshBAN" pitchFamily="2" charset="0"/>
                        <a:cs typeface="NikoshBAN" pitchFamily="2" charset="0"/>
                      </a:endParaRPr>
                    </a:p>
                  </a:txBody>
                  <a:tcPr/>
                </a:tc>
                <a:tc>
                  <a:txBody>
                    <a:bodyPr/>
                    <a:lstStyle/>
                    <a:p>
                      <a:r>
                        <a:rPr lang="en-US" sz="2800" dirty="0" err="1" smtClean="0">
                          <a:latin typeface="NikoshBAN" pitchFamily="2" charset="0"/>
                          <a:cs typeface="NikoshBAN" pitchFamily="2" charset="0"/>
                        </a:rPr>
                        <a:t>পরিপাক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ক্রিয়া</a:t>
                      </a:r>
                      <a:endParaRPr lang="en-US" sz="2800" dirty="0">
                        <a:latin typeface="NikoshBAN" pitchFamily="2" charset="0"/>
                        <a:cs typeface="NikoshBAN" pitchFamily="2" charset="0"/>
                      </a:endParaRPr>
                    </a:p>
                  </a:txBody>
                  <a:tcPr/>
                </a:tc>
              </a:tr>
              <a:tr h="370840">
                <a:tc>
                  <a:txBody>
                    <a:bodyPr/>
                    <a:lstStyle/>
                    <a:p>
                      <a:r>
                        <a:rPr lang="en-US" sz="2800" dirty="0" err="1" smtClean="0">
                          <a:latin typeface="NikoshBAN" pitchFamily="2" charset="0"/>
                          <a:cs typeface="NikoshBAN" pitchFamily="2" charset="0"/>
                        </a:rPr>
                        <a:t>মুখ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লালা</a:t>
                      </a:r>
                      <a:r>
                        <a:rPr lang="en-US" sz="2800" baseline="0" dirty="0" smtClean="0">
                          <a:latin typeface="NikoshBAN" pitchFamily="2" charset="0"/>
                          <a:cs typeface="NikoshBAN" pitchFamily="2" charset="0"/>
                        </a:rPr>
                        <a:t> </a:t>
                      </a:r>
                      <a:r>
                        <a:rPr lang="en-US" sz="2800" baseline="0" dirty="0" err="1" smtClean="0">
                          <a:latin typeface="NikoshBAN" pitchFamily="2" charset="0"/>
                          <a:cs typeface="NikoshBAN" pitchFamily="2" charset="0"/>
                        </a:rPr>
                        <a:t>রস</a:t>
                      </a:r>
                      <a:r>
                        <a:rPr lang="en-US" sz="2800" baseline="0" dirty="0" smtClean="0">
                          <a:latin typeface="NikoshBAN" pitchFamily="2" charset="0"/>
                          <a:cs typeface="NikoshBAN" pitchFamily="2" charset="0"/>
                        </a:rPr>
                        <a:t>)</a:t>
                      </a:r>
                      <a:endParaRPr lang="en-US" sz="2800" dirty="0">
                        <a:latin typeface="NikoshBAN" pitchFamily="2" charset="0"/>
                        <a:cs typeface="NikoshBAN" pitchFamily="2" charset="0"/>
                      </a:endParaRPr>
                    </a:p>
                  </a:txBody>
                  <a:tcPr/>
                </a:tc>
                <a:tc>
                  <a:txBody>
                    <a:bodyPr/>
                    <a:lstStyle/>
                    <a:p>
                      <a:r>
                        <a:rPr lang="en-US" sz="2800" dirty="0" err="1" smtClean="0">
                          <a:latin typeface="NikoshBAN" pitchFamily="2" charset="0"/>
                          <a:cs typeface="NikoshBAN" pitchFamily="2" charset="0"/>
                        </a:rPr>
                        <a:t>টায়ালিন</a:t>
                      </a:r>
                      <a:endParaRPr lang="en-US" sz="2800" dirty="0">
                        <a:latin typeface="NikoshBAN" pitchFamily="2" charset="0"/>
                        <a:cs typeface="NikoshBAN" pitchFamily="2" charset="0"/>
                      </a:endParaRPr>
                    </a:p>
                  </a:txBody>
                  <a:tcPr/>
                </a:tc>
                <a:tc>
                  <a:txBody>
                    <a:bodyPr/>
                    <a:lstStyle/>
                    <a:p>
                      <a:r>
                        <a:rPr lang="en-US" sz="2800" dirty="0" err="1" smtClean="0">
                          <a:latin typeface="NikoshBAN" pitchFamily="2" charset="0"/>
                          <a:cs typeface="NikoshBAN" pitchFamily="2" charset="0"/>
                        </a:rPr>
                        <a:t>শ্বেতসার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ডেক্সট্রিন,মল্টোজ</a:t>
                      </a:r>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গ্লাইকোজেন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ডেক্সট্রিন,মল্টোজ</a:t>
                      </a:r>
                      <a:endParaRPr lang="en-US" sz="2800" dirty="0">
                        <a:latin typeface="NikoshBAN" pitchFamily="2" charset="0"/>
                        <a:cs typeface="NikoshBAN" pitchFamily="2" charset="0"/>
                      </a:endParaRPr>
                    </a:p>
                  </a:txBody>
                  <a:tcPr/>
                </a:tc>
              </a:tr>
              <a:tr h="370840">
                <a:tc>
                  <a:txBody>
                    <a:bodyPr/>
                    <a:lstStyle/>
                    <a:p>
                      <a:r>
                        <a:rPr lang="bn-IN" sz="2800" dirty="0" smtClean="0">
                          <a:latin typeface="NikoshBAN" pitchFamily="2" charset="0"/>
                          <a:cs typeface="NikoshBAN" pitchFamily="2" charset="0"/>
                        </a:rPr>
                        <a:t>ক্ষুদ্রান্ত্র</a:t>
                      </a:r>
                      <a:r>
                        <a:rPr lang="bn-IN" sz="2800" baseline="0" dirty="0" smtClean="0">
                          <a:latin typeface="NikoshBAN" pitchFamily="2" charset="0"/>
                          <a:cs typeface="NikoshBAN" pitchFamily="2" charset="0"/>
                        </a:rPr>
                        <a:t> (ডিওডেনাম)</a:t>
                      </a:r>
                    </a:p>
                    <a:p>
                      <a:r>
                        <a:rPr lang="bn-IN" sz="2800" baseline="0" dirty="0" smtClean="0">
                          <a:latin typeface="NikoshBAN" pitchFamily="2" charset="0"/>
                          <a:cs typeface="NikoshBAN" pitchFamily="2" charset="0"/>
                        </a:rPr>
                        <a:t>অগ্নাশয় রস</a:t>
                      </a:r>
                      <a:endParaRPr lang="en-US" sz="2800" dirty="0">
                        <a:latin typeface="NikoshBAN" pitchFamily="2" charset="0"/>
                        <a:cs typeface="NikoshBAN" pitchFamily="2" charset="0"/>
                      </a:endParaRPr>
                    </a:p>
                  </a:txBody>
                  <a:tcPr/>
                </a:tc>
                <a:tc>
                  <a:txBody>
                    <a:bodyPr/>
                    <a:lstStyle/>
                    <a:p>
                      <a:r>
                        <a:rPr lang="bn-IN" sz="2800" baseline="0" dirty="0" smtClean="0">
                          <a:latin typeface="NikoshBAN" pitchFamily="2" charset="0"/>
                          <a:cs typeface="NikoshBAN" pitchFamily="2" charset="0"/>
                        </a:rPr>
                        <a:t> এমাইলোপসিন</a:t>
                      </a:r>
                      <a:endParaRPr lang="en-US" sz="280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latin typeface="NikoshBAN" pitchFamily="2" charset="0"/>
                          <a:cs typeface="NikoshBAN" pitchFamily="2" charset="0"/>
                        </a:rPr>
                        <a:t>শ্বেতসার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ডেক্সট্রিন,মল্টোজ</a:t>
                      </a:r>
                      <a:endParaRPr lang="en-US" sz="2800" dirty="0" smtClean="0">
                        <a:latin typeface="NikoshBAN" pitchFamily="2" charset="0"/>
                        <a:cs typeface="NikoshBAN" pitchFamily="2" charset="0"/>
                      </a:endParaRPr>
                    </a:p>
                    <a:p>
                      <a:endParaRPr lang="en-US" sz="2800" dirty="0">
                        <a:latin typeface="NikoshBAN" pitchFamily="2" charset="0"/>
                        <a:cs typeface="NikoshBAN" pitchFamily="2" charset="0"/>
                      </a:endParaRPr>
                    </a:p>
                  </a:txBody>
                  <a:tcPr/>
                </a:tc>
              </a:tr>
              <a:tr h="370840">
                <a:tc>
                  <a:txBody>
                    <a:bodyPr/>
                    <a:lstStyle/>
                    <a:p>
                      <a:r>
                        <a:rPr lang="bn-IN" sz="2800" baseline="0" dirty="0" smtClean="0">
                          <a:latin typeface="NikoshBAN" pitchFamily="2" charset="0"/>
                          <a:cs typeface="NikoshBAN" pitchFamily="2" charset="0"/>
                        </a:rPr>
                        <a:t> আন্ত্রিক রস</a:t>
                      </a:r>
                      <a:endParaRPr lang="en-US" sz="2800" dirty="0">
                        <a:latin typeface="NikoshBAN" pitchFamily="2" charset="0"/>
                        <a:cs typeface="NikoshBAN" pitchFamily="2" charset="0"/>
                      </a:endParaRPr>
                    </a:p>
                  </a:txBody>
                  <a:tcPr/>
                </a:tc>
                <a:tc>
                  <a:txBody>
                    <a:bodyPr/>
                    <a:lstStyle/>
                    <a:p>
                      <a:r>
                        <a:rPr lang="bn-IN" sz="2800" dirty="0" smtClean="0">
                          <a:latin typeface="NikoshBAN" pitchFamily="2" charset="0"/>
                          <a:cs typeface="NikoshBAN" pitchFamily="2" charset="0"/>
                        </a:rPr>
                        <a:t>সুক্রেজ</a:t>
                      </a:r>
                    </a:p>
                    <a:p>
                      <a:r>
                        <a:rPr lang="bn-IN" sz="2800" dirty="0" smtClean="0">
                          <a:latin typeface="NikoshBAN" pitchFamily="2" charset="0"/>
                          <a:cs typeface="NikoshBAN" pitchFamily="2" charset="0"/>
                        </a:rPr>
                        <a:t>ল্যাকটেজ</a:t>
                      </a:r>
                    </a:p>
                    <a:p>
                      <a:r>
                        <a:rPr lang="bn-IN" sz="2800" dirty="0" smtClean="0">
                          <a:latin typeface="NikoshBAN" pitchFamily="2" charset="0"/>
                          <a:cs typeface="NikoshBAN" pitchFamily="2" charset="0"/>
                        </a:rPr>
                        <a:t>মলটেজ</a:t>
                      </a:r>
                      <a:endParaRPr lang="en-US" sz="2800" dirty="0">
                        <a:latin typeface="NikoshBAN" pitchFamily="2" charset="0"/>
                        <a:cs typeface="NikoshBAN" pitchFamily="2" charset="0"/>
                      </a:endParaRPr>
                    </a:p>
                  </a:txBody>
                  <a:tcPr/>
                </a:tc>
                <a:tc>
                  <a:txBody>
                    <a:bodyPr/>
                    <a:lstStyle/>
                    <a:p>
                      <a:r>
                        <a:rPr lang="bn-IN" sz="2800" dirty="0" smtClean="0">
                          <a:latin typeface="NikoshBAN" pitchFamily="2" charset="0"/>
                          <a:cs typeface="NikoshBAN" pitchFamily="2" charset="0"/>
                        </a:rPr>
                        <a:t>সুক্রোজ              গ্লুকোজ</a:t>
                      </a:r>
                      <a:r>
                        <a:rPr lang="bn-IN" sz="2800" baseline="0" dirty="0" smtClean="0">
                          <a:latin typeface="NikoshBAN" pitchFamily="2" charset="0"/>
                          <a:cs typeface="NikoshBAN" pitchFamily="2" charset="0"/>
                        </a:rPr>
                        <a:t> + ফ্রুকটোজ</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ল্যাকটোজ           </a:t>
                      </a:r>
                      <a:r>
                        <a:rPr lang="bn-IN" sz="2800" dirty="0" smtClean="0">
                          <a:latin typeface="NikoshBAN" pitchFamily="2" charset="0"/>
                          <a:cs typeface="NikoshBAN" pitchFamily="2" charset="0"/>
                        </a:rPr>
                        <a:t>গ্লুকোজ</a:t>
                      </a:r>
                      <a:r>
                        <a:rPr lang="bn-IN" sz="2800" baseline="0" dirty="0" smtClean="0">
                          <a:latin typeface="NikoshBAN" pitchFamily="2" charset="0"/>
                          <a:cs typeface="NikoshBAN" pitchFamily="2" charset="0"/>
                        </a:rPr>
                        <a:t> </a:t>
                      </a:r>
                      <a:r>
                        <a:rPr lang="bn-IN" sz="2800" baseline="0" dirty="0" smtClean="0">
                          <a:latin typeface="NikoshBAN" pitchFamily="2" charset="0"/>
                          <a:cs typeface="NikoshBAN" pitchFamily="2" charset="0"/>
                        </a:rPr>
                        <a:t>+ গ্যালাকটোজ</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মলটোজ             </a:t>
                      </a:r>
                      <a:r>
                        <a:rPr lang="en-US" sz="2800" baseline="0" dirty="0" smtClean="0">
                          <a:latin typeface="NikoshBAN" pitchFamily="2" charset="0"/>
                          <a:cs typeface="NikoshBAN" pitchFamily="2" charset="0"/>
                        </a:rPr>
                        <a:t> </a:t>
                      </a:r>
                      <a:r>
                        <a:rPr lang="bn-IN" sz="2800" dirty="0" smtClean="0">
                          <a:latin typeface="NikoshBAN" pitchFamily="2" charset="0"/>
                          <a:cs typeface="NikoshBAN" pitchFamily="2" charset="0"/>
                        </a:rPr>
                        <a:t>গ্লুকোজ</a:t>
                      </a:r>
                      <a:r>
                        <a:rPr lang="bn-IN" sz="2800" baseline="0" dirty="0" smtClean="0">
                          <a:latin typeface="NikoshBAN" pitchFamily="2" charset="0"/>
                          <a:cs typeface="NikoshBAN" pitchFamily="2" charset="0"/>
                        </a:rPr>
                        <a:t> </a:t>
                      </a:r>
                      <a:r>
                        <a:rPr lang="bn-IN" sz="2800" baseline="0" dirty="0" smtClean="0">
                          <a:latin typeface="NikoshBAN" pitchFamily="2" charset="0"/>
                          <a:cs typeface="NikoshBAN" pitchFamily="2" charset="0"/>
                        </a:rPr>
                        <a:t>+ গ্লুকোজ</a:t>
                      </a:r>
                      <a:endParaRPr lang="en-US" sz="2800" dirty="0" smtClean="0">
                        <a:latin typeface="NikoshBAN" pitchFamily="2" charset="0"/>
                        <a:cs typeface="NikoshBAN" pitchFamily="2" charset="0"/>
                      </a:endParaRPr>
                    </a:p>
                    <a:p>
                      <a:endParaRPr lang="en-US" sz="2800" dirty="0">
                        <a:latin typeface="NikoshBAN" pitchFamily="2" charset="0"/>
                        <a:cs typeface="NikoshBAN" pitchFamily="2" charset="0"/>
                      </a:endParaRPr>
                    </a:p>
                  </a:txBody>
                  <a:tcPr/>
                </a:tc>
              </a:tr>
            </a:tbl>
          </a:graphicData>
        </a:graphic>
      </p:graphicFrame>
      <p:cxnSp>
        <p:nvCxnSpPr>
          <p:cNvPr id="7" name="Straight Arrow Connector 6"/>
          <p:cNvCxnSpPr/>
          <p:nvPr/>
        </p:nvCxnSpPr>
        <p:spPr>
          <a:xfrm>
            <a:off x="5257800" y="1828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0" y="2743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86400" y="2209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86400" y="4495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86400" y="4114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86400" y="4953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55638"/>
            <a:ext cx="7848600" cy="639762"/>
          </a:xfrm>
        </p:spPr>
        <p:txBody>
          <a:bodyPr>
            <a:normAutofit/>
          </a:bodyPr>
          <a:lstStyle/>
          <a:p>
            <a:pPr algn="l"/>
            <a:r>
              <a:rPr lang="bn-IN" sz="3600" dirty="0" smtClean="0">
                <a:latin typeface="NikoshBAN" pitchFamily="2" charset="0"/>
                <a:cs typeface="NikoshBAN" pitchFamily="2" charset="0"/>
              </a:rPr>
              <a:t>শোষণ ও ব্যবহার</a:t>
            </a:r>
            <a:endParaRPr lang="en-US" sz="3600" dirty="0">
              <a:latin typeface="NikoshBAN" pitchFamily="2" charset="0"/>
              <a:cs typeface="NikoshBAN" pitchFamily="2" charset="0"/>
            </a:endParaRPr>
          </a:p>
        </p:txBody>
      </p:sp>
      <p:sp>
        <p:nvSpPr>
          <p:cNvPr id="4" name="Content Placeholder 3"/>
          <p:cNvSpPr>
            <a:spLocks noGrp="1"/>
          </p:cNvSpPr>
          <p:nvPr>
            <p:ph idx="1"/>
          </p:nvPr>
        </p:nvSpPr>
        <p:spPr>
          <a:xfrm>
            <a:off x="457200" y="1493837"/>
            <a:ext cx="8229600" cy="4068763"/>
          </a:xfrm>
        </p:spPr>
        <p:txBody>
          <a:bodyPr>
            <a:normAutofit/>
          </a:bodyPr>
          <a:lstStyle/>
          <a:p>
            <a:r>
              <a:rPr lang="bn-IN" sz="3200" dirty="0" smtClean="0">
                <a:latin typeface="NikoshBAN" pitchFamily="2" charset="0"/>
                <a:cs typeface="NikoshBAN" pitchFamily="2" charset="0"/>
              </a:rPr>
              <a:t>গ্লুকোজ , ফ্রুকটোজ ও গ্যালাক্টোজ ক্ষুদ্রান্ত্রের ঝিল্লী হতে পোর্টাল শিরার মধ্য দিয়ে রক্তে প্রবেশ করে এবং সরাসরি যকৃতে পৌঁছায়।গ্লুকোজ ও গ্যালাক্টোজ সক্রিয় পদ্ধতিতে এবং ফ্রুক্টোজ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সকৃত </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Facilited</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ব্যপনের মাধ্যমে শোষিত হয়। ক্ষুদ্রান্ত্রের ঝিল্লীতে অবস্থিত সোডিয়াম পাম্প নামক বহন পদ্ধতির সাহায্যে এবং </a:t>
            </a:r>
            <a:r>
              <a:rPr lang="en-US" sz="3200" dirty="0" smtClean="0">
                <a:latin typeface="NikoshBAN" pitchFamily="2" charset="0"/>
                <a:cs typeface="NikoshBAN" pitchFamily="2" charset="0"/>
              </a:rPr>
              <a:t>ATP </a:t>
            </a:r>
            <a:r>
              <a:rPr lang="bn-IN" sz="3200" dirty="0" smtClean="0">
                <a:latin typeface="NikoshBAN" pitchFamily="2" charset="0"/>
                <a:cs typeface="NikoshBAN" pitchFamily="2" charset="0"/>
              </a:rPr>
              <a:t>ভাংগ্ন হতে শক্তির প্রভাবে গ্লুকোজ রক্তে শোষিত হয়</a:t>
            </a:r>
            <a:r>
              <a:rPr lang="bn-IN"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6200"/>
            <a:ext cx="8382000" cy="639762"/>
          </a:xfrm>
        </p:spPr>
        <p:txBody>
          <a:bodyPr>
            <a:normAutofit/>
          </a:bodyPr>
          <a:lstStyle/>
          <a:p>
            <a:pPr algn="l"/>
            <a:r>
              <a:rPr lang="bn-IN" sz="3600" dirty="0" smtClean="0">
                <a:latin typeface="NikoshBAN" pitchFamily="2" charset="0"/>
                <a:cs typeface="NikoshBAN" pitchFamily="2" charset="0"/>
              </a:rPr>
              <a:t>শোষণ ও ব্যবহার</a:t>
            </a:r>
            <a:endParaRPr lang="en-US" sz="3600" dirty="0">
              <a:latin typeface="NikoshBAN" pitchFamily="2" charset="0"/>
              <a:cs typeface="NikoshBAN" pitchFamily="2" charset="0"/>
            </a:endParaRPr>
          </a:p>
        </p:txBody>
      </p:sp>
      <p:sp>
        <p:nvSpPr>
          <p:cNvPr id="4" name="Content Placeholder 3"/>
          <p:cNvSpPr>
            <a:spLocks noGrp="1"/>
          </p:cNvSpPr>
          <p:nvPr>
            <p:ph idx="1"/>
          </p:nvPr>
        </p:nvSpPr>
        <p:spPr>
          <a:xfrm>
            <a:off x="457200" y="762000"/>
            <a:ext cx="8229600" cy="5364163"/>
          </a:xfrm>
        </p:spPr>
        <p:txBody>
          <a:bodyPr>
            <a:normAutofit/>
          </a:bodyPr>
          <a:lstStyle/>
          <a:p>
            <a:r>
              <a:rPr lang="en-US" sz="2400" dirty="0" err="1" smtClean="0">
                <a:latin typeface="NikoshBAN" pitchFamily="2" charset="0"/>
                <a:cs typeface="NikoshBAN" pitchFamily="2" charset="0"/>
              </a:rPr>
              <a:t>রক্তে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গ্লুকোজের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উৎস</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ব্যবহারঃ</a:t>
            </a:r>
            <a:endParaRPr lang="en-US" sz="2400" dirty="0" smtClean="0">
              <a:latin typeface="NikoshBAN" pitchFamily="2" charset="0"/>
              <a:cs typeface="NikoshBAN" pitchFamily="2" charset="0"/>
            </a:endParaRPr>
          </a:p>
          <a:p>
            <a:endParaRPr lang="en-US" sz="2400" dirty="0"/>
          </a:p>
        </p:txBody>
      </p:sp>
      <p:graphicFrame>
        <p:nvGraphicFramePr>
          <p:cNvPr id="6" name="Table 5"/>
          <p:cNvGraphicFramePr>
            <a:graphicFrameLocks noGrp="1"/>
          </p:cNvGraphicFramePr>
          <p:nvPr/>
        </p:nvGraphicFramePr>
        <p:xfrm>
          <a:off x="457200" y="1478280"/>
          <a:ext cx="8305800" cy="4389120"/>
        </p:xfrm>
        <a:graphic>
          <a:graphicData uri="http://schemas.openxmlformats.org/drawingml/2006/table">
            <a:tbl>
              <a:tblPr firstRow="1" bandRow="1">
                <a:tableStyleId>{5C22544A-7EE6-4342-B048-85BDC9FD1C3A}</a:tableStyleId>
              </a:tblPr>
              <a:tblGrid>
                <a:gridCol w="2743200"/>
                <a:gridCol w="1809017"/>
                <a:gridCol w="3753583"/>
              </a:tblGrid>
              <a:tr h="370840">
                <a:tc>
                  <a:txBody>
                    <a:bodyPr/>
                    <a:lstStyle/>
                    <a:p>
                      <a:r>
                        <a:rPr lang="bn-IN" sz="2400" dirty="0" smtClean="0">
                          <a:latin typeface="NikoshBAN" pitchFamily="2" charset="0"/>
                          <a:cs typeface="NikoshBAN" pitchFamily="2" charset="0"/>
                        </a:rPr>
                        <a:t>রক্তে গ্লুকোজের উৎস </a:t>
                      </a:r>
                      <a:endParaRPr lang="en-US" sz="2400" dirty="0">
                        <a:latin typeface="NikoshBAN" pitchFamily="2" charset="0"/>
                        <a:cs typeface="NikoshBAN" pitchFamily="2" charset="0"/>
                      </a:endParaRPr>
                    </a:p>
                  </a:txBody>
                  <a:tcPr/>
                </a:tc>
                <a:tc>
                  <a:txBody>
                    <a:bodyPr/>
                    <a:lstStyle/>
                    <a:p>
                      <a:endParaRPr lang="en-US" sz="2400" dirty="0"/>
                    </a:p>
                  </a:txBody>
                  <a:tcPr/>
                </a:tc>
                <a:tc>
                  <a:txBody>
                    <a:bodyPr/>
                    <a:lstStyle/>
                    <a:p>
                      <a:r>
                        <a:rPr lang="en-US" sz="2400" dirty="0" err="1" smtClean="0">
                          <a:latin typeface="NikoshBAN" pitchFamily="2" charset="0"/>
                          <a:cs typeface="NikoshBAN" pitchFamily="2" charset="0"/>
                        </a:rPr>
                        <a:t>গ্লুকোজের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ব্যবহার</a:t>
                      </a:r>
                      <a:endParaRPr lang="en-US" sz="2400" dirty="0"/>
                    </a:p>
                  </a:txBody>
                  <a:tcPr/>
                </a:tc>
              </a:tr>
              <a:tr h="370840">
                <a:tc>
                  <a:txBody>
                    <a:bodyPr/>
                    <a:lstStyle/>
                    <a:p>
                      <a:r>
                        <a:rPr lang="bn-IN" sz="2400" dirty="0" smtClean="0">
                          <a:latin typeface="NikoshBAN" pitchFamily="2" charset="0"/>
                          <a:cs typeface="NikoshBAN" pitchFamily="2" charset="0"/>
                        </a:rPr>
                        <a:t>খাদ্য</a:t>
                      </a:r>
                      <a:r>
                        <a:rPr lang="bn-IN" sz="2400" baseline="0" dirty="0" smtClean="0">
                          <a:latin typeface="NikoshBAN" pitchFamily="2" charset="0"/>
                          <a:cs typeface="NikoshBAN" pitchFamily="2" charset="0"/>
                        </a:rPr>
                        <a:t> হতে পরিপাক ও শোষিত </a:t>
                      </a:r>
                      <a:endParaRPr lang="en-US" sz="2400" dirty="0">
                        <a:latin typeface="NikoshBAN" pitchFamily="2" charset="0"/>
                        <a:cs typeface="NikoshBAN" pitchFamily="2" charset="0"/>
                      </a:endParaRPr>
                    </a:p>
                  </a:txBody>
                  <a:tcPr/>
                </a:tc>
                <a:tc rowSpan="3">
                  <a:txBody>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রক্তে </a:t>
                      </a:r>
                      <a:r>
                        <a:rPr lang="en-US" sz="2400" dirty="0" err="1" smtClean="0">
                          <a:latin typeface="NikoshBAN" pitchFamily="2" charset="0"/>
                          <a:cs typeface="NikoshBAN" pitchFamily="2" charset="0"/>
                        </a:rPr>
                        <a:t>গ্লুকোজের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স্বাভাবিক পরিমান ৮০-১১০ </a:t>
                      </a:r>
                      <a:r>
                        <a:rPr lang="en-US" sz="2400" dirty="0" smtClean="0">
                          <a:latin typeface="NikoshBAN" pitchFamily="2" charset="0"/>
                          <a:cs typeface="NikoshBAN" pitchFamily="2" charset="0"/>
                        </a:rPr>
                        <a:t>mg/dl</a:t>
                      </a:r>
                      <a:endParaRPr lang="en-US" sz="2400" dirty="0">
                        <a:latin typeface="NikoshBAN" pitchFamily="2" charset="0"/>
                        <a:cs typeface="NikoshBAN" pitchFamily="2" charset="0"/>
                      </a:endParaRPr>
                    </a:p>
                  </a:txBody>
                  <a:tcPr/>
                </a:tc>
                <a:tc>
                  <a:txBody>
                    <a:bodyPr/>
                    <a:lstStyle/>
                    <a:p>
                      <a:r>
                        <a:rPr lang="en-US" sz="2400" dirty="0" err="1" smtClean="0">
                          <a:latin typeface="NikoshBAN" pitchFamily="2" charset="0"/>
                          <a:cs typeface="NikoshBAN" pitchFamily="2" charset="0"/>
                        </a:rPr>
                        <a:t>যকৃতে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গ্লাইকোজেনে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রুপান্তর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glycogenesis</a:t>
                      </a:r>
                      <a:r>
                        <a:rPr lang="en-US" sz="2400" baseline="0" dirty="0" smtClean="0">
                          <a:latin typeface="NikoshBAN" pitchFamily="2" charset="0"/>
                          <a:cs typeface="NikoshBAN" pitchFamily="2" charset="0"/>
                        </a:rPr>
                        <a:t>) </a:t>
                      </a:r>
                      <a:r>
                        <a:rPr lang="bn-IN" sz="2400" baseline="0" dirty="0" smtClean="0">
                          <a:latin typeface="NikoshBAN" pitchFamily="2" charset="0"/>
                          <a:cs typeface="NikoshBAN" pitchFamily="2" charset="0"/>
                        </a:rPr>
                        <a:t>অতিরিক্ত শর্করা চর্বিতে রুপান্তর (</a:t>
                      </a:r>
                      <a:r>
                        <a:rPr lang="en-US" sz="2400" baseline="0" dirty="0" err="1" smtClean="0">
                          <a:latin typeface="NikoshBAN" pitchFamily="2" charset="0"/>
                          <a:cs typeface="NikoshBAN" pitchFamily="2" charset="0"/>
                        </a:rPr>
                        <a:t>lypogenesis</a:t>
                      </a:r>
                      <a:r>
                        <a:rPr lang="en-US" sz="2400" baseline="0" dirty="0" smtClean="0">
                          <a:latin typeface="NikoshBAN" pitchFamily="2" charset="0"/>
                          <a:cs typeface="NikoshBAN" pitchFamily="2" charset="0"/>
                        </a:rPr>
                        <a:t>)</a:t>
                      </a:r>
                      <a:r>
                        <a:rPr lang="bn-IN" sz="2400" baseline="0" dirty="0" smtClean="0">
                          <a:latin typeface="NikoshBAN" pitchFamily="2" charset="0"/>
                          <a:cs typeface="NikoshBAN" pitchFamily="2" charset="0"/>
                        </a:rPr>
                        <a:t>।</a:t>
                      </a:r>
                      <a:endParaRPr lang="en-US" sz="2400" dirty="0">
                        <a:latin typeface="NikoshBAN" pitchFamily="2" charset="0"/>
                        <a:cs typeface="NikoshBAN" pitchFamily="2" charset="0"/>
                      </a:endParaRPr>
                    </a:p>
                  </a:txBody>
                  <a:tcPr/>
                </a:tc>
              </a:tr>
              <a:tr h="370840">
                <a:tc>
                  <a:txBody>
                    <a:bodyPr/>
                    <a:lstStyle/>
                    <a:p>
                      <a:r>
                        <a:rPr lang="bn-IN" sz="2400" dirty="0" smtClean="0">
                          <a:latin typeface="NikoshBAN" pitchFamily="2" charset="0"/>
                          <a:cs typeface="NikoshBAN" pitchFamily="2" charset="0"/>
                        </a:rPr>
                        <a:t>অনাহার</a:t>
                      </a:r>
                      <a:r>
                        <a:rPr lang="bn-IN" sz="2400" baseline="0" dirty="0" smtClean="0">
                          <a:latin typeface="NikoshBAN" pitchFamily="2" charset="0"/>
                          <a:cs typeface="NikoshBAN" pitchFamily="2" charset="0"/>
                        </a:rPr>
                        <a:t> কালে যকৃতের গ্লাইকোজেন ভেঙ্গে রক্তে গ্লুকোজ সরবরাহ</a:t>
                      </a:r>
                      <a:endParaRPr lang="en-US" sz="2400" dirty="0">
                        <a:latin typeface="NikoshBAN" pitchFamily="2" charset="0"/>
                        <a:cs typeface="NikoshBAN" pitchFamily="2" charset="0"/>
                      </a:endParaRPr>
                    </a:p>
                  </a:txBody>
                  <a:tcPr/>
                </a:tc>
                <a:tc vMerge="1">
                  <a:txBody>
                    <a:bodyPr/>
                    <a:lstStyle/>
                    <a:p>
                      <a:endParaRPr lang="en-US" sz="2400" dirty="0"/>
                    </a:p>
                  </a:txBody>
                  <a:tcPr/>
                </a:tc>
                <a:tc>
                  <a:txBody>
                    <a:bodyPr/>
                    <a:lstStyle/>
                    <a:p>
                      <a:r>
                        <a:rPr lang="bn-IN" sz="2400" dirty="0" smtClean="0">
                          <a:latin typeface="NikoshBAN" pitchFamily="2" charset="0"/>
                          <a:cs typeface="NikoshBAN" pitchFamily="2" charset="0"/>
                        </a:rPr>
                        <a:t>বিভিন্ন</a:t>
                      </a:r>
                      <a:r>
                        <a:rPr lang="bn-IN" sz="2400" baseline="0" dirty="0" smtClean="0">
                          <a:latin typeface="NikoshBAN" pitchFamily="2" charset="0"/>
                          <a:cs typeface="NikoshBAN" pitchFamily="2" charset="0"/>
                        </a:rPr>
                        <a:t> কোষের সাইটোসলে গ্লুকোজের জারণের মাধ্যমে শক্তি উৎপাদন,</a:t>
                      </a:r>
                      <a:r>
                        <a:rPr lang="en-US" sz="2400" baseline="0" dirty="0" smtClean="0">
                          <a:latin typeface="NikoshBAN" pitchFamily="2" charset="0"/>
                          <a:cs typeface="NikoshBAN" pitchFamily="2" charset="0"/>
                        </a:rPr>
                        <a:t>e.g. </a:t>
                      </a:r>
                      <a:r>
                        <a:rPr lang="en-US" sz="2400" baseline="0" dirty="0" err="1" smtClean="0">
                          <a:latin typeface="NikoshBAN" pitchFamily="2" charset="0"/>
                          <a:cs typeface="NikoshBAN" pitchFamily="2" charset="0"/>
                        </a:rPr>
                        <a:t>glycolysis</a:t>
                      </a:r>
                      <a:r>
                        <a:rPr lang="en-US" sz="2400" baseline="0" dirty="0" smtClean="0">
                          <a:latin typeface="NikoshBAN" pitchFamily="2" charset="0"/>
                          <a:cs typeface="NikoshBAN" pitchFamily="2" charset="0"/>
                        </a:rPr>
                        <a:t> TCA </a:t>
                      </a:r>
                      <a:r>
                        <a:rPr lang="bn-IN" sz="2400" baseline="0" dirty="0" smtClean="0">
                          <a:latin typeface="NikoshBAN" pitchFamily="2" charset="0"/>
                          <a:cs typeface="NikoshBAN" pitchFamily="2" charset="0"/>
                        </a:rPr>
                        <a:t>চক্র।</a:t>
                      </a:r>
                      <a:endParaRPr lang="en-US" sz="2400" dirty="0">
                        <a:latin typeface="NikoshBAN" pitchFamily="2" charset="0"/>
                        <a:cs typeface="NikoshBAN" pitchFamily="2" charset="0"/>
                      </a:endParaRPr>
                    </a:p>
                  </a:txBody>
                  <a:tcPr/>
                </a:tc>
              </a:tr>
              <a:tr h="370840">
                <a:tc>
                  <a:txBody>
                    <a:bodyPr/>
                    <a:lstStyle/>
                    <a:p>
                      <a:r>
                        <a:rPr lang="bn-IN" sz="2400" baseline="0" dirty="0" smtClean="0">
                          <a:latin typeface="NikoshBAN" pitchFamily="2" charset="0"/>
                          <a:cs typeface="NikoshBAN" pitchFamily="2" charset="0"/>
                        </a:rPr>
                        <a:t> এমাইনো এসিড ও অশর্করা হতে গ্লুকোজ তৈরী। </a:t>
                      </a:r>
                      <a:r>
                        <a:rPr lang="en-US" sz="2400" baseline="0" dirty="0" err="1" smtClean="0">
                          <a:latin typeface="NikoshBAN" pitchFamily="2" charset="0"/>
                          <a:cs typeface="NikoshBAN" pitchFamily="2" charset="0"/>
                        </a:rPr>
                        <a:t>gluconeogenesis</a:t>
                      </a:r>
                      <a:endParaRPr lang="en-US" sz="2400" dirty="0">
                        <a:latin typeface="NikoshBAN" pitchFamily="2" charset="0"/>
                        <a:cs typeface="NikoshBAN" pitchFamily="2" charset="0"/>
                      </a:endParaRPr>
                    </a:p>
                  </a:txBody>
                  <a:tcPr/>
                </a:tc>
                <a:tc vMerge="1">
                  <a:txBody>
                    <a:bodyPr/>
                    <a:lstStyle/>
                    <a:p>
                      <a:endParaRPr lang="en-US" sz="2400" dirty="0"/>
                    </a:p>
                  </a:txBody>
                  <a:tcPr/>
                </a:tc>
                <a:tc>
                  <a:txBody>
                    <a:bodyPr/>
                    <a:lstStyle/>
                    <a:p>
                      <a:endParaRPr lang="en-US" sz="2400" dirty="0"/>
                    </a:p>
                  </a:txBody>
                  <a:tcPr/>
                </a:tc>
              </a:tr>
            </a:tbl>
          </a:graphicData>
        </a:graphic>
      </p:graphicFrame>
      <p:pic>
        <p:nvPicPr>
          <p:cNvPr id="7" name="Picture 2"/>
          <p:cNvPicPr>
            <a:picLocks noChangeAspect="1" noChangeArrowheads="1"/>
          </p:cNvPicPr>
          <p:nvPr/>
        </p:nvPicPr>
        <p:blipFill>
          <a:blip r:embed="rId2"/>
          <a:srcRect l="35794" t="28622" r="18748" b="19186"/>
          <a:stretch>
            <a:fillRect/>
          </a:stretch>
        </p:blipFill>
        <p:spPr bwMode="auto">
          <a:xfrm>
            <a:off x="4876800" y="4648200"/>
            <a:ext cx="3657600" cy="2133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591312"/>
          </a:xfrm>
        </p:spPr>
        <p:txBody>
          <a:bodyPr>
            <a:normAutofit/>
          </a:bodyPr>
          <a:lstStyle/>
          <a:p>
            <a:r>
              <a:rPr lang="bn-IN" sz="3200" dirty="0" smtClean="0">
                <a:latin typeface="NikoshBAN" pitchFamily="2" charset="0"/>
                <a:cs typeface="NikoshBAN" pitchFamily="2" charset="0"/>
              </a:rPr>
              <a:t>খাদ্যাঁশ</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Dietary </a:t>
            </a:r>
            <a:r>
              <a:rPr lang="en-US" sz="2400" dirty="0" err="1" smtClean="0">
                <a:latin typeface="NikoshBAN" pitchFamily="2" charset="0"/>
                <a:cs typeface="NikoshBAN" pitchFamily="2" charset="0"/>
              </a:rPr>
              <a:t>Fibres</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3" name="Content Placeholder 2"/>
          <p:cNvSpPr>
            <a:spLocks noGrp="1"/>
          </p:cNvSpPr>
          <p:nvPr>
            <p:ph idx="1"/>
          </p:nvPr>
        </p:nvSpPr>
        <p:spPr>
          <a:xfrm>
            <a:off x="457200" y="1752600"/>
            <a:ext cx="8229600" cy="4572000"/>
          </a:xfrm>
        </p:spPr>
        <p:txBody>
          <a:bodyPr>
            <a:normAutofit/>
          </a:bodyPr>
          <a:lstStyle/>
          <a:p>
            <a:pPr>
              <a:buNone/>
            </a:pPr>
            <a:r>
              <a:rPr lang="bn-IN" sz="2800" dirty="0" smtClean="0">
                <a:latin typeface="NikoshBAN" pitchFamily="2" charset="0"/>
                <a:cs typeface="NikoshBAN" pitchFamily="2" charset="0"/>
              </a:rPr>
              <a:t>খাদ্যাঁশ </a:t>
            </a:r>
            <a:r>
              <a:rPr lang="as-IN" dirty="0" smtClean="0">
                <a:latin typeface="NikoshBAN" pitchFamily="2" charset="0"/>
                <a:cs typeface="NikoshBAN" pitchFamily="2" charset="0"/>
              </a:rPr>
              <a:t>হলো একটি গুরুত্বপূর্ণ পুষ্টি উপকরণ।  মূলতঃ </a:t>
            </a:r>
            <a:r>
              <a:rPr lang="bn-IN" sz="2800" dirty="0" smtClean="0">
                <a:latin typeface="NikoshBAN" pitchFamily="2" charset="0"/>
                <a:cs typeface="NikoshBAN" pitchFamily="2" charset="0"/>
              </a:rPr>
              <a:t>খাদ্যাঁশ বা </a:t>
            </a:r>
            <a:r>
              <a:rPr lang="as-IN" dirty="0" smtClean="0">
                <a:latin typeface="NikoshBAN" pitchFamily="2" charset="0"/>
                <a:cs typeface="NikoshBAN" pitchFamily="2" charset="0"/>
              </a:rPr>
              <a:t>আঁশ হলো এমন শর্করা যা পরিপাক হয় না</a:t>
            </a:r>
            <a:r>
              <a:rPr lang="bn-IN" dirty="0" smtClean="0">
                <a:latin typeface="NikoshBAN" pitchFamily="2" charset="0"/>
                <a:cs typeface="NikoshBAN" pitchFamily="2" charset="0"/>
              </a:rPr>
              <a:t> (</a:t>
            </a:r>
            <a:r>
              <a:rPr lang="en-US" sz="2000" dirty="0" smtClean="0">
                <a:latin typeface="NikoshBAN" pitchFamily="2" charset="0"/>
                <a:cs typeface="NikoshBAN" pitchFamily="2" charset="0"/>
              </a:rPr>
              <a:t>Resistant Starch)</a:t>
            </a:r>
            <a:r>
              <a:rPr lang="as-IN" dirty="0" smtClean="0">
                <a:latin typeface="NikoshBAN" pitchFamily="2" charset="0"/>
                <a:cs typeface="NikoshBAN" pitchFamily="2" charset="0"/>
              </a:rPr>
              <a:t>। </a:t>
            </a:r>
            <a:r>
              <a:rPr lang="bn-IN" dirty="0" smtClean="0">
                <a:latin typeface="NikoshBAN" pitchFamily="2" charset="0"/>
                <a:cs typeface="NikoshBAN" pitchFamily="2" charset="0"/>
              </a:rPr>
              <a:t>রাসায়নিকভাবে </a:t>
            </a:r>
            <a:r>
              <a:rPr lang="bn-IN" sz="2800" dirty="0" smtClean="0">
                <a:latin typeface="NikoshBAN" pitchFamily="2" charset="0"/>
                <a:cs typeface="NikoshBAN" pitchFamily="2" charset="0"/>
              </a:rPr>
              <a:t>খাদ্যাঁশ </a:t>
            </a:r>
            <a:r>
              <a:rPr lang="bn-IN" dirty="0" smtClean="0">
                <a:latin typeface="NikoshBAN" pitchFamily="2" charset="0"/>
                <a:cs typeface="NikoshBAN" pitchFamily="2" charset="0"/>
              </a:rPr>
              <a:t>হলো জটিল শর্করা।যেমন সেলুলোজ, হেমিসালুলোজ,লিগনিন।</a:t>
            </a:r>
            <a:r>
              <a:rPr lang="as-IN" dirty="0" smtClean="0">
                <a:latin typeface="NikoshBAN" pitchFamily="2" charset="0"/>
                <a:cs typeface="NikoshBAN" pitchFamily="2" charset="0"/>
              </a:rPr>
              <a:t>এমন ধরণের শর্করা আঁশ যা হজম হতে পারে না। উদ্ভিজ সব খাবারে আছে আঁশ। ফল, সবজি, শুটি, শস্যকনা সব। তবে সব আঁশ এক রকমের নয় এবং এর শ্রেণী বিভাগ হয় নানাভাবে। উৎস অনুযায়ী একে ভাগ করা যায়। যেমন শস্যকনার আঁশকে বলা হয় খাদ্যশস্যের আঁশ। আর একভাবে শ্রেণীভাগ করা যায়, আঁশ পানিতে দ্রবনীয়তার উপর ভিত্তি করে। দ্রবনীয় আঁশ জলে আংশিক দ্রবনীয়। অদ্রবনীয় আঁশ জলে দ্রবীভূত হয় না। কিছু কিছু রোগের ঝুঁকি হ্রাসে আঁশের প্রভাব নিয়ে দেখতে গেলে এই পার্থক্য বেশ জরুরি বিবেচ্য বিষয়।</a:t>
            </a:r>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2050" name="Picture 2"/>
          <p:cNvPicPr>
            <a:picLocks noChangeAspect="1" noChangeArrowheads="1"/>
          </p:cNvPicPr>
          <p:nvPr/>
        </p:nvPicPr>
        <p:blipFill>
          <a:blip r:embed="rId2" cstate="print"/>
          <a:srcRect l="8544" r="9126"/>
          <a:stretch>
            <a:fillRect/>
          </a:stretch>
        </p:blipFill>
        <p:spPr bwMode="auto">
          <a:xfrm>
            <a:off x="4800600" y="228600"/>
            <a:ext cx="2408394" cy="1644410"/>
          </a:xfrm>
          <a:prstGeom prst="ellipse">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05800" cy="515112"/>
          </a:xfrm>
        </p:spPr>
        <p:txBody>
          <a:bodyPr>
            <a:normAutofit fontScale="90000"/>
          </a:bodyPr>
          <a:lstStyle/>
          <a:p>
            <a:r>
              <a:rPr lang="bn-IN" sz="5400" dirty="0" smtClean="0">
                <a:latin typeface="NikoshBAN" pitchFamily="2" charset="0"/>
                <a:cs typeface="NikoshBAN" pitchFamily="2" charset="0"/>
              </a:rPr>
              <a:t>খাদ্যাঁশ এর গুরূত্ত্ব</a:t>
            </a:r>
            <a:endParaRPr lang="en-US" dirty="0"/>
          </a:p>
        </p:txBody>
      </p:sp>
      <p:sp>
        <p:nvSpPr>
          <p:cNvPr id="3" name="Content Placeholder 2"/>
          <p:cNvSpPr>
            <a:spLocks noGrp="1"/>
          </p:cNvSpPr>
          <p:nvPr>
            <p:ph idx="1"/>
          </p:nvPr>
        </p:nvSpPr>
        <p:spPr>
          <a:xfrm>
            <a:off x="304800" y="1143000"/>
            <a:ext cx="8382000" cy="5181600"/>
          </a:xfrm>
        </p:spPr>
        <p:txBody>
          <a:bodyPr>
            <a:normAutofit fontScale="92500" lnSpcReduction="10000"/>
          </a:bodyPr>
          <a:lstStyle/>
          <a:p>
            <a:pPr>
              <a:buNone/>
            </a:pPr>
            <a:r>
              <a:rPr lang="bn-IN" sz="2800" dirty="0" smtClean="0">
                <a:latin typeface="NikoshBAN" pitchFamily="2" charset="0"/>
                <a:cs typeface="NikoshBAN" pitchFamily="2" charset="0"/>
              </a:rPr>
              <a:t>খাদ্যাঁশ </a:t>
            </a:r>
            <a:r>
              <a:rPr lang="as-IN" sz="2800" dirty="0" smtClean="0">
                <a:latin typeface="NikoshBAN" pitchFamily="2" charset="0"/>
                <a:cs typeface="NikoshBAN" pitchFamily="2" charset="0"/>
              </a:rPr>
              <a:t>হলো স্বাস্থ্যকর খাদ্যের একটি গুরুত্বপূর্ণ উপকরণ। দিনে গ্রহণ করা উচিত অন্ততঃ ২০ গ্রাম। বেশি হলে ভালো। ভালো উ</a:t>
            </a:r>
            <a:r>
              <a:rPr lang="bn-IN" sz="2800" dirty="0" smtClean="0">
                <a:latin typeface="NikoshBAN" pitchFamily="2" charset="0"/>
                <a:cs typeface="NikoshBAN" pitchFamily="2" charset="0"/>
              </a:rPr>
              <a:t>ৎস</a:t>
            </a:r>
            <a:r>
              <a:rPr lang="as-IN" sz="2800" dirty="0" smtClean="0">
                <a:latin typeface="NikoshBAN" pitchFamily="2" charset="0"/>
                <a:cs typeface="NikoshBAN" pitchFamily="2" charset="0"/>
              </a:rPr>
              <a:t> গোটা খাদ্যশস্য, তাজা ফল, সবজি, শুটি, বাদাম।</a:t>
            </a:r>
            <a:r>
              <a:rPr lang="bn-IN" sz="2800" dirty="0" smtClean="0">
                <a:latin typeface="NikoshBAN" pitchFamily="2" charset="0"/>
                <a:cs typeface="NikoshBAN" pitchFamily="2" charset="0"/>
              </a:rPr>
              <a:t> এর স্বাস্থ্যগত গুরূত্ত্ব হলো-</a:t>
            </a:r>
          </a:p>
          <a:p>
            <a:pPr>
              <a:buNone/>
            </a:pPr>
            <a:r>
              <a:rPr lang="bn-IN" sz="2800" dirty="0" smtClean="0">
                <a:latin typeface="NikoshBAN" pitchFamily="2" charset="0"/>
                <a:cs typeface="NikoshBAN" pitchFamily="2" charset="0"/>
              </a:rPr>
              <a:t>১। কোষ্ঠকাঠিন্য রোধ করে। মলাশয়ের রোগ যেমন অর্শ, এয়াপান্ডিসাইটিস, কোলাইটিস প্রভৃতি প্রতিরোধে সাহায্য করে।</a:t>
            </a:r>
            <a:r>
              <a:rPr lang="as-IN" sz="2800" dirty="0" smtClean="0"/>
              <a:t> </a:t>
            </a:r>
            <a:r>
              <a:rPr lang="as-IN" sz="2800" dirty="0" smtClean="0">
                <a:latin typeface="NikoshBAN" pitchFamily="2" charset="0"/>
                <a:cs typeface="NikoshBAN" pitchFamily="2" charset="0"/>
              </a:rPr>
              <a:t>অন্ত্রের প্রদাহ রোগ, ডাইভারটি কুলাইটিস অবশ্য পশ্চিমাদেশে বয়স্কদের মধ্যে</a:t>
            </a:r>
            <a:r>
              <a:rPr lang="bn-IN" sz="2800" dirty="0" smtClean="0">
                <a:latin typeface="NikoshBAN" pitchFamily="2" charset="0"/>
                <a:cs typeface="NikoshBAN" pitchFamily="2" charset="0"/>
              </a:rPr>
              <a:t> বেশি দেখা যায়</a:t>
            </a:r>
            <a:r>
              <a:rPr lang="as-IN" sz="2800" dirty="0" smtClean="0">
                <a:latin typeface="NikoshBAN" pitchFamily="2" charset="0"/>
                <a:cs typeface="NikoshBAN" pitchFamily="2" charset="0"/>
              </a:rPr>
              <a:t>। খাদ্যে আঁশ বেশি খেলে, বিশেষ করে অদ্রবনীয় আঁশ খেলে এরোগের ঝুঁকি অনেক কমে যায়।</a:t>
            </a:r>
            <a:endParaRPr lang="bn-IN" sz="2800" dirty="0" smtClean="0">
              <a:latin typeface="NikoshBAN" pitchFamily="2" charset="0"/>
              <a:cs typeface="NikoshBAN" pitchFamily="2" charset="0"/>
            </a:endParaRPr>
          </a:p>
          <a:p>
            <a:pPr>
              <a:buNone/>
            </a:pPr>
            <a:r>
              <a:rPr lang="bn-IN" sz="2800" dirty="0" smtClean="0">
                <a:latin typeface="NikoshBAN" pitchFamily="2" charset="0"/>
                <a:cs typeface="NikoshBAN" pitchFamily="2" charset="0"/>
              </a:rPr>
              <a:t>২। রক্তে কোলেস্টেরলের মাত্রা কমায়।যকৃতে কোলেস্টেরলের সংশ্লেষনের হার কমায়।</a:t>
            </a:r>
          </a:p>
          <a:p>
            <a:pPr>
              <a:buNone/>
            </a:pPr>
            <a:r>
              <a:rPr lang="bn-IN" sz="2800" dirty="0" smtClean="0">
                <a:latin typeface="NikoshBAN" pitchFamily="2" charset="0"/>
                <a:cs typeface="NikoshBAN" pitchFamily="2" charset="0"/>
              </a:rPr>
              <a:t>৩।</a:t>
            </a:r>
            <a:r>
              <a:rPr lang="as-IN" sz="2800" dirty="0" smtClean="0">
                <a:latin typeface="NikoshBAN" pitchFamily="2" charset="0"/>
                <a:cs typeface="NikoshBAN" pitchFamily="2" charset="0"/>
              </a:rPr>
              <a:t> টাইপ-২ ডায়াবেটিসের ঝুঁকি কমাবার জন্য </a:t>
            </a:r>
            <a:r>
              <a:rPr lang="bn-IN" sz="2800" dirty="0" smtClean="0">
                <a:latin typeface="NikoshBAN" pitchFamily="2" charset="0"/>
                <a:cs typeface="NikoshBAN" pitchFamily="2" charset="0"/>
              </a:rPr>
              <a:t>গুরূত্ত্বপূর্ণ </a:t>
            </a:r>
            <a:r>
              <a:rPr lang="as-IN" sz="2800" dirty="0" smtClean="0">
                <a:latin typeface="NikoshBAN" pitchFamily="2" charset="0"/>
                <a:cs typeface="NikoshBAN" pitchFamily="2" charset="0"/>
              </a:rPr>
              <a:t>উপাদান হলো খাদ্যে আঁশ।  </a:t>
            </a:r>
            <a:r>
              <a:rPr lang="bn-IN" sz="2800" dirty="0" smtClean="0">
                <a:latin typeface="NikoshBAN" pitchFamily="2" charset="0"/>
                <a:cs typeface="NikoshBAN" pitchFamily="2" charset="0"/>
              </a:rPr>
              <a:t>অধিক খাদ্যাঁশ গ্রহনের ফলে </a:t>
            </a:r>
            <a:r>
              <a:rPr lang="as-IN" sz="2800" dirty="0" smtClean="0">
                <a:latin typeface="NikoshBAN" pitchFamily="2" charset="0"/>
                <a:cs typeface="NikoshBAN" pitchFamily="2" charset="0"/>
              </a:rPr>
              <a:t>স্বাস্থ্যকর ওজন বজায় রাখা, শরীরকে সক্রিয় রাখা</a:t>
            </a:r>
            <a:r>
              <a:rPr lang="bn-IN" sz="2800" dirty="0" smtClean="0">
                <a:latin typeface="NikoshBAN" pitchFamily="2" charset="0"/>
                <a:cs typeface="NikoshBAN" pitchFamily="2" charset="0"/>
              </a:rPr>
              <a:t> যায়। </a:t>
            </a:r>
            <a:r>
              <a:rPr lang="as-IN" sz="2800" dirty="0" smtClean="0">
                <a:latin typeface="NikoshBAN" pitchFamily="2" charset="0"/>
                <a:cs typeface="NikoshBAN" pitchFamily="2" charset="0"/>
              </a:rPr>
              <a:t>হার্ভার্ডের দুটো গবেষাণা থেকে বোঝা যায়, খাদ্যশস্যের আঁশ খেলে টাইপ-২ ডায়াবেটিসের ঝুঁকি</a:t>
            </a:r>
            <a:r>
              <a:rPr lang="bn-IN" sz="2800" dirty="0" smtClean="0">
                <a:latin typeface="NikoshBAN" pitchFamily="2" charset="0"/>
                <a:cs typeface="NikoshBAN" pitchFamily="2" charset="0"/>
              </a:rPr>
              <a:t> </a:t>
            </a:r>
            <a:r>
              <a:rPr lang="as-IN" sz="2800" dirty="0" smtClean="0">
                <a:latin typeface="NikoshBAN" pitchFamily="2" charset="0"/>
                <a:cs typeface="NikoshBAN" pitchFamily="2" charset="0"/>
              </a:rPr>
              <a:t>কমে ।</a:t>
            </a:r>
            <a:endParaRPr lang="en-US" sz="2800" dirty="0" smtClean="0">
              <a:latin typeface="NikoshBAN" pitchFamily="2" charset="0"/>
              <a:cs typeface="NikoshBA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066800"/>
            <a:ext cx="8305800" cy="5486400"/>
          </a:xfrm>
        </p:spPr>
        <p:txBody>
          <a:bodyPr>
            <a:noAutofit/>
          </a:bodyPr>
          <a:lstStyle/>
          <a:p>
            <a:pPr>
              <a:buNone/>
            </a:pPr>
            <a:r>
              <a:rPr lang="bn-IN" sz="2800" dirty="0" smtClean="0">
                <a:latin typeface="NikoshBAN" pitchFamily="2" charset="0"/>
                <a:cs typeface="NikoshBAN" pitchFamily="2" charset="0"/>
              </a:rPr>
              <a:t>৪। নিয়মিত ও পরিমিত খাদ্যাঁশ </a:t>
            </a:r>
            <a:r>
              <a:rPr lang="bn-IN" sz="2800" dirty="0" smtClean="0">
                <a:latin typeface="NikoshBAN" pitchFamily="2" charset="0"/>
                <a:cs typeface="NikoshBAN" pitchFamily="2" charset="0"/>
              </a:rPr>
              <a:t>গ্রহ</a:t>
            </a:r>
            <a:r>
              <a:rPr lang="en-US" sz="2800" dirty="0" smtClean="0">
                <a:latin typeface="NikoshBAN" pitchFamily="2" charset="0"/>
                <a:cs typeface="NikoshBAN" pitchFamily="2" charset="0"/>
              </a:rPr>
              <a:t>ণ</a:t>
            </a:r>
            <a:r>
              <a:rPr lang="bn-IN" sz="2800" dirty="0" smtClean="0">
                <a:latin typeface="NikoshBAN" pitchFamily="2" charset="0"/>
                <a:cs typeface="NikoshBAN" pitchFamily="2" charset="0"/>
              </a:rPr>
              <a:t> </a:t>
            </a:r>
            <a:r>
              <a:rPr lang="bn-IN" sz="2800" dirty="0" smtClean="0">
                <a:latin typeface="NikoshBAN" pitchFamily="2" charset="0"/>
                <a:cs typeface="NikoshBAN" pitchFamily="2" charset="0"/>
              </a:rPr>
              <a:t>হৃদরোগের ঝুঁকি কমায়।</a:t>
            </a:r>
            <a:r>
              <a:rPr lang="as-IN" sz="2800" dirty="0" smtClean="0"/>
              <a:t> </a:t>
            </a:r>
            <a:r>
              <a:rPr lang="bn-IN" sz="2800" dirty="0" smtClean="0">
                <a:latin typeface="NikoshBAN" pitchFamily="2" charset="0"/>
                <a:cs typeface="NikoshBAN" pitchFamily="2" charset="0"/>
              </a:rPr>
              <a:t>খাদ্যাঁশ  রক্তের </a:t>
            </a:r>
            <a:r>
              <a:rPr lang="en-US" sz="2400" dirty="0" smtClean="0">
                <a:latin typeface="NikoshBAN" pitchFamily="2" charset="0"/>
                <a:cs typeface="NikoshBAN" pitchFamily="2" charset="0"/>
              </a:rPr>
              <a:t>Fibrinogen</a:t>
            </a:r>
            <a:r>
              <a:rPr lang="bn-IN" sz="2800" dirty="0" smtClean="0">
                <a:latin typeface="NikoshBAN" pitchFamily="2" charset="0"/>
                <a:cs typeface="NikoshBAN" pitchFamily="2" charset="0"/>
              </a:rPr>
              <a:t> এর </a:t>
            </a:r>
            <a:r>
              <a:rPr lang="bn-IN" sz="2800" dirty="0" smtClean="0">
                <a:latin typeface="NikoshBAN" pitchFamily="2" charset="0"/>
                <a:cs typeface="NikoshBAN" pitchFamily="2" charset="0"/>
              </a:rPr>
              <a:t>পরিমা</a:t>
            </a:r>
            <a:r>
              <a:rPr lang="en-US" sz="2800" dirty="0" smtClean="0">
                <a:latin typeface="NikoshBAN" pitchFamily="2" charset="0"/>
                <a:cs typeface="NikoshBAN" pitchFamily="2" charset="0"/>
              </a:rPr>
              <a:t>ণ</a:t>
            </a:r>
            <a:r>
              <a:rPr lang="bn-IN" sz="2800" dirty="0" smtClean="0">
                <a:latin typeface="NikoshBAN" pitchFamily="2" charset="0"/>
                <a:cs typeface="NikoshBAN" pitchFamily="2" charset="0"/>
              </a:rPr>
              <a:t> </a:t>
            </a:r>
            <a:r>
              <a:rPr lang="bn-IN" sz="2800" dirty="0" smtClean="0">
                <a:latin typeface="NikoshBAN" pitchFamily="2" charset="0"/>
                <a:cs typeface="NikoshBAN" pitchFamily="2" charset="0"/>
              </a:rPr>
              <a:t>কমায়, ফলে রক্ত তঞ্চনের প্রবণতা এবং </a:t>
            </a:r>
            <a:r>
              <a:rPr lang="en-US" sz="2400" dirty="0" smtClean="0">
                <a:latin typeface="NikoshBAN" pitchFamily="2" charset="0"/>
                <a:cs typeface="NikoshBAN" pitchFamily="2" charset="0"/>
              </a:rPr>
              <a:t>myocardial  infraction </a:t>
            </a:r>
            <a:r>
              <a:rPr lang="bn-IN" sz="2800" dirty="0" smtClean="0">
                <a:latin typeface="NikoshBAN" pitchFamily="2" charset="0"/>
                <a:cs typeface="NikoshBAN" pitchFamily="2" charset="0"/>
              </a:rPr>
              <a:t>এর আশংকা কমে। </a:t>
            </a:r>
            <a:r>
              <a:rPr lang="as-IN" sz="2800" dirty="0" smtClean="0">
                <a:latin typeface="NikoshBAN" pitchFamily="2" charset="0"/>
                <a:cs typeface="NikoshBAN" pitchFamily="2" charset="0"/>
              </a:rPr>
              <a:t>৪০,০০০ পুরুষ স্বাস্থ্য পেশাজীবীর ওপর হার্ভার্ডের একটি গবেষণা থেকে দেখা যায়, আঁশ সমৃদ্ধ খাবার খেলে করোনারি হৃদরোগের ৪০শতাংশ ঝুঁকি কমে, যারা আঁশ কম খান তাদের তুলনায়। </a:t>
            </a:r>
            <a:endParaRPr lang="bn-IN" sz="2800" dirty="0" smtClean="0">
              <a:latin typeface="NikoshBAN" pitchFamily="2" charset="0"/>
              <a:cs typeface="NikoshBAN" pitchFamily="2" charset="0"/>
            </a:endParaRPr>
          </a:p>
          <a:p>
            <a:pPr>
              <a:buNone/>
            </a:pPr>
            <a:r>
              <a:rPr lang="bn-IN" sz="2800" dirty="0" smtClean="0">
                <a:latin typeface="NikoshBAN" pitchFamily="2" charset="0"/>
                <a:cs typeface="NikoshBAN" pitchFamily="2" charset="0"/>
              </a:rPr>
              <a:t>৫। খাদ্যাঁশ পিত্তরস </a:t>
            </a:r>
            <a:r>
              <a:rPr lang="en-US" sz="2400" dirty="0" smtClean="0">
                <a:latin typeface="NikoshBAN" pitchFamily="2" charset="0"/>
                <a:cs typeface="NikoshBAN" pitchFamily="2" charset="0"/>
              </a:rPr>
              <a:t>steroid</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জাতীয় উপাদানের সাথে </a:t>
            </a:r>
            <a:r>
              <a:rPr lang="en-US" sz="2400" dirty="0" err="1" smtClean="0">
                <a:latin typeface="NikoshBAN" pitchFamily="2" charset="0"/>
                <a:cs typeface="NikoshBAN" pitchFamily="2" charset="0"/>
              </a:rPr>
              <a:t>chelate</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তৈরী করে, ফলে রক্তে কোলেস্টেরল সহ অন্যান্য স্নেহের পরিমান বাড়তে পারে না।</a:t>
            </a:r>
          </a:p>
          <a:p>
            <a:pPr>
              <a:buNone/>
            </a:pPr>
            <a:r>
              <a:rPr lang="bn-IN" sz="2800" dirty="0" smtClean="0">
                <a:latin typeface="NikoshBAN" pitchFamily="2" charset="0"/>
                <a:cs typeface="NikoshBAN" pitchFamily="2" charset="0"/>
              </a:rPr>
              <a:t>৬। </a:t>
            </a:r>
            <a:r>
              <a:rPr lang="en-US" sz="2800" dirty="0" err="1" smtClean="0">
                <a:latin typeface="NikoshBAN" pitchFamily="2" charset="0"/>
                <a:cs typeface="NikoshBAN" pitchFamily="2" charset="0"/>
              </a:rPr>
              <a:t>ক্ষুধা</a:t>
            </a:r>
            <a:r>
              <a:rPr lang="bn-IN" sz="2800" dirty="0" smtClean="0">
                <a:latin typeface="NikoshBAN" pitchFamily="2" charset="0"/>
                <a:cs typeface="NikoshBAN" pitchFamily="2" charset="0"/>
              </a:rPr>
              <a:t> </a:t>
            </a:r>
            <a:r>
              <a:rPr lang="bn-IN" sz="2800" dirty="0" smtClean="0">
                <a:latin typeface="NikoshBAN" pitchFamily="2" charset="0"/>
                <a:cs typeface="NikoshBAN" pitchFamily="2" charset="0"/>
              </a:rPr>
              <a:t>কমিয়ে দেহের ওজন কমাতে সাহায্য করে।</a:t>
            </a:r>
          </a:p>
          <a:p>
            <a:pPr>
              <a:buNone/>
            </a:pPr>
            <a:endParaRPr lang="en-US" sz="2800" dirty="0">
              <a:latin typeface="NikoshBAN" pitchFamily="2" charset="0"/>
              <a:cs typeface="NikoshBAN"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838200"/>
            <a:ext cx="8305800" cy="5486400"/>
          </a:xfrm>
        </p:spPr>
        <p:txBody>
          <a:bodyPr>
            <a:normAutofit fontScale="92500" lnSpcReduction="10000"/>
          </a:bodyPr>
          <a:lstStyle/>
          <a:p>
            <a:pPr>
              <a:buNone/>
            </a:pPr>
            <a:r>
              <a:rPr lang="bn-IN" dirty="0" smtClean="0">
                <a:latin typeface="NikoshBAN" pitchFamily="2" charset="0"/>
                <a:cs typeface="NikoshBAN" pitchFamily="2" charset="0"/>
              </a:rPr>
              <a:t>৪। নিয়মিত ও পরিমিত </a:t>
            </a:r>
            <a:r>
              <a:rPr lang="bn-IN" sz="2400" dirty="0" smtClean="0">
                <a:latin typeface="NikoshBAN" pitchFamily="2" charset="0"/>
                <a:cs typeface="NikoshBAN" pitchFamily="2" charset="0"/>
              </a:rPr>
              <a:t>খাদ্যাঁশ গ্রহন হৃদরোগের ঝুঁকি কমায়।</a:t>
            </a:r>
            <a:r>
              <a:rPr lang="as-IN" dirty="0" smtClean="0"/>
              <a:t> </a:t>
            </a:r>
            <a:r>
              <a:rPr lang="bn-IN" sz="2400" dirty="0" smtClean="0">
                <a:latin typeface="NikoshBAN" pitchFamily="2" charset="0"/>
                <a:cs typeface="NikoshBAN" pitchFamily="2" charset="0"/>
              </a:rPr>
              <a:t>খাদ্যাঁশ  রক্তের </a:t>
            </a:r>
            <a:r>
              <a:rPr lang="en-US" sz="2000" dirty="0" smtClean="0">
                <a:latin typeface="NikoshBAN" pitchFamily="2" charset="0"/>
                <a:cs typeface="NikoshBAN" pitchFamily="2" charset="0"/>
              </a:rPr>
              <a:t>Fibrinogen</a:t>
            </a:r>
            <a:r>
              <a:rPr lang="bn-IN" sz="2400" dirty="0" smtClean="0">
                <a:latin typeface="NikoshBAN" pitchFamily="2" charset="0"/>
                <a:cs typeface="NikoshBAN" pitchFamily="2" charset="0"/>
              </a:rPr>
              <a:t> এর পরিমান কমায়, ফলে রক্ত তঞ্চনের প্রবণতা এবং </a:t>
            </a:r>
            <a:r>
              <a:rPr lang="en-US" sz="2000" dirty="0" smtClean="0">
                <a:latin typeface="NikoshBAN" pitchFamily="2" charset="0"/>
                <a:cs typeface="NikoshBAN" pitchFamily="2" charset="0"/>
              </a:rPr>
              <a:t>myocardial  infraction </a:t>
            </a:r>
            <a:r>
              <a:rPr lang="bn-IN" sz="2400" dirty="0" smtClean="0">
                <a:latin typeface="NikoshBAN" pitchFamily="2" charset="0"/>
                <a:cs typeface="NikoshBAN" pitchFamily="2" charset="0"/>
              </a:rPr>
              <a:t>এর আশংকা কমে। </a:t>
            </a:r>
            <a:r>
              <a:rPr lang="as-IN" sz="2400" dirty="0" smtClean="0">
                <a:latin typeface="NikoshBAN" pitchFamily="2" charset="0"/>
                <a:cs typeface="NikoshBAN" pitchFamily="2" charset="0"/>
              </a:rPr>
              <a:t>৪০,০০০ পুরুষ স্বাস্থ্য পেশাজীবীর ওপর হার্ভার্ডের একটি গবেষণা থেকে দেখা যায়, আঁশ সমৃদ্ধ খাবার খেলে করোনারি হৃদরোগের ৪০শতাংশ ঝুঁকি কমে, যারা আঁশ কম খান তাদের তুলনায়। </a:t>
            </a:r>
            <a:endParaRPr lang="bn-IN" sz="2400" dirty="0" smtClean="0">
              <a:latin typeface="NikoshBAN" pitchFamily="2" charset="0"/>
              <a:cs typeface="NikoshBAN" pitchFamily="2" charset="0"/>
            </a:endParaRPr>
          </a:p>
          <a:p>
            <a:pPr>
              <a:buNone/>
            </a:pPr>
            <a:r>
              <a:rPr lang="bn-IN" sz="2400" dirty="0" smtClean="0">
                <a:latin typeface="NikoshBAN" pitchFamily="2" charset="0"/>
                <a:cs typeface="NikoshBAN" pitchFamily="2" charset="0"/>
              </a:rPr>
              <a:t>৫। খাদ্যাঁশ পিত্তরস </a:t>
            </a:r>
            <a:r>
              <a:rPr lang="en-US" sz="2000" dirty="0" smtClean="0">
                <a:latin typeface="NikoshBAN" pitchFamily="2" charset="0"/>
                <a:cs typeface="NikoshBAN" pitchFamily="2" charset="0"/>
              </a:rPr>
              <a:t>steroid</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জাতীয় উপাদানের সাথে </a:t>
            </a:r>
            <a:r>
              <a:rPr lang="en-US" sz="2000" dirty="0" err="1" smtClean="0">
                <a:latin typeface="NikoshBAN" pitchFamily="2" charset="0"/>
                <a:cs typeface="NikoshBAN" pitchFamily="2" charset="0"/>
              </a:rPr>
              <a:t>chelate</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তৈরী করে, ফলে রক্তে কোলেস্টেরল সহ অন্যান্য স্নেহের পরিমান বাড়তে পারে না।</a:t>
            </a:r>
          </a:p>
          <a:p>
            <a:pPr>
              <a:buNone/>
            </a:pPr>
            <a:r>
              <a:rPr lang="bn-IN" sz="2400" dirty="0" smtClean="0">
                <a:latin typeface="NikoshBAN" pitchFamily="2" charset="0"/>
                <a:cs typeface="NikoshBAN" pitchFamily="2" charset="0"/>
              </a:rPr>
              <a:t>৬। ক্ষিদে কমিয়ে দেহের ওজন কমাতে সাহায্য করে।</a:t>
            </a:r>
          </a:p>
          <a:p>
            <a:pPr>
              <a:buNone/>
            </a:pPr>
            <a:r>
              <a:rPr lang="bn-IN" b="1" dirty="0" smtClean="0">
                <a:latin typeface="NikoshBAN" pitchFamily="2" charset="0"/>
                <a:cs typeface="NikoshBAN" pitchFamily="2" charset="0"/>
              </a:rPr>
              <a:t>কিভাবে খাদ্যাঁশ গ্রহন বাড়ানো যায়?</a:t>
            </a:r>
          </a:p>
          <a:p>
            <a:r>
              <a:rPr lang="as-IN" sz="2400" dirty="0" smtClean="0">
                <a:latin typeface="NikoshBAN" pitchFamily="2" charset="0"/>
                <a:cs typeface="NikoshBAN" pitchFamily="2" charset="0"/>
              </a:rPr>
              <a:t>-ফলের রস পান না করে গোটা ফল আহার কর</a:t>
            </a:r>
            <a:r>
              <a:rPr lang="bn-IN" sz="2400" dirty="0" smtClean="0">
                <a:latin typeface="NikoshBAN" pitchFamily="2" charset="0"/>
                <a:cs typeface="NikoshBAN" pitchFamily="2" charset="0"/>
              </a:rPr>
              <a:t>ে।</a:t>
            </a:r>
            <a:endParaRPr lang="as-IN" sz="2400" dirty="0" smtClean="0">
              <a:latin typeface="NikoshBAN" pitchFamily="2" charset="0"/>
              <a:cs typeface="NikoshBAN" pitchFamily="2" charset="0"/>
            </a:endParaRPr>
          </a:p>
          <a:p>
            <a:r>
              <a:rPr lang="as-IN" sz="2400" dirty="0" smtClean="0">
                <a:latin typeface="NikoshBAN" pitchFamily="2" charset="0"/>
                <a:cs typeface="NikoshBAN" pitchFamily="2" charset="0"/>
              </a:rPr>
              <a:t>-মিলেছাটা সাদা চাল, ময়দার রুটির পরিবর্তে আটা, লালচাল, গোটা খাদ্যশস্য গ্রহণ কর</a:t>
            </a:r>
            <a:r>
              <a:rPr lang="bn-IN" sz="2400" dirty="0" smtClean="0">
                <a:latin typeface="NikoshBAN" pitchFamily="2" charset="0"/>
                <a:cs typeface="NikoshBAN" pitchFamily="2" charset="0"/>
              </a:rPr>
              <a:t>ে।</a:t>
            </a:r>
            <a:endParaRPr lang="as-IN" sz="2400" dirty="0" smtClean="0">
              <a:latin typeface="NikoshBAN" pitchFamily="2" charset="0"/>
              <a:cs typeface="NikoshBAN" pitchFamily="2" charset="0"/>
            </a:endParaRPr>
          </a:p>
          <a:p>
            <a:r>
              <a:rPr lang="as-IN" sz="2400" dirty="0" smtClean="0">
                <a:latin typeface="NikoshBAN" pitchFamily="2" charset="0"/>
                <a:cs typeface="NikoshBAN" pitchFamily="2" charset="0"/>
              </a:rPr>
              <a:t>-প্রাতঃরাশে  গোটা খাদ্যশস্য</a:t>
            </a:r>
            <a:r>
              <a:rPr lang="bn-IN" sz="2400" dirty="0" smtClean="0">
                <a:latin typeface="NikoshBAN" pitchFamily="2" charset="0"/>
                <a:cs typeface="NikoshBAN" pitchFamily="2" charset="0"/>
              </a:rPr>
              <a:t> গ্রহন করে।</a:t>
            </a:r>
            <a:endParaRPr lang="as-IN" sz="2400" dirty="0" smtClean="0">
              <a:latin typeface="NikoshBAN" pitchFamily="2" charset="0"/>
              <a:cs typeface="NikoshBAN" pitchFamily="2" charset="0"/>
            </a:endParaRPr>
          </a:p>
          <a:p>
            <a:r>
              <a:rPr lang="as-IN" sz="2400" dirty="0" smtClean="0">
                <a:latin typeface="NikoshBAN" pitchFamily="2" charset="0"/>
                <a:cs typeface="NikoshBAN" pitchFamily="2" charset="0"/>
              </a:rPr>
              <a:t>-চিপস, ক্যাকারস, চকোলেট বার দিয়ে নাস্তা না করে কাচা সবজি খ</a:t>
            </a:r>
            <a:r>
              <a:rPr lang="bn-IN" sz="2400" dirty="0" smtClean="0">
                <a:latin typeface="NikoshBAN" pitchFamily="2" charset="0"/>
                <a:cs typeface="NikoshBAN" pitchFamily="2" charset="0"/>
              </a:rPr>
              <a:t>েয়ে।</a:t>
            </a:r>
            <a:endParaRPr lang="as-IN" sz="2400" dirty="0" smtClean="0">
              <a:latin typeface="NikoshBAN" pitchFamily="2" charset="0"/>
              <a:cs typeface="NikoshBAN" pitchFamily="2" charset="0"/>
            </a:endParaRPr>
          </a:p>
          <a:p>
            <a:r>
              <a:rPr lang="as-IN" sz="2400" dirty="0" smtClean="0">
                <a:latin typeface="NikoshBAN" pitchFamily="2" charset="0"/>
                <a:cs typeface="NikoshBAN" pitchFamily="2" charset="0"/>
              </a:rPr>
              <a:t>-সপ্তাহে ৩-৪ দিন</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মাংসের বদলে মাছ, সয়াবিন</a:t>
            </a:r>
            <a:r>
              <a:rPr lang="bn-IN" sz="2400" dirty="0" smtClean="0">
                <a:latin typeface="NikoshBAN" pitchFamily="2" charset="0"/>
                <a:cs typeface="NikoshBAN" pitchFamily="2" charset="0"/>
              </a:rPr>
              <a:t>, সব্জী</a:t>
            </a:r>
            <a:r>
              <a:rPr lang="as-IN" sz="2400" dirty="0" smtClean="0">
                <a:latin typeface="NikoshBAN" pitchFamily="2" charset="0"/>
                <a:cs typeface="NikoshBAN" pitchFamily="2" charset="0"/>
              </a:rPr>
              <a:t> সুপ </a:t>
            </a:r>
            <a:r>
              <a:rPr lang="bn-IN" sz="2400" dirty="0" smtClean="0">
                <a:latin typeface="NikoshBAN" pitchFamily="2" charset="0"/>
                <a:cs typeface="NikoshBAN" pitchFamily="2" charset="0"/>
              </a:rPr>
              <a:t>খাওয়া।</a:t>
            </a:r>
            <a:endParaRPr lang="as-IN" sz="2400" dirty="0" smtClean="0">
              <a:latin typeface="NikoshBAN" pitchFamily="2" charset="0"/>
              <a:cs typeface="NikoshBAN" pitchFamily="2" charset="0"/>
            </a:endParaRPr>
          </a:p>
          <a:p>
            <a:r>
              <a:rPr lang="as-IN" sz="2400" dirty="0" smtClean="0">
                <a:latin typeface="NikoshBAN" pitchFamily="2" charset="0"/>
                <a:cs typeface="NikoshBAN" pitchFamily="2" charset="0"/>
              </a:rPr>
              <a:t>-দেশি খাবার ঘরে রান্না</a:t>
            </a:r>
            <a:r>
              <a:rPr lang="bn-IN" sz="2400" dirty="0" smtClean="0">
                <a:latin typeface="NikoshBAN" pitchFamily="2" charset="0"/>
                <a:cs typeface="NikoshBAN" pitchFamily="2" charset="0"/>
              </a:rPr>
              <a:t> করে খাওয়া,</a:t>
            </a:r>
            <a:r>
              <a:rPr lang="as-IN" sz="2400" dirty="0" smtClean="0">
                <a:latin typeface="NikoshBAN" pitchFamily="2" charset="0"/>
                <a:cs typeface="NikoshBAN" pitchFamily="2" charset="0"/>
              </a:rPr>
              <a:t> বাইরের </a:t>
            </a:r>
            <a:r>
              <a:rPr lang="bn-IN" sz="2400" dirty="0" smtClean="0">
                <a:latin typeface="NikoshBAN" pitchFamily="2" charset="0"/>
                <a:cs typeface="NikoshBAN" pitchFamily="2" charset="0"/>
              </a:rPr>
              <a:t>খাবার কম গ্রহন।</a:t>
            </a:r>
            <a:endParaRPr lang="as-IN" sz="2400" dirty="0" smtClean="0">
              <a:latin typeface="NikoshBAN" pitchFamily="2" charset="0"/>
              <a:cs typeface="NikoshBAN" pitchFamily="2" charset="0"/>
            </a:endParaRPr>
          </a:p>
          <a:p>
            <a:pPr>
              <a:buNone/>
            </a:pPr>
            <a:endParaRPr lang="en-US" sz="2400" dirty="0">
              <a:latin typeface="NikoshBAN" pitchFamily="2" charset="0"/>
              <a:cs typeface="NikoshBAN"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Contents</a:t>
            </a:r>
            <a:endParaRPr lang="en-US" dirty="0"/>
          </a:p>
        </p:txBody>
      </p:sp>
      <p:sp>
        <p:nvSpPr>
          <p:cNvPr id="5" name="Content Placeholder 4"/>
          <p:cNvSpPr>
            <a:spLocks noGrp="1"/>
          </p:cNvSpPr>
          <p:nvPr>
            <p:ph idx="1"/>
          </p:nvPr>
        </p:nvSpPr>
        <p:spPr/>
        <p:txBody>
          <a:bodyPr/>
          <a:lstStyle/>
          <a:p>
            <a:pPr>
              <a:buNone/>
            </a:pPr>
            <a:r>
              <a:rPr lang="en-US" dirty="0"/>
              <a:t> </a:t>
            </a:r>
            <a:r>
              <a:rPr lang="en-US" dirty="0" smtClean="0"/>
              <a:t>  </a:t>
            </a:r>
            <a:r>
              <a:rPr lang="en-US" dirty="0" smtClean="0"/>
              <a:t>Classification</a:t>
            </a:r>
            <a:endParaRPr lang="en-US" dirty="0" smtClean="0"/>
          </a:p>
          <a:p>
            <a:pPr>
              <a:buNone/>
            </a:pPr>
            <a:r>
              <a:rPr lang="en-US" dirty="0"/>
              <a:t> </a:t>
            </a:r>
            <a:r>
              <a:rPr lang="en-US" dirty="0" smtClean="0"/>
              <a:t>  </a:t>
            </a:r>
            <a:r>
              <a:rPr lang="en-US" dirty="0" smtClean="0"/>
              <a:t>Functions </a:t>
            </a:r>
            <a:endParaRPr lang="en-US" dirty="0" smtClean="0"/>
          </a:p>
          <a:p>
            <a:pPr>
              <a:buNone/>
            </a:pPr>
            <a:r>
              <a:rPr lang="en-US" dirty="0" smtClean="0"/>
              <a:t>   Food sources </a:t>
            </a:r>
          </a:p>
          <a:p>
            <a:pPr>
              <a:buNone/>
            </a:pPr>
            <a:r>
              <a:rPr lang="en-US" dirty="0"/>
              <a:t> </a:t>
            </a:r>
            <a:r>
              <a:rPr lang="en-US" dirty="0" smtClean="0"/>
              <a:t>  Recommended dietary allowance(RDA</a:t>
            </a:r>
            <a:r>
              <a:rPr lang="en-US" dirty="0" smtClean="0"/>
              <a:t>)</a:t>
            </a:r>
            <a:endParaRPr lang="en-US" dirty="0" smtClean="0"/>
          </a:p>
          <a:p>
            <a:pPr>
              <a:buNone/>
            </a:pPr>
            <a:r>
              <a:rPr lang="en-US" dirty="0"/>
              <a:t> </a:t>
            </a:r>
            <a:r>
              <a:rPr lang="en-US" dirty="0" smtClean="0"/>
              <a:t>  Digestion and </a:t>
            </a:r>
            <a:r>
              <a:rPr lang="en-US" dirty="0" smtClean="0"/>
              <a:t>absorption </a:t>
            </a:r>
            <a:endParaRPr lang="en-US" dirty="0" smtClean="0"/>
          </a:p>
          <a:p>
            <a:pPr>
              <a:buNone/>
            </a:pPr>
            <a:r>
              <a:rPr lang="en-US" dirty="0"/>
              <a:t> </a:t>
            </a:r>
            <a:r>
              <a:rPr lang="en-US" dirty="0" smtClean="0"/>
              <a:t>  Dietary </a:t>
            </a:r>
            <a:r>
              <a:rPr lang="en-US" dirty="0" smtClean="0"/>
              <a:t>fiber </a:t>
            </a:r>
            <a:endParaRPr lang="en-US" dirty="0" smtClean="0"/>
          </a:p>
          <a:p>
            <a:pPr>
              <a:buNone/>
            </a:pPr>
            <a:r>
              <a:rPr lang="en-US" dirty="0"/>
              <a:t> </a:t>
            </a:r>
            <a:r>
              <a:rPr lang="en-US" dirty="0" smtClean="0"/>
              <a:t>  </a:t>
            </a:r>
            <a:r>
              <a:rPr lang="en-US" dirty="0" err="1" smtClean="0"/>
              <a:t>Glysemic</a:t>
            </a:r>
            <a:r>
              <a:rPr lang="en-US" dirty="0" smtClean="0"/>
              <a:t> </a:t>
            </a:r>
            <a:r>
              <a:rPr lang="en-US" dirty="0" smtClean="0"/>
              <a:t>index </a:t>
            </a:r>
            <a:endParaRPr lang="en-US" dirty="0"/>
          </a:p>
        </p:txBody>
      </p:sp>
      <p:sp>
        <p:nvSpPr>
          <p:cNvPr id="23553" name="Rectangle 1"/>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itchFamily="2" charset="0"/>
                <a:cs typeface="NikoshBAN" pitchFamily="2" charset="0"/>
              </a:rPr>
              <a:t>গ্লাইসেমিক ইনডেক্স</a:t>
            </a:r>
            <a:endParaRPr lang="en-US" dirty="0"/>
          </a:p>
        </p:txBody>
      </p:sp>
      <p:sp>
        <p:nvSpPr>
          <p:cNvPr id="3" name="Content Placeholder 2"/>
          <p:cNvSpPr>
            <a:spLocks noGrp="1"/>
          </p:cNvSpPr>
          <p:nvPr>
            <p:ph sz="half" idx="1"/>
          </p:nvPr>
        </p:nvSpPr>
        <p:spPr>
          <a:xfrm>
            <a:off x="457200" y="1600200"/>
            <a:ext cx="4038600" cy="5029200"/>
          </a:xfrm>
        </p:spPr>
        <p:txBody>
          <a:bodyPr>
            <a:normAutofit/>
          </a:bodyPr>
          <a:lstStyle/>
          <a:p>
            <a:r>
              <a:rPr lang="bn-IN" sz="2400" dirty="0" smtClean="0">
                <a:latin typeface="NikoshBAN" pitchFamily="2" charset="0"/>
                <a:cs typeface="NikoshBAN" pitchFamily="2" charset="0"/>
              </a:rPr>
              <a:t>খাদ্য গ্রহনের পর রক্তে গ্লুকোজের পরিমান বাড়ানোর ক্ষমতা হলো ঐ খাদ্যের গ্লাইসেমিক ইনডেক্স।  এটি নিরূপনের সূত্র হলো-</a:t>
            </a:r>
          </a:p>
          <a:p>
            <a:endParaRPr lang="bn-IN" dirty="0" smtClean="0">
              <a:latin typeface="NikoshBAN" pitchFamily="2" charset="0"/>
              <a:cs typeface="NikoshBAN" pitchFamily="2" charset="0"/>
            </a:endParaRPr>
          </a:p>
          <a:p>
            <a:endParaRPr lang="en-US" dirty="0"/>
          </a:p>
        </p:txBody>
      </p:sp>
      <p:sp>
        <p:nvSpPr>
          <p:cNvPr id="4" name="Content Placeholder 3"/>
          <p:cNvSpPr>
            <a:spLocks noGrp="1"/>
          </p:cNvSpPr>
          <p:nvPr>
            <p:ph sz="half" idx="2"/>
          </p:nvPr>
        </p:nvSpPr>
        <p:spPr>
          <a:xfrm>
            <a:off x="4648200" y="990600"/>
            <a:ext cx="4038600" cy="5410200"/>
          </a:xfrm>
        </p:spPr>
        <p:txBody>
          <a:bodyPr>
            <a:noAutofit/>
          </a:bodyPr>
          <a:lstStyle/>
          <a:p>
            <a:r>
              <a:rPr lang="as-IN" sz="2400" b="1" dirty="0" smtClean="0">
                <a:latin typeface="NikoshBAN" pitchFamily="2" charset="0"/>
                <a:cs typeface="NikoshBAN" pitchFamily="2" charset="0"/>
              </a:rPr>
              <a:t> </a:t>
            </a:r>
            <a:r>
              <a:rPr lang="as-IN" sz="2400" dirty="0" smtClean="0">
                <a:latin typeface="NikoshBAN" pitchFamily="2" charset="0"/>
                <a:cs typeface="NikoshBAN" pitchFamily="2" charset="0"/>
              </a:rPr>
              <a:t> </a:t>
            </a:r>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as-IN" sz="2400" dirty="0" smtClean="0">
                <a:latin typeface="NikoshBAN" pitchFamily="2" charset="0"/>
                <a:cs typeface="NikoshBAN" pitchFamily="2" charset="0"/>
              </a:rPr>
              <a:t>রক্তে শর্করার পরিমাপক হিসেবে এটি কাজ করে। শর্করার মাত্রা কি পরিমাণে বাড়ছে বা কমছে তা এর মাধ্যমে জানা যায় । বিভিন্ন খাবারে কি পরিমাণ শর্করা থাকে তা নিরূপণ করা হয় গ্লাইসেমিক ইনডেক্স দ্বারা।</a:t>
            </a:r>
            <a:r>
              <a:rPr lang="as-IN" sz="2400" dirty="0" smtClean="0"/>
              <a:t> </a:t>
            </a:r>
            <a:endParaRPr lang="en-US" sz="2400" dirty="0">
              <a:latin typeface="NikoshBAN" pitchFamily="2" charset="0"/>
              <a:cs typeface="NikoshBAN" pitchFamily="2" charset="0"/>
            </a:endParaRPr>
          </a:p>
        </p:txBody>
      </p:sp>
      <p:pic>
        <p:nvPicPr>
          <p:cNvPr id="5" name="Picture 2"/>
          <p:cNvPicPr>
            <a:picLocks noChangeAspect="1" noChangeArrowheads="1"/>
          </p:cNvPicPr>
          <p:nvPr/>
        </p:nvPicPr>
        <p:blipFill>
          <a:blip r:embed="rId2" cstate="print"/>
          <a:stretch>
            <a:fillRect/>
          </a:stretch>
        </p:blipFill>
        <p:spPr bwMode="auto">
          <a:xfrm>
            <a:off x="5410199" y="1219200"/>
            <a:ext cx="2788973" cy="21336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381000" y="2819400"/>
            <a:ext cx="4038600" cy="3810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srcRect/>
          <a:stretch>
            <a:fillRect/>
          </a:stretch>
        </p:blipFill>
        <p:spPr bwMode="auto">
          <a:xfrm>
            <a:off x="568325" y="1066800"/>
            <a:ext cx="8575675" cy="4953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457200"/>
            <a:ext cx="4343400" cy="6096000"/>
          </a:xfrm>
        </p:spPr>
        <p:txBody>
          <a:bodyPr>
            <a:normAutofit/>
          </a:bodyPr>
          <a:lstStyle/>
          <a:p>
            <a:pPr>
              <a:buNone/>
            </a:pPr>
            <a:r>
              <a:rPr lang="en-US" sz="2200" dirty="0" err="1" smtClean="0">
                <a:latin typeface="NikoshBAN" pitchFamily="2" charset="0"/>
                <a:cs typeface="NikoshBAN" pitchFamily="2" charset="0"/>
              </a:rPr>
              <a:t>Glycemic</a:t>
            </a:r>
            <a:r>
              <a:rPr lang="en-US" sz="2200" dirty="0" smtClean="0">
                <a:latin typeface="NikoshBAN" pitchFamily="2" charset="0"/>
                <a:cs typeface="NikoshBAN" pitchFamily="2" charset="0"/>
              </a:rPr>
              <a:t> Index</a:t>
            </a:r>
            <a:r>
              <a:rPr lang="en-US" sz="2200" b="1" dirty="0" smtClean="0">
                <a:latin typeface="NikoshBAN" pitchFamily="2" charset="0"/>
                <a:cs typeface="NikoshBAN" pitchFamily="2" charset="0"/>
              </a:rPr>
              <a:t> </a:t>
            </a:r>
            <a:r>
              <a:rPr lang="en-US" sz="2200" dirty="0" err="1" smtClean="0">
                <a:latin typeface="NikoshBAN" pitchFamily="2" charset="0"/>
                <a:cs typeface="NikoshBAN" pitchFamily="2" charset="0"/>
              </a:rPr>
              <a:t>তিন</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প্রকারের</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হয়</a:t>
            </a:r>
            <a:r>
              <a:rPr lang="en-US" sz="2200" dirty="0" smtClean="0">
                <a:latin typeface="NikoshBAN" pitchFamily="2" charset="0"/>
                <a:cs typeface="NikoshBAN" pitchFamily="2" charset="0"/>
              </a:rPr>
              <a:t> । </a:t>
            </a:r>
            <a:endParaRPr lang="bn-IN" sz="2200" b="1" dirty="0" smtClean="0">
              <a:latin typeface="NikoshBAN" pitchFamily="2" charset="0"/>
              <a:cs typeface="NikoshBAN" pitchFamily="2" charset="0"/>
            </a:endParaRPr>
          </a:p>
          <a:p>
            <a:pPr>
              <a:buNone/>
            </a:pPr>
            <a:r>
              <a:rPr lang="en-US" sz="2200" dirty="0" smtClean="0">
                <a:latin typeface="NikoshBAN" pitchFamily="2" charset="0"/>
                <a:cs typeface="NikoshBAN" pitchFamily="2" charset="0"/>
              </a:rPr>
              <a:t>Low GI</a:t>
            </a:r>
            <a:r>
              <a:rPr lang="bn-IN" sz="2200" dirty="0" smtClean="0">
                <a:latin typeface="NikoshBAN" pitchFamily="2" charset="0"/>
                <a:cs typeface="NikoshBAN" pitchFamily="2" charset="0"/>
              </a:rPr>
              <a:t>-  </a:t>
            </a:r>
            <a:r>
              <a:rPr lang="en-US" sz="2200" dirty="0" smtClean="0">
                <a:latin typeface="NikoshBAN" pitchFamily="2" charset="0"/>
                <a:cs typeface="NikoshBAN" pitchFamily="2" charset="0"/>
              </a:rPr>
              <a:t>5০</a:t>
            </a:r>
            <a:r>
              <a:rPr lang="bn-IN" sz="2200" dirty="0" smtClean="0">
                <a:latin typeface="NikoshBAN" pitchFamily="2" charset="0"/>
                <a:cs typeface="NikoshBAN" pitchFamily="2" charset="0"/>
              </a:rPr>
              <a:t> </a:t>
            </a:r>
            <a:r>
              <a:rPr lang="en-US" sz="2200" dirty="0" err="1" smtClean="0">
                <a:latin typeface="NikoshBAN" pitchFamily="2" charset="0"/>
                <a:cs typeface="NikoshBAN" pitchFamily="2" charset="0"/>
              </a:rPr>
              <a:t>বা</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এর</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কম</a:t>
            </a:r>
            <a:endParaRPr lang="en-US" sz="2200" dirty="0" smtClean="0">
              <a:latin typeface="NikoshBAN" pitchFamily="2" charset="0"/>
              <a:cs typeface="NikoshBAN" pitchFamily="2" charset="0"/>
            </a:endParaRPr>
          </a:p>
          <a:p>
            <a:pPr>
              <a:buNone/>
            </a:pPr>
            <a:r>
              <a:rPr lang="en-US" sz="2200" dirty="0" smtClean="0">
                <a:latin typeface="NikoshBAN" pitchFamily="2" charset="0"/>
                <a:cs typeface="NikoshBAN" pitchFamily="2" charset="0"/>
              </a:rPr>
              <a:t>Medium GI</a:t>
            </a:r>
            <a:r>
              <a:rPr lang="bn-IN" sz="2200" dirty="0" smtClean="0">
                <a:latin typeface="NikoshBAN" pitchFamily="2" charset="0"/>
                <a:cs typeface="NikoshBAN" pitchFamily="2" charset="0"/>
              </a:rPr>
              <a:t>-</a:t>
            </a:r>
            <a:r>
              <a:rPr lang="en-US" sz="2200" dirty="0" smtClean="0">
                <a:latin typeface="NikoshBAN" pitchFamily="2" charset="0"/>
                <a:cs typeface="NikoshBAN" pitchFamily="2" charset="0"/>
              </a:rPr>
              <a:t>5০–69</a:t>
            </a:r>
          </a:p>
          <a:p>
            <a:pPr>
              <a:buNone/>
            </a:pPr>
            <a:r>
              <a:rPr lang="en-US" sz="2200" dirty="0" smtClean="0">
                <a:latin typeface="NikoshBAN" pitchFamily="2" charset="0"/>
                <a:cs typeface="NikoshBAN" pitchFamily="2" charset="0"/>
              </a:rPr>
              <a:t>High GI</a:t>
            </a:r>
            <a:r>
              <a:rPr lang="bn-IN" sz="2200" dirty="0" smtClean="0">
                <a:latin typeface="NikoshBAN" pitchFamily="2" charset="0"/>
                <a:cs typeface="NikoshBAN" pitchFamily="2" charset="0"/>
              </a:rPr>
              <a:t>-</a:t>
            </a:r>
            <a:r>
              <a:rPr lang="en-US" sz="2200" dirty="0" smtClean="0">
                <a:latin typeface="NikoshBAN" pitchFamily="2" charset="0"/>
                <a:cs typeface="NikoshBAN" pitchFamily="2" charset="0"/>
              </a:rPr>
              <a:t>70  </a:t>
            </a:r>
            <a:r>
              <a:rPr lang="en-US" sz="2200" dirty="0" err="1" smtClean="0">
                <a:latin typeface="NikoshBAN" pitchFamily="2" charset="0"/>
                <a:cs typeface="NikoshBAN" pitchFamily="2" charset="0"/>
              </a:rPr>
              <a:t>বা</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এর</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বেশী</a:t>
            </a:r>
            <a:r>
              <a:rPr lang="en-US" sz="2200" dirty="0" smtClean="0">
                <a:latin typeface="NikoshBAN" pitchFamily="2" charset="0"/>
                <a:cs typeface="NikoshBAN" pitchFamily="2" charset="0"/>
              </a:rPr>
              <a:t>।</a:t>
            </a:r>
            <a:r>
              <a:rPr lang="as-IN" sz="2200" dirty="0" smtClean="0">
                <a:latin typeface="NikoshBAN" pitchFamily="2" charset="0"/>
                <a:cs typeface="NikoshBAN" pitchFamily="2" charset="0"/>
              </a:rPr>
              <a:t> যেসব </a:t>
            </a:r>
            <a:r>
              <a:rPr lang="as-IN" sz="2400" dirty="0" smtClean="0">
                <a:latin typeface="NikoshBAN" pitchFamily="2" charset="0"/>
                <a:cs typeface="NikoshBAN" pitchFamily="2" charset="0"/>
              </a:rPr>
              <a:t>কার্বোহাইড্রেটের মধ্যে গ্লা</a:t>
            </a:r>
            <a:r>
              <a:rPr lang="bn-IN" sz="2400" dirty="0" smtClean="0">
                <a:latin typeface="NikoshBAN" pitchFamily="2" charset="0"/>
                <a:cs typeface="NikoshBAN" pitchFamily="2" charset="0"/>
              </a:rPr>
              <a:t>ই</a:t>
            </a:r>
            <a:r>
              <a:rPr lang="as-IN" sz="2400" dirty="0" smtClean="0">
                <a:latin typeface="NikoshBAN" pitchFamily="2" charset="0"/>
                <a:cs typeface="NikoshBAN" pitchFamily="2" charset="0"/>
              </a:rPr>
              <a:t>সেমিক ইনডেক্স বা </a:t>
            </a:r>
            <a:r>
              <a:rPr lang="en-US" sz="2400" dirty="0" err="1" smtClean="0">
                <a:latin typeface="NikoshBAN" pitchFamily="2" charset="0"/>
                <a:cs typeface="NikoshBAN" pitchFamily="2" charset="0"/>
              </a:rPr>
              <a:t>Glycemic</a:t>
            </a:r>
            <a:r>
              <a:rPr lang="en-US" sz="2400" dirty="0" smtClean="0">
                <a:latin typeface="NikoshBAN" pitchFamily="2" charset="0"/>
                <a:cs typeface="NikoshBAN" pitchFamily="2" charset="0"/>
              </a:rPr>
              <a:t> Index</a:t>
            </a:r>
            <a:r>
              <a:rPr lang="en-US" sz="2400" b="1" dirty="0" smtClean="0">
                <a:latin typeface="NikoshBAN" pitchFamily="2" charset="0"/>
                <a:cs typeface="NikoshBAN" pitchFamily="2" charset="0"/>
              </a:rPr>
              <a:t> </a:t>
            </a:r>
            <a:r>
              <a:rPr lang="as-IN" sz="2400" dirty="0" smtClean="0">
                <a:latin typeface="NikoshBAN" pitchFamily="2" charset="0"/>
                <a:cs typeface="NikoshBAN" pitchFamily="2" charset="0"/>
              </a:rPr>
              <a:t>বেশি থাকে</a:t>
            </a:r>
            <a:r>
              <a:rPr lang="as-IN" sz="2400" b="1" dirty="0" smtClean="0">
                <a:latin typeface="NikoshBAN" pitchFamily="2" charset="0"/>
                <a:cs typeface="NikoshBAN" pitchFamily="2" charset="0"/>
              </a:rPr>
              <a:t>, </a:t>
            </a:r>
            <a:r>
              <a:rPr lang="as-IN" sz="2400" dirty="0" smtClean="0">
                <a:latin typeface="NikoshBAN" pitchFamily="2" charset="0"/>
                <a:cs typeface="NikoshBAN" pitchFamily="2" charset="0"/>
              </a:rPr>
              <a:t>সেইসব কার্বোহাইড্রেট রক্তে তাড়াতাড়ি মিশে গিয়ে রক্তে শর্করার মাত্রা বাড়িয়ে দেয় মানে তাড়াতাড়ি শরীরে </a:t>
            </a:r>
            <a:r>
              <a:rPr lang="en-US" sz="2400" dirty="0" smtClean="0">
                <a:latin typeface="NikoshBAN" pitchFamily="2" charset="0"/>
                <a:cs typeface="NikoshBAN" pitchFamily="2" charset="0"/>
              </a:rPr>
              <a:t>Blood Sugar </a:t>
            </a:r>
            <a:r>
              <a:rPr lang="as-IN" sz="2400" dirty="0" smtClean="0">
                <a:latin typeface="NikoshBAN" pitchFamily="2" charset="0"/>
                <a:cs typeface="NikoshBAN" pitchFamily="2" charset="0"/>
              </a:rPr>
              <a:t>এর মাত্রা বেড়ে যায়। আর যেসব কার্বোহাইড্রেটের মধ্যে গ্লা</a:t>
            </a:r>
            <a:r>
              <a:rPr lang="bn-IN" sz="2400" dirty="0" smtClean="0">
                <a:latin typeface="NikoshBAN" pitchFamily="2" charset="0"/>
                <a:cs typeface="NikoshBAN" pitchFamily="2" charset="0"/>
              </a:rPr>
              <a:t>ই</a:t>
            </a:r>
            <a:r>
              <a:rPr lang="as-IN" sz="2400" dirty="0" smtClean="0">
                <a:latin typeface="NikoshBAN" pitchFamily="2" charset="0"/>
                <a:cs typeface="NikoshBAN" pitchFamily="2" charset="0"/>
              </a:rPr>
              <a:t>সেমিক ইনডেক্স বা </a:t>
            </a:r>
            <a:r>
              <a:rPr lang="en-US" sz="2400" dirty="0" err="1" smtClean="0">
                <a:latin typeface="NikoshBAN" pitchFamily="2" charset="0"/>
                <a:cs typeface="NikoshBAN" pitchFamily="2" charset="0"/>
              </a:rPr>
              <a:t>Glycemic</a:t>
            </a:r>
            <a:r>
              <a:rPr lang="en-US" sz="2400" dirty="0" smtClean="0">
                <a:latin typeface="NikoshBAN" pitchFamily="2" charset="0"/>
                <a:cs typeface="NikoshBAN" pitchFamily="2" charset="0"/>
              </a:rPr>
              <a:t> Index </a:t>
            </a:r>
            <a:r>
              <a:rPr lang="as-IN" sz="2400" dirty="0" smtClean="0">
                <a:latin typeface="NikoshBAN" pitchFamily="2" charset="0"/>
                <a:cs typeface="NikoshBAN" pitchFamily="2" charset="0"/>
              </a:rPr>
              <a:t>কম বা মাঝারি থাকে তারা রক্তে তাড়াতাড়ি মিশে গিয়ে রক্তে শর্করার মাত্রা বাড়াতে পারে না ।</a:t>
            </a:r>
            <a:endParaRPr lang="en-US" sz="2400" dirty="0" smtClean="0">
              <a:latin typeface="NikoshBAN" pitchFamily="2" charset="0"/>
              <a:cs typeface="NikoshBAN" pitchFamily="2" charset="0"/>
            </a:endParaRPr>
          </a:p>
          <a:p>
            <a:pPr>
              <a:buNone/>
            </a:pPr>
            <a:endParaRPr lang="en-US" sz="2400" dirty="0" smtClean="0">
              <a:latin typeface="NikoshBAN" pitchFamily="2" charset="0"/>
              <a:cs typeface="NikoshBAN" pitchFamily="2" charset="0"/>
            </a:endParaRPr>
          </a:p>
          <a:p>
            <a:pPr>
              <a:buNone/>
            </a:pPr>
            <a:endParaRPr lang="en-US" sz="2400" dirty="0">
              <a:latin typeface="NikoshBAN" pitchFamily="2" charset="0"/>
              <a:cs typeface="NikoshBAN" pitchFamily="2" charset="0"/>
            </a:endParaRPr>
          </a:p>
        </p:txBody>
      </p:sp>
      <p:pic>
        <p:nvPicPr>
          <p:cNvPr id="3074" name="Picture 2"/>
          <p:cNvPicPr>
            <a:picLocks noGrp="1" noChangeAspect="1" noChangeArrowheads="1"/>
          </p:cNvPicPr>
          <p:nvPr>
            <p:ph sz="half" idx="2"/>
          </p:nvPr>
        </p:nvPicPr>
        <p:blipFill>
          <a:blip r:embed="rId2"/>
          <a:srcRect l="5660" t="20813"/>
          <a:stretch>
            <a:fillRect/>
          </a:stretch>
        </p:blipFill>
        <p:spPr bwMode="auto">
          <a:xfrm>
            <a:off x="4695301" y="2057400"/>
            <a:ext cx="4448699" cy="280351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515112"/>
          </a:xfrm>
        </p:spPr>
        <p:txBody>
          <a:bodyPr>
            <a:normAutofit/>
          </a:bodyPr>
          <a:lstStyle/>
          <a:p>
            <a:r>
              <a:rPr lang="en-US" sz="2400" dirty="0" err="1" smtClean="0">
                <a:latin typeface="NikoshBAN" pitchFamily="2" charset="0"/>
                <a:cs typeface="NikoshBAN" pitchFamily="2" charset="0"/>
              </a:rPr>
              <a:t>Glycemic</a:t>
            </a:r>
            <a:r>
              <a:rPr lang="en-US" sz="2400" dirty="0" smtClean="0">
                <a:latin typeface="NikoshBAN" pitchFamily="2" charset="0"/>
                <a:cs typeface="NikoshBAN" pitchFamily="2" charset="0"/>
              </a:rPr>
              <a:t> Index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বিবেচ্য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বিষয়</a:t>
            </a:r>
            <a:r>
              <a:rPr lang="en-US" sz="2400" b="1" dirty="0" smtClean="0">
                <a:latin typeface="NikoshBAN" pitchFamily="2" charset="0"/>
                <a:cs typeface="NikoshBAN" pitchFamily="2" charset="0"/>
              </a:rPr>
              <a:t> </a:t>
            </a:r>
            <a:endParaRPr lang="en-US" sz="2400" dirty="0"/>
          </a:p>
        </p:txBody>
      </p:sp>
      <p:sp>
        <p:nvSpPr>
          <p:cNvPr id="3" name="Content Placeholder 2"/>
          <p:cNvSpPr>
            <a:spLocks noGrp="1"/>
          </p:cNvSpPr>
          <p:nvPr>
            <p:ph sz="half" idx="1"/>
          </p:nvPr>
        </p:nvSpPr>
        <p:spPr>
          <a:xfrm>
            <a:off x="533399" y="1447800"/>
            <a:ext cx="5105401" cy="4907125"/>
          </a:xfrm>
        </p:spPr>
        <p:txBody>
          <a:bodyPr>
            <a:normAutofit lnSpcReduction="10000"/>
          </a:bodyPr>
          <a:lstStyle/>
          <a:p>
            <a:pPr>
              <a:buNone/>
            </a:pPr>
            <a:r>
              <a:rPr lang="en-US" sz="2400" dirty="0" err="1" smtClean="0">
                <a:latin typeface="NikoshBAN" pitchFamily="2" charset="0"/>
                <a:cs typeface="NikoshBAN" pitchFamily="2" charset="0"/>
              </a:rPr>
              <a:t>রক্তে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গ্লুকোজ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বৃদ্ধি</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শুধু</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শর্করা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গ্রহনের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পরিমানের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উপরই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নির্ভর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বিষয়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জড়িত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যেমন</a:t>
            </a:r>
            <a:r>
              <a:rPr lang="en-US" sz="2400" dirty="0" smtClean="0">
                <a:latin typeface="NikoshBAN" pitchFamily="2" charset="0"/>
                <a:cs typeface="NikoshBAN" pitchFamily="2" charset="0"/>
              </a:rPr>
              <a:t>-</a:t>
            </a:r>
          </a:p>
          <a:p>
            <a:pPr>
              <a:buNone/>
            </a:pPr>
            <a:r>
              <a:rPr lang="en-US" sz="2400" dirty="0" smtClean="0">
                <a:latin typeface="NikoshBAN" pitchFamily="2" charset="0"/>
                <a:cs typeface="NikoshBAN" pitchFamily="2" charset="0"/>
              </a:rPr>
              <a:t>১।খাদ্যের </a:t>
            </a:r>
            <a:r>
              <a:rPr lang="en-US" sz="2400" dirty="0" err="1" smtClean="0">
                <a:latin typeface="NikoshBAN" pitchFamily="2" charset="0"/>
                <a:cs typeface="NikoshBAN" pitchFamily="2" charset="0"/>
              </a:rPr>
              <a:t>শর্করার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প্রকৃতি</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পাচন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ক্ষমতা</a:t>
            </a:r>
            <a:r>
              <a:rPr lang="en-US" sz="2400" dirty="0" smtClean="0">
                <a:latin typeface="NikoshBAN" pitchFamily="2" charset="0"/>
                <a:cs typeface="NikoshBAN" pitchFamily="2" charset="0"/>
              </a:rPr>
              <a:t>।</a:t>
            </a:r>
          </a:p>
          <a:p>
            <a:pPr>
              <a:buNone/>
            </a:pPr>
            <a:r>
              <a:rPr lang="en-US" sz="1800" dirty="0" smtClean="0">
                <a:latin typeface="NikoshBAN" pitchFamily="2" charset="0"/>
                <a:cs typeface="NikoshBAN" pitchFamily="2" charset="0"/>
              </a:rPr>
              <a:t>Monosaccharide&gt;Disaccharide&gt;RDS( Rapidly Digested starch&gt;SDS(Slow Digested Starch)&gt;RS(Resistant starch).</a:t>
            </a:r>
          </a:p>
          <a:p>
            <a:pPr>
              <a:buNone/>
            </a:pPr>
            <a:r>
              <a:rPr lang="en-US" sz="2400" dirty="0" smtClean="0">
                <a:latin typeface="NikoshBAN" pitchFamily="2" charset="0"/>
                <a:cs typeface="NikoshBAN" pitchFamily="2" charset="0"/>
              </a:rPr>
              <a:t>২।খাদ্যের </a:t>
            </a:r>
            <a:r>
              <a:rPr lang="en-US" sz="2400" dirty="0" err="1" smtClean="0">
                <a:latin typeface="NikoshBAN" pitchFamily="2" charset="0"/>
                <a:cs typeface="NikoshBAN" pitchFamily="2" charset="0"/>
              </a:rPr>
              <a:t>প্রোটিনের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শর্করার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বিক্রিয়া</a:t>
            </a:r>
            <a:r>
              <a:rPr lang="en-US" sz="2400" dirty="0" smtClean="0">
                <a:latin typeface="NikoshBAN" pitchFamily="2" charset="0"/>
                <a:cs typeface="NikoshBAN" pitchFamily="2" charset="0"/>
              </a:rPr>
              <a:t>।</a:t>
            </a:r>
          </a:p>
          <a:p>
            <a:pPr>
              <a:buNone/>
            </a:pPr>
            <a:r>
              <a:rPr lang="en-US" sz="2400" dirty="0" smtClean="0">
                <a:latin typeface="NikoshBAN" pitchFamily="2" charset="0"/>
                <a:cs typeface="NikoshBAN" pitchFamily="2" charset="0"/>
              </a:rPr>
              <a:t>৩।খাদ্যে </a:t>
            </a:r>
            <a:r>
              <a:rPr lang="en-US" sz="2400" dirty="0" err="1" smtClean="0">
                <a:latin typeface="NikoshBAN" pitchFamily="2" charset="0"/>
                <a:cs typeface="NikoshBAN" pitchFamily="2" charset="0"/>
              </a:rPr>
              <a:t>উপস্থিত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আঁশ</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অম্লতার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পরিমান</a:t>
            </a:r>
            <a:r>
              <a:rPr lang="en-US" sz="2400" dirty="0" smtClean="0">
                <a:latin typeface="NikoshBAN" pitchFamily="2" charset="0"/>
                <a:cs typeface="NikoshBAN" pitchFamily="2" charset="0"/>
              </a:rPr>
              <a:t>।</a:t>
            </a:r>
          </a:p>
          <a:p>
            <a:pPr>
              <a:buNone/>
            </a:pPr>
            <a:r>
              <a:rPr lang="en-US" sz="2400" dirty="0" smtClean="0">
                <a:latin typeface="NikoshBAN" pitchFamily="2" charset="0"/>
                <a:cs typeface="NikoshBAN" pitchFamily="2" charset="0"/>
              </a:rPr>
              <a:t>৪। </a:t>
            </a:r>
            <a:r>
              <a:rPr lang="en-US" sz="2400" dirty="0" err="1" smtClean="0">
                <a:latin typeface="NikoshBAN" pitchFamily="2" charset="0"/>
                <a:cs typeface="NikoshBAN" pitchFamily="2" charset="0"/>
              </a:rPr>
              <a:t>খাদ্যের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প্রকৃতি-শুকনা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কঠিন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দ্রবীভূত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a:t>
            </a:r>
            <a:r>
              <a:rPr lang="en-US" sz="2400" dirty="0" smtClean="0">
                <a:latin typeface="NikoshBAN" pitchFamily="2" charset="0"/>
                <a:cs typeface="NikoshBAN" pitchFamily="2" charset="0"/>
              </a:rPr>
              <a:t>।</a:t>
            </a:r>
          </a:p>
          <a:p>
            <a:pPr>
              <a:buNone/>
            </a:pPr>
            <a:r>
              <a:rPr lang="en-US" sz="2400" dirty="0" smtClean="0">
                <a:latin typeface="NikoshBAN" pitchFamily="2" charset="0"/>
                <a:cs typeface="NikoshBAN" pitchFamily="2" charset="0"/>
              </a:rPr>
              <a:t>৫। </a:t>
            </a:r>
            <a:r>
              <a:rPr lang="en-US" sz="2400" dirty="0" err="1" smtClean="0">
                <a:latin typeface="NikoshBAN" pitchFamily="2" charset="0"/>
                <a:cs typeface="NikoshBAN" pitchFamily="2" charset="0"/>
              </a:rPr>
              <a:t>খাদ্যের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প্রক্রিয়াজাতকরণ-ভাজা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সিদ্ধ,সেঁকা,ডিমের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প্রলেপে</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ভাজা</a:t>
            </a:r>
            <a:r>
              <a:rPr lang="en-US" sz="2400" dirty="0" smtClean="0">
                <a:latin typeface="NikoshBAN" pitchFamily="2" charset="0"/>
                <a:cs typeface="NikoshBAN" pitchFamily="2" charset="0"/>
              </a:rPr>
              <a:t>।</a:t>
            </a:r>
          </a:p>
          <a:p>
            <a:pPr>
              <a:buNone/>
            </a:pPr>
            <a:endParaRPr lang="en-US" sz="2400" dirty="0">
              <a:latin typeface="NikoshBAN" pitchFamily="2" charset="0"/>
              <a:cs typeface="NikoshBAN" pitchFamily="2" charset="0"/>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5791200" y="1143000"/>
            <a:ext cx="3048000" cy="4343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04088"/>
            <a:ext cx="8153400" cy="591312"/>
          </a:xfrm>
        </p:spPr>
        <p:txBody>
          <a:bodyPr>
            <a:normAutofit fontScale="90000"/>
          </a:bodyPr>
          <a:lstStyle/>
          <a:p>
            <a:r>
              <a:rPr lang="en-US" sz="3600" dirty="0" err="1" smtClean="0">
                <a:latin typeface="NikoshBAN" pitchFamily="2" charset="0"/>
                <a:cs typeface="NikoshBAN" pitchFamily="2" charset="0"/>
              </a:rPr>
              <a:t>Glycemic</a:t>
            </a:r>
            <a:r>
              <a:rPr lang="en-US" sz="3600" dirty="0" smtClean="0">
                <a:latin typeface="NikoshBAN" pitchFamily="2" charset="0"/>
                <a:cs typeface="NikoshBAN" pitchFamily="2" charset="0"/>
              </a:rPr>
              <a:t> Index</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গুরুত্ত্ব</a:t>
            </a:r>
            <a:endParaRPr lang="en-US" sz="3600" dirty="0">
              <a:latin typeface="NikoshBAN" pitchFamily="2" charset="0"/>
              <a:cs typeface="NikoshBAN" pitchFamily="2" charset="0"/>
            </a:endParaRPr>
          </a:p>
        </p:txBody>
      </p:sp>
      <p:sp>
        <p:nvSpPr>
          <p:cNvPr id="6" name="Content Placeholder 5"/>
          <p:cNvSpPr>
            <a:spLocks noGrp="1"/>
          </p:cNvSpPr>
          <p:nvPr>
            <p:ph idx="1"/>
          </p:nvPr>
        </p:nvSpPr>
        <p:spPr>
          <a:xfrm>
            <a:off x="533400" y="1447800"/>
            <a:ext cx="8153400" cy="4876800"/>
          </a:xfrm>
        </p:spPr>
        <p:txBody>
          <a:bodyPr/>
          <a:lstStyle/>
          <a:p>
            <a:r>
              <a:rPr lang="bn-IN" dirty="0" smtClean="0">
                <a:latin typeface="NikoshBAN" pitchFamily="2" charset="0"/>
                <a:cs typeface="NikoshBAN" pitchFamily="2" charset="0"/>
              </a:rPr>
              <a:t>পথ্য পরিকল্পনা এবং তার ব্যবস্থাপনায় এর গুরূত্ত্ব অনেক।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ডায়াবেটিস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রোগীর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পথ্যে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কম</a:t>
            </a:r>
            <a:r>
              <a:rPr lang="en-US" dirty="0" smtClean="0">
                <a:latin typeface="NikoshBAN" pitchFamily="2" charset="0"/>
                <a:cs typeface="NikoshBAN" pitchFamily="2" charset="0"/>
              </a:rPr>
              <a:t> GI</a:t>
            </a:r>
            <a:r>
              <a:rPr lang="bn-IN" dirty="0" smtClean="0">
                <a:latin typeface="NikoshBAN" pitchFamily="2" charset="0"/>
                <a:cs typeface="NikoshBAN" pitchFamily="2" charset="0"/>
              </a:rPr>
              <a:t> যুক্ত খাদ্য বেশী রাখা হয় আবার </a:t>
            </a:r>
            <a:r>
              <a:rPr lang="bn-IN" sz="2400" dirty="0" smtClean="0">
                <a:latin typeface="NikoshBAN" pitchFamily="2" charset="0"/>
                <a:cs typeface="NikoshBAN" pitchFamily="2" charset="0"/>
              </a:rPr>
              <a:t>কারও শরীরে যদি হঠাৎ করে </a:t>
            </a:r>
            <a:r>
              <a:rPr lang="en-US" sz="2400" dirty="0" smtClean="0">
                <a:latin typeface="NikoshBAN" pitchFamily="2" charset="0"/>
                <a:cs typeface="NikoshBAN" pitchFamily="2" charset="0"/>
              </a:rPr>
              <a:t>Blood Sugar</a:t>
            </a:r>
            <a:r>
              <a:rPr lang="en-US" sz="2400" b="1" dirty="0" smtClean="0">
                <a:latin typeface="NikoshBAN" pitchFamily="2" charset="0"/>
                <a:cs typeface="NikoshBAN" pitchFamily="2" charset="0"/>
              </a:rPr>
              <a:t> </a:t>
            </a:r>
            <a:r>
              <a:rPr lang="bn-IN" sz="2400" dirty="0" smtClean="0">
                <a:latin typeface="NikoshBAN" pitchFamily="2" charset="0"/>
                <a:cs typeface="NikoshBAN" pitchFamily="2" charset="0"/>
              </a:rPr>
              <a:t>কমে যায়</a:t>
            </a:r>
            <a:r>
              <a:rPr lang="bn-IN" sz="2400" b="1" dirty="0" smtClean="0">
                <a:latin typeface="NikoshBAN" pitchFamily="2" charset="0"/>
                <a:cs typeface="NikoshBAN" pitchFamily="2" charset="0"/>
              </a:rPr>
              <a:t>, </a:t>
            </a:r>
            <a:r>
              <a:rPr lang="bn-IN" sz="2400" dirty="0" smtClean="0">
                <a:latin typeface="NikoshBAN" pitchFamily="2" charset="0"/>
                <a:cs typeface="NikoshBAN" pitchFamily="2" charset="0"/>
              </a:rPr>
              <a:t>তাহলে তাড়াতাড়ি </a:t>
            </a:r>
            <a:r>
              <a:rPr lang="en-US" sz="2400" dirty="0" smtClean="0">
                <a:latin typeface="NikoshBAN" pitchFamily="2" charset="0"/>
                <a:cs typeface="NikoshBAN" pitchFamily="2" charset="0"/>
              </a:rPr>
              <a:t>High GI</a:t>
            </a:r>
            <a:r>
              <a:rPr lang="bn-IN" sz="2400" dirty="0" smtClean="0">
                <a:latin typeface="NikoshBAN" pitchFamily="2" charset="0"/>
                <a:cs typeface="NikoshBAN" pitchFamily="2" charset="0"/>
              </a:rPr>
              <a:t>যুক্ত খাবার খাওয়া ভাল। </a:t>
            </a:r>
          </a:p>
          <a:p>
            <a:r>
              <a:rPr lang="en-US" sz="2400" dirty="0" smtClean="0">
                <a:latin typeface="NikoshBAN" pitchFamily="2" charset="0"/>
                <a:cs typeface="NikoshBAN" pitchFamily="2" charset="0"/>
              </a:rPr>
              <a:t>GI</a:t>
            </a:r>
            <a:r>
              <a:rPr lang="bn-IN" sz="2400" dirty="0" smtClean="0">
                <a:latin typeface="NikoshBAN" pitchFamily="2" charset="0"/>
                <a:cs typeface="NikoshBAN" pitchFamily="2" charset="0"/>
              </a:rPr>
              <a:t> জানার ফলে আহারে খাদ্য নির্বাচন স্বাস্থ্যসম্মত হয়।</a:t>
            </a:r>
          </a:p>
          <a:p>
            <a:r>
              <a:rPr lang="bn-IN" sz="2400" dirty="0" smtClean="0">
                <a:latin typeface="NikoshBAN" pitchFamily="2" charset="0"/>
                <a:cs typeface="NikoshBAN" pitchFamily="2" charset="0"/>
              </a:rPr>
              <a:t>অনেক ভ্রান্ত ধারনার অবসান হয়। যেমন-সাদা পাউরূটির পরিবর্তে আস্ত গমের পাঊরূটি  খাওয়া ভালো।</a:t>
            </a:r>
          </a:p>
          <a:p>
            <a:r>
              <a:rPr lang="bn-IN" sz="2400" dirty="0" smtClean="0">
                <a:latin typeface="NikoshBAN" pitchFamily="2" charset="0"/>
                <a:cs typeface="NikoshBAN" pitchFamily="2" charset="0"/>
              </a:rPr>
              <a:t>অপারেশনের পর বা পেটের রোগের পর সহজপাচ্য উচ্চ </a:t>
            </a:r>
            <a:r>
              <a:rPr lang="en-US" sz="2400" dirty="0" smtClean="0">
                <a:latin typeface="NikoshBAN" pitchFamily="2" charset="0"/>
                <a:cs typeface="NikoshBAN" pitchFamily="2" charset="0"/>
              </a:rPr>
              <a:t>GI</a:t>
            </a:r>
            <a:r>
              <a:rPr lang="bn-IN" sz="2400" dirty="0" smtClean="0">
                <a:latin typeface="NikoshBAN" pitchFamily="2" charset="0"/>
                <a:cs typeface="NikoshBAN" pitchFamily="2" charset="0"/>
              </a:rPr>
              <a:t> যুক্ত খাদ্য দেয়া যায়।</a:t>
            </a:r>
          </a:p>
          <a:p>
            <a:r>
              <a:rPr lang="en-US" sz="2400" dirty="0" smtClean="0">
                <a:latin typeface="NikoshBAN" pitchFamily="2" charset="0"/>
                <a:cs typeface="NikoshBAN" pitchFamily="2" charset="0"/>
              </a:rPr>
              <a:t>GI</a:t>
            </a:r>
            <a:r>
              <a:rPr lang="bn-IN" sz="2400" dirty="0" smtClean="0">
                <a:latin typeface="NikoshBAN" pitchFamily="2" charset="0"/>
                <a:cs typeface="NikoshBAN" pitchFamily="2" charset="0"/>
              </a:rPr>
              <a:t> জানার ফলে আহারে বৈচিত্র আনা যায়।</a:t>
            </a:r>
          </a:p>
          <a:p>
            <a:r>
              <a:rPr lang="bn-IN" sz="2400" dirty="0" smtClean="0">
                <a:latin typeface="NikoshBAN" pitchFamily="2" charset="0"/>
                <a:cs typeface="NikoshBAN" pitchFamily="2" charset="0"/>
              </a:rPr>
              <a:t>মিশ্রিত আহারে </a:t>
            </a:r>
            <a:r>
              <a:rPr lang="en-US" sz="2400" dirty="0" smtClean="0">
                <a:latin typeface="NikoshBAN" pitchFamily="2" charset="0"/>
                <a:cs typeface="NikoshBAN" pitchFamily="2" charset="0"/>
              </a:rPr>
              <a:t>GI</a:t>
            </a:r>
            <a:r>
              <a:rPr lang="bn-IN" sz="2400" dirty="0" smtClean="0">
                <a:latin typeface="NikoshBAN" pitchFamily="2" charset="0"/>
                <a:cs typeface="NikoshBAN" pitchFamily="2" charset="0"/>
              </a:rPr>
              <a:t> কম হয়।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dirty="0" smtClean="0">
                <a:latin typeface="NikoshBAN" pitchFamily="2" charset="0"/>
                <a:cs typeface="NikoshBAN" pitchFamily="2" charset="0"/>
              </a:rPr>
              <a:t>সম্ভাব্য প্রশ্ন</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304800" y="2438400"/>
            <a:ext cx="4870635" cy="3657600"/>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a:srcRect/>
          <a:stretch>
            <a:fillRect/>
          </a:stretch>
        </p:blipFill>
        <p:spPr bwMode="auto">
          <a:xfrm rot="19377958">
            <a:off x="4914789" y="3316195"/>
            <a:ext cx="3941103" cy="24582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rmAutofit/>
          </a:bodyPr>
          <a:lstStyle/>
          <a:p>
            <a:pPr algn="l"/>
            <a:r>
              <a:rPr lang="bn-IN" sz="2400" dirty="0" smtClean="0"/>
              <a:t>সংজ্ঞা ও বৈশিষ্ট্য</a:t>
            </a:r>
            <a:endParaRPr lang="en-US" sz="2400" dirty="0"/>
          </a:p>
        </p:txBody>
      </p:sp>
      <p:sp>
        <p:nvSpPr>
          <p:cNvPr id="6" name="Content Placeholder 5"/>
          <p:cNvSpPr>
            <a:spLocks noGrp="1"/>
          </p:cNvSpPr>
          <p:nvPr>
            <p:ph sz="half" idx="1"/>
          </p:nvPr>
        </p:nvSpPr>
        <p:spPr>
          <a:xfrm>
            <a:off x="381000" y="1066800"/>
            <a:ext cx="5334000" cy="4525963"/>
          </a:xfrm>
        </p:spPr>
        <p:txBody>
          <a:bodyPr lIns="0" rIns="0">
            <a:normAutofit fontScale="55000" lnSpcReduction="20000"/>
          </a:bodyPr>
          <a:lstStyle/>
          <a:p>
            <a:pPr fontAlgn="base">
              <a:lnSpc>
                <a:spcPct val="120000"/>
              </a:lnSpc>
              <a:spcBef>
                <a:spcPts val="600"/>
              </a:spcBef>
              <a:spcAft>
                <a:spcPct val="0"/>
              </a:spcAft>
              <a:buNone/>
            </a:pPr>
            <a:r>
              <a:rPr lang="bn-IN" sz="3600" dirty="0" smtClean="0">
                <a:solidFill>
                  <a:srgbClr val="333333"/>
                </a:solidFill>
                <a:latin typeface="NikoshBAN" pitchFamily="2" charset="0"/>
                <a:cs typeface="NikoshBAN" pitchFamily="2" charset="0"/>
              </a:rPr>
              <a:t>কার্বন</a:t>
            </a:r>
            <a:r>
              <a:rPr kumimoji="0" lang="en-US" sz="3600" b="0" i="0" u="none" strike="noStrike" cap="none" normalizeH="0" baseline="0" dirty="0" smtClean="0">
                <a:ln>
                  <a:noFill/>
                </a:ln>
                <a:solidFill>
                  <a:srgbClr val="333333"/>
                </a:solidFill>
                <a:effectLst/>
                <a:latin typeface="NikoshBAN" pitchFamily="2" charset="0"/>
                <a:cs typeface="NikoshBAN" pitchFamily="2" charset="0"/>
              </a:rPr>
              <a:t>, </a:t>
            </a:r>
            <a:r>
              <a:rPr lang="bn-IN" sz="3600" dirty="0" smtClean="0">
                <a:solidFill>
                  <a:srgbClr val="333333"/>
                </a:solidFill>
                <a:latin typeface="NikoshBAN" pitchFamily="2" charset="0"/>
                <a:cs typeface="NikoshBAN" pitchFamily="2" charset="0"/>
              </a:rPr>
              <a:t>হাইড্রোজেন ও অক্সিজেনের সমন্বয়ে গঠিত যে জৈব যৌগে হাইড্রোজেন ও অক্সিজেন </a:t>
            </a:r>
            <a:r>
              <a:rPr kumimoji="0" lang="en-US" sz="3600" b="0" i="0" u="none" strike="noStrike" cap="none" normalizeH="0" baseline="0" dirty="0" smtClean="0">
                <a:ln>
                  <a:noFill/>
                </a:ln>
                <a:solidFill>
                  <a:srgbClr val="333333"/>
                </a:solidFill>
                <a:effectLst/>
                <a:latin typeface="NikoshBAN" pitchFamily="2" charset="0"/>
                <a:cs typeface="NikoshBAN" pitchFamily="2" charset="0"/>
              </a:rPr>
              <a:t>2:1</a:t>
            </a:r>
            <a:r>
              <a:rPr lang="bn-IN" sz="3600" dirty="0" smtClean="0">
                <a:solidFill>
                  <a:srgbClr val="333333"/>
                </a:solidFill>
                <a:latin typeface="NikoshBAN" pitchFamily="2" charset="0"/>
                <a:cs typeface="NikoshBAN" pitchFamily="2" charset="0"/>
              </a:rPr>
              <a:t> অনুপাতে থাকে তাকে কার্বোহাইড্রেট বলে</a:t>
            </a:r>
            <a:r>
              <a:rPr lang="bn-IN" sz="3600" dirty="0" smtClean="0">
                <a:solidFill>
                  <a:srgbClr val="333333"/>
                </a:solidFill>
                <a:latin typeface="NikoshBAN" pitchFamily="2" charset="0"/>
                <a:cs typeface="NikoshBAN" pitchFamily="2" charset="0"/>
              </a:rPr>
              <a:t>।</a:t>
            </a:r>
            <a:r>
              <a:rPr lang="en-US" sz="3600" dirty="0" smtClean="0">
                <a:solidFill>
                  <a:srgbClr val="333333"/>
                </a:solidFill>
                <a:latin typeface="NikoshBAN" pitchFamily="2" charset="0"/>
                <a:cs typeface="NikoshBAN" pitchFamily="2" charset="0"/>
              </a:rPr>
              <a:t> </a:t>
            </a:r>
            <a:r>
              <a:rPr lang="bn-IN" sz="3600" dirty="0" smtClean="0">
                <a:solidFill>
                  <a:srgbClr val="333333"/>
                </a:solidFill>
                <a:latin typeface="NikoshBAN" pitchFamily="2" charset="0"/>
                <a:cs typeface="NikoshBAN" pitchFamily="2" charset="0"/>
              </a:rPr>
              <a:t>বৈজ্ঞানিকভাবে </a:t>
            </a:r>
            <a:r>
              <a:rPr lang="bn-IN" sz="3600" dirty="0" smtClean="0">
                <a:solidFill>
                  <a:srgbClr val="333333"/>
                </a:solidFill>
                <a:latin typeface="NikoshBAN" pitchFamily="2" charset="0"/>
                <a:cs typeface="NikoshBAN" pitchFamily="2" charset="0"/>
              </a:rPr>
              <a:t>বললে, শর্করা হল আসলে '</a:t>
            </a:r>
            <a:r>
              <a:rPr lang="en-US" sz="3600" dirty="0" smtClean="0">
                <a:solidFill>
                  <a:srgbClr val="333333"/>
                </a:solidFill>
                <a:latin typeface="NikoshBAN" pitchFamily="2" charset="0"/>
                <a:cs typeface="NikoshBAN" pitchFamily="2" charset="0"/>
              </a:rPr>
              <a:t>Hydrates of Carbon' </a:t>
            </a:r>
            <a:r>
              <a:rPr lang="bn-IN" sz="3600" dirty="0" smtClean="0">
                <a:solidFill>
                  <a:srgbClr val="333333"/>
                </a:solidFill>
                <a:latin typeface="NikoshBAN" pitchFamily="2" charset="0"/>
                <a:cs typeface="NikoshBAN" pitchFamily="2" charset="0"/>
              </a:rPr>
              <a:t>কিংবা '</a:t>
            </a:r>
            <a:r>
              <a:rPr lang="en-US" sz="3600" dirty="0" err="1" smtClean="0">
                <a:solidFill>
                  <a:srgbClr val="333333"/>
                </a:solidFill>
                <a:latin typeface="NikoshBAN" pitchFamily="2" charset="0"/>
                <a:cs typeface="NikoshBAN" pitchFamily="2" charset="0"/>
              </a:rPr>
              <a:t>Polyhydroxy</a:t>
            </a:r>
            <a:r>
              <a:rPr lang="en-US" sz="3600" dirty="0" smtClean="0">
                <a:solidFill>
                  <a:srgbClr val="333333"/>
                </a:solidFill>
                <a:latin typeface="NikoshBAN" pitchFamily="2" charset="0"/>
                <a:cs typeface="NikoshBAN" pitchFamily="2" charset="0"/>
              </a:rPr>
              <a:t> </a:t>
            </a:r>
            <a:r>
              <a:rPr lang="en-US" sz="3600" dirty="0" err="1" smtClean="0">
                <a:solidFill>
                  <a:srgbClr val="333333"/>
                </a:solidFill>
                <a:latin typeface="NikoshBAN" pitchFamily="2" charset="0"/>
                <a:cs typeface="NikoshBAN" pitchFamily="2" charset="0"/>
              </a:rPr>
              <a:t>aldehyde</a:t>
            </a:r>
            <a:r>
              <a:rPr lang="en-US" sz="3600" dirty="0" smtClean="0">
                <a:solidFill>
                  <a:srgbClr val="333333"/>
                </a:solidFill>
                <a:latin typeface="NikoshBAN" pitchFamily="2" charset="0"/>
                <a:cs typeface="NikoshBAN" pitchFamily="2" charset="0"/>
              </a:rPr>
              <a:t>' (</a:t>
            </a:r>
            <a:r>
              <a:rPr lang="bn-IN" sz="3600" dirty="0" smtClean="0">
                <a:solidFill>
                  <a:srgbClr val="333333"/>
                </a:solidFill>
                <a:latin typeface="NikoshBAN" pitchFamily="2" charset="0"/>
                <a:cs typeface="NikoshBAN" pitchFamily="2" charset="0"/>
              </a:rPr>
              <a:t>পলিহাইড্রোক্সিঅ্যালডিহাইড) বা '</a:t>
            </a:r>
            <a:r>
              <a:rPr lang="en-US" sz="3600" dirty="0" err="1" smtClean="0">
                <a:solidFill>
                  <a:srgbClr val="333333"/>
                </a:solidFill>
                <a:latin typeface="NikoshBAN" pitchFamily="2" charset="0"/>
                <a:cs typeface="NikoshBAN" pitchFamily="2" charset="0"/>
              </a:rPr>
              <a:t>Polyhydroxy</a:t>
            </a:r>
            <a:r>
              <a:rPr lang="en-US" sz="3600" dirty="0" smtClean="0">
                <a:solidFill>
                  <a:srgbClr val="333333"/>
                </a:solidFill>
                <a:latin typeface="NikoshBAN" pitchFamily="2" charset="0"/>
                <a:cs typeface="NikoshBAN" pitchFamily="2" charset="0"/>
              </a:rPr>
              <a:t> </a:t>
            </a:r>
            <a:r>
              <a:rPr lang="en-US" sz="3600" dirty="0" err="1" smtClean="0">
                <a:solidFill>
                  <a:srgbClr val="333333"/>
                </a:solidFill>
                <a:latin typeface="NikoshBAN" pitchFamily="2" charset="0"/>
                <a:cs typeface="NikoshBAN" pitchFamily="2" charset="0"/>
              </a:rPr>
              <a:t>keton</a:t>
            </a:r>
            <a:r>
              <a:rPr lang="en-US" sz="3600" dirty="0" smtClean="0">
                <a:solidFill>
                  <a:srgbClr val="333333"/>
                </a:solidFill>
                <a:latin typeface="NikoshBAN" pitchFamily="2" charset="0"/>
                <a:cs typeface="NikoshBAN" pitchFamily="2" charset="0"/>
              </a:rPr>
              <a:t>' (</a:t>
            </a:r>
            <a:r>
              <a:rPr lang="bn-IN" sz="3600" dirty="0" smtClean="0">
                <a:solidFill>
                  <a:srgbClr val="333333"/>
                </a:solidFill>
                <a:latin typeface="NikoshBAN" pitchFamily="2" charset="0"/>
                <a:cs typeface="NikoshBAN" pitchFamily="2" charset="0"/>
              </a:rPr>
              <a:t>পলিহাইড্রোক্সিকিটোন)।  রসায়নের ভাষায়, যে সকল পলিহাইড্রোক্সিঅ্যালডিহাইড বা পলিহাইড্রোক্সিকিটোন বা জৈব যৌগ অম্লীয় আর্দ্রবিশ্লেষণের ফলে পলিহাইড্রোক্সিঅ্যালডিহাইড বা পলিহাইড্রোক্সিকিটোন উৎপন্ন করে তাদেরকে কার্বোহাইড্রেট বা শর্করা বলে।</a:t>
            </a:r>
            <a:endParaRPr kumimoji="0" lang="en-US" sz="3600" b="0" i="0" u="none" strike="noStrike" cap="none" normalizeH="0" baseline="0" dirty="0" smtClean="0">
              <a:ln>
                <a:noFill/>
              </a:ln>
              <a:solidFill>
                <a:schemeClr val="tx1"/>
              </a:solidFill>
              <a:effectLst/>
              <a:latin typeface="NikoshBAN" pitchFamily="2" charset="0"/>
              <a:cs typeface="NikoshBAN" pitchFamily="2" charset="0"/>
            </a:endParaRPr>
          </a:p>
          <a:p>
            <a:pPr lvl="0" eaLnBrk="0" fontAlgn="base" hangingPunct="0">
              <a:spcBef>
                <a:spcPct val="0"/>
              </a:spcBef>
              <a:spcAft>
                <a:spcPct val="0"/>
              </a:spcAft>
              <a:buNone/>
            </a:pPr>
            <a:r>
              <a:rPr lang="bn-IN" sz="3800" b="1" dirty="0" smtClean="0">
                <a:solidFill>
                  <a:srgbClr val="333333"/>
                </a:solidFill>
                <a:latin typeface="NikoshBAN" pitchFamily="2" charset="0"/>
                <a:cs typeface="NikoshBAN" pitchFamily="2" charset="0"/>
              </a:rPr>
              <a:t>বৈশিষ্ট্য</a:t>
            </a:r>
            <a:endParaRPr kumimoji="0" lang="en-US" sz="3800" b="0" i="0" u="none" strike="noStrike" cap="none" normalizeH="0" baseline="0" dirty="0" smtClean="0">
              <a:ln>
                <a:noFill/>
              </a:ln>
              <a:solidFill>
                <a:schemeClr val="tx1"/>
              </a:solidFill>
              <a:effectLst/>
              <a:latin typeface="NikoshBAN" pitchFamily="2" charset="0"/>
              <a:cs typeface="NikoshBAN" pitchFamily="2" charset="0"/>
            </a:endParaRPr>
          </a:p>
          <a:p>
            <a:pPr lvl="0" eaLnBrk="0" fontAlgn="base" hangingPunct="0">
              <a:spcBef>
                <a:spcPct val="0"/>
              </a:spcBef>
              <a:spcAft>
                <a:spcPct val="0"/>
              </a:spcAft>
              <a:buNone/>
            </a:pPr>
            <a:r>
              <a:rPr lang="bn-IN" sz="3800" dirty="0" smtClean="0">
                <a:solidFill>
                  <a:srgbClr val="333333"/>
                </a:solidFill>
                <a:latin typeface="NikoshBAN" pitchFamily="2" charset="0"/>
                <a:cs typeface="NikoshBAN" pitchFamily="2" charset="0"/>
              </a:rPr>
              <a:t>১৷ এই খাদ্য কার্বন</a:t>
            </a:r>
            <a:r>
              <a:rPr kumimoji="0" lang="en-US" sz="3800" b="0" i="0" u="none" strike="noStrike" cap="none" normalizeH="0" baseline="0" dirty="0" smtClean="0">
                <a:ln>
                  <a:noFill/>
                </a:ln>
                <a:solidFill>
                  <a:srgbClr val="333333"/>
                </a:solidFill>
                <a:effectLst/>
                <a:latin typeface="NikoshBAN" pitchFamily="2" charset="0"/>
                <a:cs typeface="NikoshBAN" pitchFamily="2" charset="0"/>
              </a:rPr>
              <a:t>, </a:t>
            </a:r>
            <a:r>
              <a:rPr lang="bn-IN" sz="3800" dirty="0" smtClean="0">
                <a:solidFill>
                  <a:srgbClr val="333333"/>
                </a:solidFill>
                <a:latin typeface="NikoshBAN" pitchFamily="2" charset="0"/>
                <a:cs typeface="NikoshBAN" pitchFamily="2" charset="0"/>
              </a:rPr>
              <a:t>হাইড্রোজেন ও অক্সিজেনের সমন্বয়ে গঠিত।</a:t>
            </a:r>
            <a:endParaRPr kumimoji="0" lang="en-US" sz="3800" b="0" i="0" u="none" strike="noStrike" cap="none" normalizeH="0" baseline="0" dirty="0" smtClean="0">
              <a:ln>
                <a:noFill/>
              </a:ln>
              <a:solidFill>
                <a:schemeClr val="tx1"/>
              </a:solidFill>
              <a:effectLst/>
              <a:latin typeface="NikoshBAN" pitchFamily="2" charset="0"/>
              <a:cs typeface="NikoshBAN" pitchFamily="2" charset="0"/>
            </a:endParaRPr>
          </a:p>
          <a:p>
            <a:pPr lvl="0" eaLnBrk="0" fontAlgn="base" hangingPunct="0">
              <a:spcBef>
                <a:spcPct val="0"/>
              </a:spcBef>
              <a:spcAft>
                <a:spcPct val="0"/>
              </a:spcAft>
              <a:buNone/>
            </a:pPr>
            <a:r>
              <a:rPr lang="bn-IN" sz="3800" dirty="0" smtClean="0">
                <a:solidFill>
                  <a:srgbClr val="333333"/>
                </a:solidFill>
                <a:latin typeface="NikoshBAN" pitchFamily="2" charset="0"/>
                <a:cs typeface="NikoshBAN" pitchFamily="2" charset="0"/>
              </a:rPr>
              <a:t>২৷ এই খাদ্যে হাইড্রোজেন ও অক্সিজেনের অনুপাত </a:t>
            </a:r>
            <a:r>
              <a:rPr kumimoji="0" lang="en-US" sz="3800" b="0" i="0" u="none" strike="noStrike" cap="none" normalizeH="0" baseline="0" dirty="0" smtClean="0">
                <a:ln>
                  <a:noFill/>
                </a:ln>
                <a:solidFill>
                  <a:srgbClr val="333333"/>
                </a:solidFill>
                <a:effectLst/>
                <a:latin typeface="NikoshBAN" pitchFamily="2" charset="0"/>
                <a:cs typeface="NikoshBAN" pitchFamily="2" charset="0"/>
              </a:rPr>
              <a:t>2:1</a:t>
            </a:r>
            <a:r>
              <a:rPr lang="bn-IN" sz="3800" dirty="0" smtClean="0">
                <a:solidFill>
                  <a:srgbClr val="333333"/>
                </a:solidFill>
                <a:latin typeface="NikoshBAN" pitchFamily="2" charset="0"/>
                <a:cs typeface="NikoshBAN" pitchFamily="2" charset="0"/>
              </a:rPr>
              <a:t> ।</a:t>
            </a:r>
            <a:endParaRPr kumimoji="0" lang="en-US" sz="3800" b="0" i="0" u="none" strike="noStrike" cap="none" normalizeH="0" baseline="0" dirty="0" smtClean="0">
              <a:ln>
                <a:noFill/>
              </a:ln>
              <a:solidFill>
                <a:schemeClr val="tx1"/>
              </a:solidFill>
              <a:effectLst/>
              <a:latin typeface="NikoshBAN" pitchFamily="2" charset="0"/>
              <a:cs typeface="NikoshBAN" pitchFamily="2" charset="0"/>
            </a:endParaRPr>
          </a:p>
          <a:p>
            <a:pPr lvl="0" eaLnBrk="0" fontAlgn="base" hangingPunct="0">
              <a:spcBef>
                <a:spcPct val="0"/>
              </a:spcBef>
              <a:spcAft>
                <a:spcPct val="0"/>
              </a:spcAft>
              <a:buNone/>
            </a:pPr>
            <a:r>
              <a:rPr lang="bn-IN" sz="3800" dirty="0" smtClean="0">
                <a:solidFill>
                  <a:srgbClr val="333333"/>
                </a:solidFill>
                <a:latin typeface="NikoshBAN" pitchFamily="2" charset="0"/>
                <a:cs typeface="NikoshBAN" pitchFamily="2" charset="0"/>
              </a:rPr>
              <a:t>৩৷ এদের একক হল শর্করা</a:t>
            </a:r>
            <a:r>
              <a:rPr kumimoji="0" lang="en-US" sz="3800" b="0" i="0" u="none" strike="noStrike" cap="none" normalizeH="0" baseline="0" dirty="0" smtClean="0">
                <a:ln>
                  <a:noFill/>
                </a:ln>
                <a:solidFill>
                  <a:srgbClr val="333333"/>
                </a:solidFill>
                <a:effectLst/>
                <a:latin typeface="NikoshBAN" pitchFamily="2" charset="0"/>
                <a:cs typeface="NikoshBAN" pitchFamily="2" charset="0"/>
              </a:rPr>
              <a:t> [</a:t>
            </a:r>
            <a:r>
              <a:rPr kumimoji="0" lang="en-US" sz="3800" b="0" i="0" u="none" strike="noStrike" cap="none" normalizeH="0" baseline="0" dirty="0" err="1" smtClean="0">
                <a:ln>
                  <a:noFill/>
                </a:ln>
                <a:solidFill>
                  <a:srgbClr val="333333"/>
                </a:solidFill>
                <a:effectLst/>
                <a:latin typeface="NikoshBAN" pitchFamily="2" charset="0"/>
                <a:cs typeface="NikoshBAN" pitchFamily="2" charset="0"/>
              </a:rPr>
              <a:t>Cn</a:t>
            </a:r>
            <a:r>
              <a:rPr kumimoji="0" lang="en-US" sz="3800" b="0" i="0" u="none" strike="noStrike" cap="none" normalizeH="0" baseline="0" dirty="0" smtClean="0">
                <a:ln>
                  <a:noFill/>
                </a:ln>
                <a:solidFill>
                  <a:srgbClr val="333333"/>
                </a:solidFill>
                <a:effectLst/>
                <a:latin typeface="NikoshBAN" pitchFamily="2" charset="0"/>
                <a:cs typeface="NikoshBAN" pitchFamily="2" charset="0"/>
              </a:rPr>
              <a:t>(H2O)n]</a:t>
            </a:r>
          </a:p>
          <a:p>
            <a:pPr lvl="0" eaLnBrk="0" fontAlgn="base" hangingPunct="0">
              <a:spcBef>
                <a:spcPct val="0"/>
              </a:spcBef>
              <a:spcAft>
                <a:spcPct val="0"/>
              </a:spcAft>
              <a:buNone/>
            </a:pPr>
            <a:r>
              <a:rPr lang="bn-IN" sz="3800" dirty="0" smtClean="0">
                <a:solidFill>
                  <a:srgbClr val="333333"/>
                </a:solidFill>
                <a:latin typeface="NikoshBAN" pitchFamily="2" charset="0"/>
                <a:cs typeface="NikoshBAN" pitchFamily="2" charset="0"/>
              </a:rPr>
              <a:t>৪৷ এই খাদ্য</a:t>
            </a:r>
            <a:r>
              <a:rPr kumimoji="0" lang="en-US" sz="3800" b="1" i="0" u="none" strike="noStrike" cap="none" normalizeH="0" baseline="0" dirty="0" smtClean="0">
                <a:ln>
                  <a:noFill/>
                </a:ln>
                <a:solidFill>
                  <a:srgbClr val="333333"/>
                </a:solidFill>
                <a:effectLst/>
                <a:latin typeface="NikoshBAN" pitchFamily="2" charset="0"/>
                <a:cs typeface="NikoshBAN" pitchFamily="2" charset="0"/>
              </a:rPr>
              <a:t> </a:t>
            </a:r>
            <a:r>
              <a:rPr lang="bn-IN" sz="3800" b="1" dirty="0" smtClean="0">
                <a:solidFill>
                  <a:srgbClr val="333333"/>
                </a:solidFill>
                <a:latin typeface="NikoshBAN" pitchFamily="2" charset="0"/>
                <a:cs typeface="NikoshBAN" pitchFamily="2" charset="0"/>
              </a:rPr>
              <a:t>অ্যামাইলোলাইটিক</a:t>
            </a:r>
            <a:r>
              <a:rPr kumimoji="0" lang="en-US" sz="3800" b="1" i="0" u="none" strike="noStrike" cap="none" normalizeH="0" baseline="0" dirty="0" smtClean="0">
                <a:ln>
                  <a:noFill/>
                </a:ln>
                <a:solidFill>
                  <a:srgbClr val="333333"/>
                </a:solidFill>
                <a:effectLst/>
                <a:latin typeface="NikoshBAN" pitchFamily="2" charset="0"/>
                <a:cs typeface="NikoshBAN" pitchFamily="2" charset="0"/>
              </a:rPr>
              <a:t> </a:t>
            </a:r>
            <a:r>
              <a:rPr kumimoji="0" lang="en-US" sz="3800" b="0" i="0" u="none" strike="noStrike" cap="none" normalizeH="0" baseline="0" dirty="0" smtClean="0">
                <a:ln>
                  <a:noFill/>
                </a:ln>
                <a:solidFill>
                  <a:srgbClr val="333333"/>
                </a:solidFill>
                <a:effectLst/>
                <a:latin typeface="NikoshBAN" pitchFamily="2" charset="0"/>
                <a:cs typeface="NikoshBAN" pitchFamily="2" charset="0"/>
              </a:rPr>
              <a:t> </a:t>
            </a:r>
            <a:r>
              <a:rPr lang="bn-IN" sz="3800" dirty="0" smtClean="0">
                <a:solidFill>
                  <a:srgbClr val="333333"/>
                </a:solidFill>
                <a:latin typeface="NikoshBAN" pitchFamily="2" charset="0"/>
                <a:cs typeface="NikoshBAN" pitchFamily="2" charset="0"/>
              </a:rPr>
              <a:t>উৎসেচক দ্বারা বিশ্লিষ্ট হয়।</a:t>
            </a:r>
            <a:endParaRPr kumimoji="0" lang="en-US" sz="3800" b="0" i="0" u="none" strike="noStrike" cap="none" normalizeH="0" baseline="0" dirty="0" smtClean="0">
              <a:ln>
                <a:noFill/>
              </a:ln>
              <a:solidFill>
                <a:schemeClr val="tx1"/>
              </a:solidFill>
              <a:effectLst/>
              <a:latin typeface="NikoshBAN" pitchFamily="2" charset="0"/>
              <a:cs typeface="NikoshBAN" pitchFamily="2" charset="0"/>
            </a:endParaRPr>
          </a:p>
          <a:p>
            <a:pPr>
              <a:buNone/>
            </a:pPr>
            <a:endParaRPr lang="en-US" dirty="0"/>
          </a:p>
        </p:txBody>
      </p:sp>
      <p:pic>
        <p:nvPicPr>
          <p:cNvPr id="8" name="Picture 2" descr="শর্করা জাতীয় খাদ্য"/>
          <p:cNvPicPr>
            <a:picLocks noGrp="1" noChangeAspect="1" noChangeArrowheads="1"/>
          </p:cNvPicPr>
          <p:nvPr>
            <p:ph sz="half" idx="2"/>
          </p:nvPr>
        </p:nvPicPr>
        <p:blipFill>
          <a:blip r:embed="rId2"/>
          <a:stretch>
            <a:fillRect/>
          </a:stretch>
        </p:blipFill>
        <p:spPr bwMode="auto">
          <a:xfrm>
            <a:off x="5867400" y="2590800"/>
            <a:ext cx="3276600" cy="23449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3200" dirty="0" err="1" smtClean="0"/>
              <a:t>শ্রেণীভাগ</a:t>
            </a:r>
            <a:endParaRPr lang="en-US" sz="3200" dirty="0"/>
          </a:p>
        </p:txBody>
      </p:sp>
      <p:sp>
        <p:nvSpPr>
          <p:cNvPr id="3" name="Content Placeholder 2"/>
          <p:cNvSpPr>
            <a:spLocks noGrp="1"/>
          </p:cNvSpPr>
          <p:nvPr>
            <p:ph idx="1"/>
          </p:nvPr>
        </p:nvSpPr>
        <p:spPr>
          <a:xfrm>
            <a:off x="457200" y="762000"/>
            <a:ext cx="8229600" cy="5364163"/>
          </a:xfrm>
        </p:spPr>
        <p:txBody>
          <a:bodyPr>
            <a:normAutofit fontScale="70000" lnSpcReduction="20000"/>
          </a:bodyPr>
          <a:lstStyle/>
          <a:p>
            <a:pPr>
              <a:buNone/>
            </a:pPr>
            <a:r>
              <a:rPr lang="bn-IN" sz="3400" dirty="0" smtClean="0">
                <a:latin typeface="NikoshBAN" pitchFamily="2" charset="0"/>
                <a:cs typeface="NikoshBAN" pitchFamily="2" charset="0"/>
              </a:rPr>
              <a:t>স্বাদের ভিত্তিতে </a:t>
            </a:r>
            <a:r>
              <a:rPr lang="bn-IN" dirty="0" smtClean="0">
                <a:latin typeface="NikoshBAN" pitchFamily="2" charset="0"/>
                <a:cs typeface="NikoshBAN" pitchFamily="2" charset="0"/>
              </a:rPr>
              <a:t>শর্করা দুই প্রকার, যথা-</a:t>
            </a:r>
          </a:p>
          <a:p>
            <a:pPr>
              <a:buNone/>
            </a:pPr>
            <a:r>
              <a:rPr lang="bn-IN" b="1" dirty="0" smtClean="0">
                <a:latin typeface="NikoshBAN" pitchFamily="2" charset="0"/>
                <a:cs typeface="NikoshBAN" pitchFamily="2" charset="0"/>
              </a:rPr>
              <a:t>শ্যুগারঃ</a:t>
            </a:r>
            <a:r>
              <a:rPr lang="bn-IN" dirty="0" smtClean="0">
                <a:latin typeface="NikoshBAN" pitchFamily="2" charset="0"/>
                <a:cs typeface="NikoshBAN" pitchFamily="2" charset="0"/>
              </a:rPr>
              <a:t> শ্যুগার শর্করা স্বাদে মিষ্টি। সকল </a:t>
            </a:r>
            <a:r>
              <a:rPr lang="bn-IN" dirty="0" smtClean="0">
                <a:latin typeface="NikoshBAN" pitchFamily="2" charset="0"/>
                <a:cs typeface="NikoshBAN" pitchFamily="2" charset="0"/>
                <a:hlinkClick r:id="rId2" tooltip="মনোস্যাকারাইড"/>
              </a:rPr>
              <a:t>মনোস্যাকারাইড</a:t>
            </a:r>
            <a:r>
              <a:rPr lang="bn-IN" dirty="0" smtClean="0">
                <a:latin typeface="NikoshBAN" pitchFamily="2" charset="0"/>
                <a:cs typeface="NikoshBAN" pitchFamily="2" charset="0"/>
              </a:rPr>
              <a:t> এবং অলিগোস্যাকারাইড শ্যুগার। যেমনঃ </a:t>
            </a:r>
            <a:r>
              <a:rPr lang="bn-IN" dirty="0" smtClean="0">
                <a:latin typeface="NikoshBAN" pitchFamily="2" charset="0"/>
                <a:cs typeface="NikoshBAN" pitchFamily="2" charset="0"/>
                <a:hlinkClick r:id="rId3" tooltip="গ্লুকোজ"/>
              </a:rPr>
              <a:t>গ্লুকোজ</a:t>
            </a:r>
            <a:r>
              <a:rPr lang="bn-IN" dirty="0" smtClean="0">
                <a:latin typeface="NikoshBAN" pitchFamily="2" charset="0"/>
                <a:cs typeface="NikoshBAN" pitchFamily="2" charset="0"/>
              </a:rPr>
              <a:t>, </a:t>
            </a:r>
            <a:r>
              <a:rPr lang="bn-IN" dirty="0" smtClean="0">
                <a:latin typeface="NikoshBAN" pitchFamily="2" charset="0"/>
                <a:cs typeface="NikoshBAN" pitchFamily="2" charset="0"/>
                <a:hlinkClick r:id="rId4" tooltip="ফ্রুক্টোজ"/>
              </a:rPr>
              <a:t>ফ্রুক্টোজ</a:t>
            </a:r>
            <a:r>
              <a:rPr lang="bn-IN" dirty="0" smtClean="0">
                <a:latin typeface="NikoshBAN" pitchFamily="2" charset="0"/>
                <a:cs typeface="NikoshBAN" pitchFamily="2" charset="0"/>
              </a:rPr>
              <a:t>, </a:t>
            </a:r>
            <a:r>
              <a:rPr lang="bn-IN" dirty="0" smtClean="0">
                <a:latin typeface="NikoshBAN" pitchFamily="2" charset="0"/>
                <a:cs typeface="NikoshBAN" pitchFamily="2" charset="0"/>
                <a:hlinkClick r:id="rId5" tooltip="গ্যালাক্টোজ (পাতার অস্তিত্ব নেই)"/>
              </a:rPr>
              <a:t>গ্যালাক্টোজ</a:t>
            </a:r>
            <a:r>
              <a:rPr lang="bn-IN" dirty="0" smtClean="0">
                <a:latin typeface="NikoshBAN" pitchFamily="2" charset="0"/>
                <a:cs typeface="NikoshBAN" pitchFamily="2" charset="0"/>
              </a:rPr>
              <a:t>, সুক্রোজ ইত্যাদি।</a:t>
            </a:r>
          </a:p>
          <a:p>
            <a:pPr>
              <a:buNone/>
            </a:pPr>
            <a:r>
              <a:rPr lang="bn-IN" b="1" dirty="0" smtClean="0">
                <a:latin typeface="NikoshBAN" pitchFamily="2" charset="0"/>
                <a:cs typeface="NikoshBAN" pitchFamily="2" charset="0"/>
              </a:rPr>
              <a:t>নন-শ্যুগারঃ</a:t>
            </a:r>
            <a:r>
              <a:rPr lang="bn-IN" dirty="0" smtClean="0">
                <a:latin typeface="NikoshBAN" pitchFamily="2" charset="0"/>
                <a:cs typeface="NikoshBAN" pitchFamily="2" charset="0"/>
              </a:rPr>
              <a:t> সকল প্রকার নন-শ্যুগার শর্করা হলো পলিস্যাকারাইড। যেমনঃ স্টার্চ, সেলুলোজ ইত্যাদি।</a:t>
            </a:r>
          </a:p>
          <a:p>
            <a:pPr>
              <a:buNone/>
            </a:pPr>
            <a:r>
              <a:rPr lang="bn-IN" sz="3400" b="1" dirty="0" smtClean="0">
                <a:latin typeface="NikoshBAN" pitchFamily="2" charset="0"/>
                <a:cs typeface="NikoshBAN" pitchFamily="2" charset="0"/>
              </a:rPr>
              <a:t>বিজারণ ক্ষমতার </a:t>
            </a:r>
            <a:r>
              <a:rPr lang="bn-IN" sz="3300" dirty="0" smtClean="0">
                <a:latin typeface="NikoshBAN" pitchFamily="2" charset="0"/>
                <a:cs typeface="NikoshBAN" pitchFamily="2" charset="0"/>
              </a:rPr>
              <a:t>ভিত্তিতে সকল কার্বোহাইড্রেট ২ প্রকার, যথা-</a:t>
            </a:r>
          </a:p>
          <a:p>
            <a:r>
              <a:rPr lang="bn-IN" sz="3300" dirty="0" smtClean="0">
                <a:latin typeface="NikoshBAN" pitchFamily="2" charset="0"/>
                <a:cs typeface="NikoshBAN" pitchFamily="2" charset="0"/>
                <a:hlinkClick r:id="rId6" tooltip="বিজারক শর্করা"/>
              </a:rPr>
              <a:t>বিজারক শর্করা (</a:t>
            </a:r>
            <a:r>
              <a:rPr lang="en-US" sz="3300" dirty="0" smtClean="0">
                <a:latin typeface="NikoshBAN" pitchFamily="2" charset="0"/>
                <a:cs typeface="NikoshBAN" pitchFamily="2" charset="0"/>
                <a:hlinkClick r:id="rId6" tooltip="বিজারক শর্করা"/>
              </a:rPr>
              <a:t>Reducing sugar</a:t>
            </a:r>
            <a:r>
              <a:rPr lang="en-US" sz="3300" dirty="0" smtClean="0">
                <a:latin typeface="NikoshBAN" pitchFamily="2" charset="0"/>
                <a:cs typeface="NikoshBAN" pitchFamily="2" charset="0"/>
              </a:rPr>
              <a:t>): </a:t>
            </a:r>
            <a:r>
              <a:rPr lang="bn-IN" sz="3300" dirty="0" smtClean="0">
                <a:latin typeface="NikoshBAN" pitchFamily="2" charset="0"/>
                <a:cs typeface="NikoshBAN" pitchFamily="2" charset="0"/>
              </a:rPr>
              <a:t>যাদের অন্য পদার্থকে জারণ করার ক্ষমতা আছে। সাধারণত এসব চিনির জারণ ক্ষমতা প্রদর্শনের কারণ এতে অ্যাল্ডিহাইড মুলক (-</a:t>
            </a:r>
            <a:r>
              <a:rPr lang="en-US" sz="3300" dirty="0" smtClean="0">
                <a:latin typeface="NikoshBAN" pitchFamily="2" charset="0"/>
                <a:cs typeface="NikoshBAN" pitchFamily="2" charset="0"/>
              </a:rPr>
              <a:t>CHO) </a:t>
            </a:r>
            <a:r>
              <a:rPr lang="bn-IN" sz="3300" dirty="0" smtClean="0">
                <a:latin typeface="NikoshBAN" pitchFamily="2" charset="0"/>
                <a:cs typeface="NikoshBAN" pitchFamily="2" charset="0"/>
              </a:rPr>
              <a:t>কিংবা কিটোন মূলক (-</a:t>
            </a:r>
            <a:r>
              <a:rPr lang="en-US" sz="3300" dirty="0" smtClean="0">
                <a:latin typeface="NikoshBAN" pitchFamily="2" charset="0"/>
                <a:cs typeface="NikoshBAN" pitchFamily="2" charset="0"/>
              </a:rPr>
              <a:t>C=O) </a:t>
            </a:r>
            <a:r>
              <a:rPr lang="bn-IN" sz="3300" dirty="0" smtClean="0">
                <a:latin typeface="NikoshBAN" pitchFamily="2" charset="0"/>
                <a:cs typeface="NikoshBAN" pitchFamily="2" charset="0"/>
              </a:rPr>
              <a:t>এর উপস্থিতি। দুটি মূলকেরই বিজারণ ক্ষমতা থাকায় যেসকল চিনিতে এদের উপস্থিতি আছে তারা বিজারক চিনি হয়। যেমনঃ গ্লুকোজ। এটি একটি বিজারক চিনি </a:t>
            </a:r>
            <a:r>
              <a:rPr lang="bn-IN" dirty="0" smtClean="0">
                <a:latin typeface="NikoshBAN" pitchFamily="2" charset="0"/>
                <a:cs typeface="NikoshBAN" pitchFamily="2" charset="0"/>
              </a:rPr>
              <a:t>কারণ এতে একটি অ্যাল্ডিহাইড মুলক আছে। সুকরোজ ছাড়া সকল মনোস্যাকারাইড এবং অলিগোস্যাকারাইড বিজারক চিনি।</a:t>
            </a:r>
          </a:p>
          <a:p>
            <a:r>
              <a:rPr lang="bn-IN" sz="3300" dirty="0" smtClean="0">
                <a:latin typeface="NikoshBAN" pitchFamily="2" charset="0"/>
                <a:cs typeface="NikoshBAN" pitchFamily="2" charset="0"/>
                <a:hlinkClick r:id="rId6" tooltip="বিজারক শর্করা"/>
              </a:rPr>
              <a:t>অবিজারক শর্করা</a:t>
            </a:r>
            <a:r>
              <a:rPr lang="bn-IN" b="1" dirty="0" smtClean="0">
                <a:latin typeface="NikoshBAN" pitchFamily="2" charset="0"/>
                <a:cs typeface="NikoshBAN" pitchFamily="2" charset="0"/>
              </a:rPr>
              <a:t>:</a:t>
            </a:r>
            <a:r>
              <a:rPr lang="bn-IN" dirty="0" smtClean="0">
                <a:latin typeface="NikoshBAN" pitchFamily="2" charset="0"/>
                <a:cs typeface="NikoshBAN" pitchFamily="2" charset="0"/>
              </a:rPr>
              <a:t> সুকরোজ এবং সকল পলিস্যাকারাইড অবিজারক শর্করা। সুকরোজের বিজারণ ক্ষমতা প্রদর্শন না করার কারণ হলো এর গঠন। সুকরোজ এক অণু গ্লুকোজ এবং এক অণু ফ্রুক্টোজের সমন্বয়ে তৈরি হয়। গঠিত চিনিতে অ্যাল্ডিহাইড অথবা কিটোন মূলক না থাকাতে এটি বিজারণ ক্ষমতা প্রদর্শন করে না।</a:t>
            </a:r>
          </a:p>
          <a:p>
            <a:pPr>
              <a:buNone/>
            </a:pPr>
            <a:endParaRPr lang="bn-IN" dirty="0" smtClean="0">
              <a:latin typeface="NikoshBAN" pitchFamily="2" charset="0"/>
              <a:cs typeface="NikoshBAN" pitchFamily="2" charset="0"/>
            </a:endParaRPr>
          </a:p>
          <a:p>
            <a:pPr>
              <a:buNone/>
            </a:pPr>
            <a:endParaRPr lang="bn-IN" dirty="0" smtClean="0">
              <a:latin typeface="NikoshBAN" pitchFamily="2" charset="0"/>
              <a:cs typeface="NikoshBAN" pitchFamily="2"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lnSpcReduction="10000"/>
          </a:bodyPr>
          <a:lstStyle/>
          <a:p>
            <a:pPr>
              <a:buNone/>
            </a:pPr>
            <a:r>
              <a:rPr lang="bn-IN" dirty="0" smtClean="0">
                <a:latin typeface="NikoshBAN" pitchFamily="2" charset="0"/>
                <a:cs typeface="NikoshBAN" pitchFamily="2" charset="0"/>
              </a:rPr>
              <a:t>কার্বনের সংখ্যার উপর ভিত্তি করে ভিত্তিতে শর্করা তিন প্রকার, যথা</a:t>
            </a:r>
            <a:r>
              <a:rPr lang="en-US" dirty="0" smtClean="0">
                <a:latin typeface="NikoshBAN" pitchFamily="2" charset="0"/>
                <a:cs typeface="NikoshBAN" pitchFamily="2" charset="0"/>
              </a:rPr>
              <a:t>-</a:t>
            </a:r>
          </a:p>
          <a:p>
            <a:r>
              <a:rPr lang="bn-IN" dirty="0" smtClean="0">
                <a:latin typeface="NikoshBAN" pitchFamily="2" charset="0"/>
                <a:cs typeface="NikoshBAN" pitchFamily="2" charset="0"/>
              </a:rPr>
              <a:t>মনোস্যাকারাইডঃ শর্করা জগতে এরা সবচেয়ে ক্ষুদ্র একক। যাদের পানি বিয়োজন করলে এর চেয়ে ক্ষুদ্র এককের কোনো শর্করা পাওয়া যায়না। এদের অণুতে কার্বন পরমাণুর সংখ্যা ৩-১০ টি। ৩ টি হলে ট্রায়োজ, ৪ টি হলে টেট্রোজ, ৫ টি হলে পেন্টোজ, ৬ টি হলে হেক্সোস ইত্যাদি। কিন্তু কার্বন সংখ্যা ১০ এর বেশি হলেই তা অলিগোস্যাকারাইড কিংবা পলিস্যাকারাইড হিসেবে গণ্য হবে। যেমনঃ </a:t>
            </a:r>
            <a:r>
              <a:rPr lang="bn-IN" dirty="0" smtClean="0">
                <a:latin typeface="NikoshBAN" pitchFamily="2" charset="0"/>
                <a:cs typeface="NikoshBAN" pitchFamily="2" charset="0"/>
                <a:hlinkClick r:id="rId2" tooltip="গ্লুকোজ"/>
              </a:rPr>
              <a:t>গ্লুকোজ</a:t>
            </a:r>
            <a:r>
              <a:rPr lang="bn-IN" dirty="0" smtClean="0">
                <a:latin typeface="NikoshBAN" pitchFamily="2" charset="0"/>
                <a:cs typeface="NikoshBAN" pitchFamily="2" charset="0"/>
              </a:rPr>
              <a:t>, </a:t>
            </a:r>
            <a:r>
              <a:rPr lang="bn-IN" dirty="0" smtClean="0">
                <a:latin typeface="NikoshBAN" pitchFamily="2" charset="0"/>
                <a:cs typeface="NikoshBAN" pitchFamily="2" charset="0"/>
                <a:hlinkClick r:id="rId3" tooltip="ফ্রুক্টোজ"/>
              </a:rPr>
              <a:t>ফ্রুক্টোজ</a:t>
            </a:r>
            <a:r>
              <a:rPr lang="bn-IN" dirty="0" smtClean="0">
                <a:latin typeface="NikoshBAN" pitchFamily="2" charset="0"/>
                <a:cs typeface="NikoshBAN" pitchFamily="2" charset="0"/>
              </a:rPr>
              <a:t> ইত্যাদি।</a:t>
            </a:r>
          </a:p>
          <a:p>
            <a:r>
              <a:rPr lang="bn-IN" dirty="0" smtClean="0">
                <a:latin typeface="NikoshBAN" pitchFamily="2" charset="0"/>
                <a:cs typeface="NikoshBAN" pitchFamily="2" charset="0"/>
              </a:rPr>
              <a:t>অলিগোস্যাকারাইডঃ অলিগোস্যাকারাইড হচ্ছে এমন শর্করা যাদের পানি বিয়োজন তথা হাইড্রোলাইসিস করলে ২-১০ টি মনোস্যাকারাইড অণু পাওয়া যায়। যেমনঃ ৱ্যাফিনোজ, যাকে পানি বিয়োজন করলে ৩ ধরনের মনোস্যাকারাইড পাওয়া যায়।</a:t>
            </a:r>
          </a:p>
          <a:p>
            <a:r>
              <a:rPr lang="bn-IN" dirty="0" smtClean="0">
                <a:latin typeface="NikoshBAN" pitchFamily="2" charset="0"/>
                <a:cs typeface="NikoshBAN" pitchFamily="2" charset="0"/>
              </a:rPr>
              <a:t>পলিস্যাকারাইডঃ পলিস্যাকারাইড হচ্ছে যে সকল অণুতে অসংখ্য মনোস্যাকারাইড অণু পাওয়া যায়। তথা মনোস্যাকারাইড অণুর পলিমারকেই পলিস্যাকারাইড বলে। যেমনঃ স্টার্চ।</a:t>
            </a:r>
          </a:p>
          <a:p>
            <a:endParaRPr lang="en-US" dirty="0"/>
          </a:p>
        </p:txBody>
      </p:sp>
    </p:spTree>
  </p:cSld>
  <p:clrMapOvr>
    <a:masterClrMapping/>
  </p:clrMapOvr>
  <p:transition advTm="1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l="37689" t="35356" r="22536" b="14135"/>
          <a:stretch>
            <a:fillRect/>
          </a:stretch>
        </p:blipFill>
        <p:spPr bwMode="auto">
          <a:xfrm>
            <a:off x="757237" y="820058"/>
            <a:ext cx="7624763" cy="58093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4*#ppt_w"/>
                                          </p:val>
                                        </p:tav>
                                        <p:tav tm="100000">
                                          <p:val>
                                            <p:strVal val="#ppt_w"/>
                                          </p:val>
                                        </p:tav>
                                      </p:tavLst>
                                    </p:anim>
                                    <p:anim calcmode="lin" valueType="num">
                                      <p:cBhvr>
                                        <p:cTn id="8" dur="20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fontAlgn="base"/>
            <a:r>
              <a:rPr lang="bn-IN" b="1" dirty="0" smtClean="0">
                <a:latin typeface="NikoshBAN" pitchFamily="2" charset="0"/>
                <a:cs typeface="NikoshBAN" pitchFamily="2" charset="0"/>
              </a:rPr>
              <a:t>পুষ্টিগত গুরুত্ব বা কাজঃ</a:t>
            </a:r>
            <a:endParaRPr lang="bn-IN" dirty="0" smtClean="0">
              <a:latin typeface="NikoshBAN" pitchFamily="2" charset="0"/>
              <a:cs typeface="NikoshBAN" pitchFamily="2" charset="0"/>
            </a:endParaRPr>
          </a:p>
        </p:txBody>
      </p:sp>
      <p:sp>
        <p:nvSpPr>
          <p:cNvPr id="4" name="Rectangle 3"/>
          <p:cNvSpPr/>
          <p:nvPr/>
        </p:nvSpPr>
        <p:spPr>
          <a:xfrm>
            <a:off x="685800" y="914400"/>
            <a:ext cx="7772400" cy="6124754"/>
          </a:xfrm>
          <a:prstGeom prst="rect">
            <a:avLst/>
          </a:prstGeom>
        </p:spPr>
        <p:txBody>
          <a:bodyPr wrap="square">
            <a:spAutoFit/>
          </a:bodyPr>
          <a:lstStyle/>
          <a:p>
            <a:pPr algn="just" fontAlgn="base"/>
            <a:r>
              <a:rPr lang="bn-IN" sz="2800" dirty="0" smtClean="0">
                <a:latin typeface="NikoshBAN" pitchFamily="2" charset="0"/>
                <a:cs typeface="NikoshBAN" pitchFamily="2" charset="0"/>
              </a:rPr>
              <a:t>শর্করার প্রথম ও প্রধান কাজ হলো শক্তি উৎপাদন করা। আমাদের </a:t>
            </a:r>
            <a:r>
              <a:rPr lang="bn-IN" sz="2800" dirty="0" smtClean="0">
                <a:latin typeface="NikoshBAN" pitchFamily="2" charset="0"/>
                <a:cs typeface="NikoshBAN" pitchFamily="2" charset="0"/>
                <a:hlinkClick r:id="rId2"/>
              </a:rPr>
              <a:t>মোট</a:t>
            </a:r>
            <a:r>
              <a:rPr lang="bn-IN" sz="2800" dirty="0" smtClean="0">
                <a:latin typeface="NikoshBAN" pitchFamily="2" charset="0"/>
                <a:cs typeface="NikoshBAN" pitchFamily="2" charset="0"/>
              </a:rPr>
              <a:t> প্রয়োজনীয় ক্যালরির শতকরা ৬০-৭০ ভাগ শর্করা জাতীয় খাদ্য হতে গ্রহণ করা দরকার। ১ গ্রাম শর্করা ৪ কিলোক্যালরি তাপ উৎপন্ন করে। বয়স, দেহের ওজন, উচ্চতা, পরিশ্রমের মাত্রার উপর শর্করার চাহিদা </a:t>
            </a:r>
            <a:r>
              <a:rPr lang="bn-IN" sz="2800" dirty="0" smtClean="0">
                <a:latin typeface="NikoshBAN" pitchFamily="2" charset="0"/>
                <a:cs typeface="NikoshBAN" pitchFamily="2" charset="0"/>
                <a:hlinkClick r:id="rId3"/>
              </a:rPr>
              <a:t>নির্ভর</a:t>
            </a:r>
            <a:r>
              <a:rPr lang="bn-IN" sz="2800" dirty="0" smtClean="0">
                <a:latin typeface="NikoshBAN" pitchFamily="2" charset="0"/>
                <a:cs typeface="NikoshBAN" pitchFamily="2" charset="0"/>
              </a:rPr>
              <a:t> করে। একজন পূর্ণ বয়স্ক পুরুষের শর্করা দৈনিক চাহিদা তার দেহের প্রতি কিলোগ্রাম ওজনের ৪.৬ গ্রাম হয়ে থাকে। একজন ৬০ কেজি ওজনের পুরুষ মানুষের গড়ে প্রতিদিন শর্করার দৈনিক চাহিদা = (৬০×৪.৬) গ্রাম বা ২৭৬ গ্রাম।</a:t>
            </a:r>
          </a:p>
          <a:p>
            <a:pPr fontAlgn="base"/>
            <a:endParaRPr lang="bn-IN" sz="2800" dirty="0" smtClean="0">
              <a:latin typeface="NikoshBAN" pitchFamily="2" charset="0"/>
              <a:cs typeface="NikoshBAN" pitchFamily="2" charset="0"/>
            </a:endParaRPr>
          </a:p>
          <a:p>
            <a:pPr fontAlgn="base">
              <a:buFont typeface="Arial" pitchFamily="34" charset="0"/>
              <a:buChar char="•"/>
            </a:pPr>
            <a:r>
              <a:rPr lang="bn-IN" sz="2800" dirty="0" smtClean="0">
                <a:latin typeface="NikoshBAN" pitchFamily="2" charset="0"/>
                <a:cs typeface="NikoshBAN" pitchFamily="2" charset="0"/>
              </a:rPr>
              <a:t>সেলুলোজ জাতীয় খাদ্য কোষ্ঠবদ্ধতা দূর করে।</a:t>
            </a:r>
          </a:p>
          <a:p>
            <a:pPr fontAlgn="base">
              <a:buFont typeface="Arial" pitchFamily="34" charset="0"/>
              <a:buChar char="•"/>
            </a:pPr>
            <a:r>
              <a:rPr lang="bn-IN" sz="2800" dirty="0" smtClean="0">
                <a:latin typeface="NikoshBAN" pitchFamily="2" charset="0"/>
                <a:cs typeface="NikoshBAN" pitchFamily="2" charset="0"/>
              </a:rPr>
              <a:t>গ্লাইকোজেন যকৃত ও পেশীতে সঞ্চিত থাকে যা প্রয়োজনের সময় গ্লুকোজে পরিণত হয়ে দেহে অতিরিক্ত তাপ শক্তি উৎপাদন করে এবং রক্তে গ্লুকোজের পরিমাণ স্বাভাবিক রাখে।</a:t>
            </a:r>
          </a:p>
          <a:p>
            <a:pPr fontAlgn="base"/>
            <a:endParaRPr lang="bn-IN"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290513" indent="-290513" eaLnBrk="0" fontAlgn="base" hangingPunct="0">
              <a:spcBef>
                <a:spcPct val="0"/>
              </a:spcBef>
              <a:spcAft>
                <a:spcPct val="0"/>
              </a:spcAft>
            </a:pPr>
            <a:r>
              <a:rPr lang="bn-IN" sz="3200" b="1" dirty="0" smtClean="0">
                <a:solidFill>
                  <a:srgbClr val="333333"/>
                </a:solidFill>
                <a:latin typeface="NikoshBAN" pitchFamily="2" charset="0"/>
                <a:cs typeface="NikoshBAN" pitchFamily="2" charset="0"/>
              </a:rPr>
              <a:t>রক্ত </a:t>
            </a:r>
            <a:r>
              <a:rPr lang="bn-IN" sz="3200" b="1" dirty="0" smtClean="0">
                <a:solidFill>
                  <a:srgbClr val="333333"/>
                </a:solidFill>
                <a:latin typeface="NikoshBAN" pitchFamily="2" charset="0"/>
                <a:cs typeface="NikoshBAN" pitchFamily="2" charset="0"/>
              </a:rPr>
              <a:t>শর্করার পরিমাণ নিয়ন্ত্রণে</a:t>
            </a:r>
            <a:r>
              <a:rPr lang="en-US" sz="3200" dirty="0" smtClean="0">
                <a:solidFill>
                  <a:srgbClr val="333333"/>
                </a:solidFill>
                <a:latin typeface="NikoshBAN" pitchFamily="2" charset="0"/>
                <a:cs typeface="NikoshBAN" pitchFamily="2" charset="0"/>
              </a:rPr>
              <a:t> - </a:t>
            </a:r>
            <a:r>
              <a:rPr lang="bn-IN" sz="3200" dirty="0" smtClean="0">
                <a:solidFill>
                  <a:srgbClr val="333333"/>
                </a:solidFill>
                <a:latin typeface="NikoshBAN" pitchFamily="2" charset="0"/>
                <a:cs typeface="NikoshBAN" pitchFamily="2" charset="0"/>
              </a:rPr>
              <a:t>প্রাণীদেহের যকৃৎ ও পেশীতে সঞ্চিত গ্লাইকোজেন প্রয়োজনে গ্লুকোজে রূপান্তরিত হয়ে রক্তে শর্করার পরিমাণ নিয়ন্ত্রণ করে।</a:t>
            </a:r>
            <a:endParaRPr lang="en-US" sz="3200" dirty="0" smtClean="0">
              <a:solidFill>
                <a:srgbClr val="333333"/>
              </a:solidFill>
              <a:latin typeface="NikoshBAN" pitchFamily="2" charset="0"/>
              <a:cs typeface="NikoshBAN" pitchFamily="2" charset="0"/>
            </a:endParaRPr>
          </a:p>
          <a:p>
            <a:pPr marL="290513" indent="-290513" eaLnBrk="0" fontAlgn="base" hangingPunct="0">
              <a:spcBef>
                <a:spcPct val="0"/>
              </a:spcBef>
              <a:spcAft>
                <a:spcPct val="0"/>
              </a:spcAft>
            </a:pPr>
            <a:r>
              <a:rPr lang="bn-IN" sz="3200" b="1" dirty="0" smtClean="0">
                <a:solidFill>
                  <a:srgbClr val="333333"/>
                </a:solidFill>
                <a:latin typeface="NikoshBAN" pitchFamily="2" charset="0"/>
                <a:cs typeface="NikoshBAN" pitchFamily="2" charset="0"/>
              </a:rPr>
              <a:t>বিশেষ গুরুত্ব</a:t>
            </a:r>
            <a:r>
              <a:rPr lang="en-US" sz="3200" dirty="0" smtClean="0">
                <a:solidFill>
                  <a:srgbClr val="333333"/>
                </a:solidFill>
                <a:latin typeface="NikoshBAN" pitchFamily="2" charset="0"/>
                <a:cs typeface="NikoshBAN" pitchFamily="2" charset="0"/>
              </a:rPr>
              <a:t> - </a:t>
            </a:r>
            <a:r>
              <a:rPr lang="bn-IN" sz="3200" dirty="0" smtClean="0">
                <a:solidFill>
                  <a:srgbClr val="333333"/>
                </a:solidFill>
                <a:latin typeface="NikoshBAN" pitchFamily="2" charset="0"/>
                <a:cs typeface="NikoshBAN" pitchFamily="2" charset="0"/>
              </a:rPr>
              <a:t>শর্করা খাদ্য প্রোটিন ও ফ্যাট সংশ্লেষে অংশ গ্রহন করে। এই জাতীয় খাদ্য প্রোটিনের চাহিদা পূরণ করতে পারে। সেই কারণে শর্করা খাদ্য কে </a:t>
            </a:r>
            <a:r>
              <a:rPr lang="en-US" sz="3200" dirty="0" smtClean="0">
                <a:solidFill>
                  <a:srgbClr val="333333"/>
                </a:solidFill>
                <a:latin typeface="NikoshBAN" pitchFamily="2" charset="0"/>
                <a:cs typeface="NikoshBAN" pitchFamily="2" charset="0"/>
              </a:rPr>
              <a:t>“ </a:t>
            </a:r>
            <a:r>
              <a:rPr lang="bn-IN" sz="3200" dirty="0" smtClean="0">
                <a:solidFill>
                  <a:srgbClr val="333333"/>
                </a:solidFill>
                <a:latin typeface="NikoshBAN" pitchFamily="2" charset="0"/>
                <a:cs typeface="NikoshBAN" pitchFamily="2" charset="0"/>
              </a:rPr>
              <a:t>প্রোটিন বাঁচোয়া খাদ্য </a:t>
            </a:r>
            <a:r>
              <a:rPr lang="en-US" sz="3200" dirty="0" smtClean="0">
                <a:solidFill>
                  <a:srgbClr val="333333"/>
                </a:solidFill>
                <a:latin typeface="NikoshBAN" pitchFamily="2" charset="0"/>
                <a:cs typeface="NikoshBAN" pitchFamily="2" charset="0"/>
              </a:rPr>
              <a:t>“ </a:t>
            </a:r>
            <a:r>
              <a:rPr lang="bn-IN" sz="3200" dirty="0" smtClean="0">
                <a:solidFill>
                  <a:srgbClr val="333333"/>
                </a:solidFill>
                <a:latin typeface="NikoshBAN" pitchFamily="2" charset="0"/>
                <a:cs typeface="NikoshBAN" pitchFamily="2" charset="0"/>
              </a:rPr>
              <a:t>বলে।</a:t>
            </a:r>
            <a:endParaRPr lang="en-US" sz="3200" dirty="0" smtClean="0">
              <a:solidFill>
                <a:srgbClr val="333333"/>
              </a:solidFill>
              <a:latin typeface="NikoshBAN" pitchFamily="2" charset="0"/>
              <a:cs typeface="NikoshBAN" pitchFamily="2" charset="0"/>
            </a:endParaRPr>
          </a:p>
          <a:p>
            <a:pPr marL="290513" indent="-290513" eaLnBrk="0" fontAlgn="base" hangingPunct="0">
              <a:spcBef>
                <a:spcPct val="0"/>
              </a:spcBef>
              <a:spcAft>
                <a:spcPct val="0"/>
              </a:spcAft>
            </a:pPr>
            <a:r>
              <a:rPr lang="bn-IN" sz="3200" b="1" dirty="0" smtClean="0">
                <a:solidFill>
                  <a:srgbClr val="333333"/>
                </a:solidFill>
                <a:latin typeface="NikoshBAN" pitchFamily="2" charset="0"/>
                <a:cs typeface="NikoshBAN" pitchFamily="2" charset="0"/>
              </a:rPr>
              <a:t>তাপন মূল্য </a:t>
            </a:r>
            <a:r>
              <a:rPr lang="en-US" sz="3200" b="1" dirty="0" smtClean="0">
                <a:solidFill>
                  <a:srgbClr val="333333"/>
                </a:solidFill>
                <a:latin typeface="NikoshBAN" pitchFamily="2" charset="0"/>
                <a:cs typeface="NikoshBAN" pitchFamily="2" charset="0"/>
              </a:rPr>
              <a:t>(Calorific value)</a:t>
            </a:r>
            <a:r>
              <a:rPr lang="en-US" sz="3200" dirty="0" smtClean="0">
                <a:solidFill>
                  <a:srgbClr val="333333"/>
                </a:solidFill>
                <a:latin typeface="NikoshBAN" pitchFamily="2" charset="0"/>
                <a:cs typeface="NikoshBAN" pitchFamily="2" charset="0"/>
              </a:rPr>
              <a:t>  </a:t>
            </a:r>
            <a:r>
              <a:rPr lang="bn-IN" sz="3200" dirty="0" smtClean="0">
                <a:solidFill>
                  <a:srgbClr val="333333"/>
                </a:solidFill>
                <a:latin typeface="NikoshBAN" pitchFamily="2" charset="0"/>
                <a:cs typeface="NikoshBAN" pitchFamily="2" charset="0"/>
              </a:rPr>
              <a:t>কোনো নির্দিষ্ট পরিমাণ খাদ্যবস্তুর সম্পূর্ণ জারণ হলে যে পরিমাণ তাপশক্তি উৎপন্ন হয়</a:t>
            </a:r>
            <a:r>
              <a:rPr lang="en-US" sz="3200" dirty="0" smtClean="0">
                <a:solidFill>
                  <a:srgbClr val="333333"/>
                </a:solidFill>
                <a:latin typeface="NikoshBAN" pitchFamily="2" charset="0"/>
                <a:cs typeface="NikoshBAN" pitchFamily="2" charset="0"/>
              </a:rPr>
              <a:t>, </a:t>
            </a:r>
            <a:r>
              <a:rPr lang="bn-IN" sz="3200" dirty="0" smtClean="0">
                <a:solidFill>
                  <a:srgbClr val="333333"/>
                </a:solidFill>
                <a:latin typeface="NikoshBAN" pitchFamily="2" charset="0"/>
                <a:cs typeface="NikoshBAN" pitchFamily="2" charset="0"/>
              </a:rPr>
              <a:t>তাকে ঔ খাদ্যের</a:t>
            </a:r>
            <a:r>
              <a:rPr lang="en-US" sz="3200" dirty="0" smtClean="0">
                <a:solidFill>
                  <a:srgbClr val="333333"/>
                </a:solidFill>
                <a:latin typeface="NikoshBAN" pitchFamily="2" charset="0"/>
                <a:cs typeface="NikoshBAN" pitchFamily="2" charset="0"/>
              </a:rPr>
              <a:t> </a:t>
            </a:r>
            <a:r>
              <a:rPr lang="bn-IN" sz="3200" b="1" dirty="0" smtClean="0">
                <a:solidFill>
                  <a:srgbClr val="333333"/>
                </a:solidFill>
                <a:latin typeface="NikoshBAN" pitchFamily="2" charset="0"/>
                <a:cs typeface="NikoshBAN" pitchFamily="2" charset="0"/>
              </a:rPr>
              <a:t>তাপন মূল্য</a:t>
            </a:r>
            <a:r>
              <a:rPr lang="en-US" sz="3200" b="1" dirty="0" smtClean="0">
                <a:solidFill>
                  <a:srgbClr val="333333"/>
                </a:solidFill>
                <a:latin typeface="NikoshBAN" pitchFamily="2" charset="0"/>
                <a:cs typeface="NikoshBAN" pitchFamily="2" charset="0"/>
              </a:rPr>
              <a:t>(Calorific value)</a:t>
            </a:r>
            <a:r>
              <a:rPr lang="en-US" sz="3200" dirty="0" smtClean="0">
                <a:solidFill>
                  <a:srgbClr val="333333"/>
                </a:solidFill>
                <a:latin typeface="NikoshBAN" pitchFamily="2" charset="0"/>
                <a:cs typeface="NikoshBAN" pitchFamily="2" charset="0"/>
              </a:rPr>
              <a:t> </a:t>
            </a:r>
            <a:r>
              <a:rPr lang="bn-IN" sz="3200" dirty="0" smtClean="0">
                <a:solidFill>
                  <a:srgbClr val="333333"/>
                </a:solidFill>
                <a:latin typeface="NikoshBAN" pitchFamily="2" charset="0"/>
                <a:cs typeface="NikoshBAN" pitchFamily="2" charset="0"/>
              </a:rPr>
              <a:t>বলে।</a:t>
            </a:r>
            <a:endParaRPr lang="en-US" sz="3600" dirty="0" smtClean="0">
              <a:latin typeface="NikoshBAN" pitchFamily="2" charset="0"/>
              <a:cs typeface="NikoshBAN" pitchFamily="2" charset="0"/>
            </a:endParaRPr>
          </a:p>
          <a:p>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bn-IN" b="1" dirty="0" smtClean="0">
                <a:latin typeface="NikoshBAN" pitchFamily="2" charset="0"/>
                <a:cs typeface="NikoshBAN" pitchFamily="2" charset="0"/>
              </a:rPr>
              <a:t>অভাবজনিত রোগ</a:t>
            </a:r>
            <a:endParaRPr lang="en-US" dirty="0">
              <a:latin typeface="NikoshBAN" pitchFamily="2" charset="0"/>
              <a:cs typeface="NikoshBAN" pitchFamily="2" charset="0"/>
            </a:endParaRPr>
          </a:p>
        </p:txBody>
      </p:sp>
      <p:sp>
        <p:nvSpPr>
          <p:cNvPr id="5" name="Rectangle 4"/>
          <p:cNvSpPr/>
          <p:nvPr/>
        </p:nvSpPr>
        <p:spPr>
          <a:xfrm>
            <a:off x="685800" y="1676400"/>
            <a:ext cx="7772400" cy="4524315"/>
          </a:xfrm>
          <a:prstGeom prst="rect">
            <a:avLst/>
          </a:prstGeom>
        </p:spPr>
        <p:txBody>
          <a:bodyPr wrap="square">
            <a:spAutoFit/>
          </a:bodyPr>
          <a:lstStyle/>
          <a:p>
            <a:r>
              <a:rPr lang="bn-IN" sz="3600" dirty="0" smtClean="0">
                <a:latin typeface="NikoshBAN" pitchFamily="2" charset="0"/>
                <a:cs typeface="NikoshBAN" pitchFamily="2" charset="0"/>
              </a:rPr>
              <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খাবারে কম বা বেশি শর্করা গ্রহণ উভয়ই দেহের জন্য ক্ষতিকর। শর্করার অভাবে অপুষ্টি দেখা দেয়। রক্তে শর্করার পরিমাণ কমে গেলে দেহে বিপাক ক্রিয়ার সমস্যার সৃষ্টি হয়। রক্তে শর্করার মাত্রা কমে গেলে হাইপোগ্লাইসোমিয়ার লক্ষণ দেখা দেয়। যেমন- ক্ষুধা অনুভব করা, বমি বমি ভাব, অতিরিক্ত ঘামানো এবং হৃদকম্পন বেড়ে বা কমে যেতে পারে।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TotalTime>
  <Words>927</Words>
  <Application>Microsoft Office PowerPoint</Application>
  <PresentationFormat>On-screen Show (4:3)</PresentationFormat>
  <Paragraphs>146</Paragraphs>
  <Slides>25</Slides>
  <Notes>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Flow</vt:lpstr>
      <vt:lpstr>Oriel</vt:lpstr>
      <vt:lpstr>Office Theme</vt:lpstr>
      <vt:lpstr>Carbohydrates</vt:lpstr>
      <vt:lpstr>Contents</vt:lpstr>
      <vt:lpstr>সংজ্ঞা ও বৈশিষ্ট্য</vt:lpstr>
      <vt:lpstr>শ্রেণীভাগ</vt:lpstr>
      <vt:lpstr>Slide 5</vt:lpstr>
      <vt:lpstr>Slide 6</vt:lpstr>
      <vt:lpstr>পুষ্টিগত গুরুত্ব বা কাজঃ</vt:lpstr>
      <vt:lpstr>Slide 8</vt:lpstr>
      <vt:lpstr>অভাবজনিত রোগ</vt:lpstr>
      <vt:lpstr>Slide 10</vt:lpstr>
      <vt:lpstr>Slide 11</vt:lpstr>
      <vt:lpstr>Slide 12</vt:lpstr>
      <vt:lpstr>কার্বোহাইড্রেট পরিপাক ছক</vt:lpstr>
      <vt:lpstr>শোষণ ও ব্যবহার</vt:lpstr>
      <vt:lpstr>শোষণ ও ব্যবহার</vt:lpstr>
      <vt:lpstr>খাদ্যাঁশ (Dietary Fibres)</vt:lpstr>
      <vt:lpstr>খাদ্যাঁশ এর গুরূত্ত্ব</vt:lpstr>
      <vt:lpstr>Slide 18</vt:lpstr>
      <vt:lpstr>Slide 19</vt:lpstr>
      <vt:lpstr>গ্লাইসেমিক ইনডেক্স</vt:lpstr>
      <vt:lpstr>Slide 21</vt:lpstr>
      <vt:lpstr>Slide 22</vt:lpstr>
      <vt:lpstr>Glycemic Index এর বিবেচ্য বিষয় </vt:lpstr>
      <vt:lpstr>Glycemic Index এর গুরুত্ত্ব</vt:lpstr>
      <vt:lpstr>সম্ভাব্য প্রশ্ন??????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DELL</dc:creator>
  <cp:lastModifiedBy>DELL</cp:lastModifiedBy>
  <cp:revision>105</cp:revision>
  <dcterms:created xsi:type="dcterms:W3CDTF">2020-03-24T10:14:02Z</dcterms:created>
  <dcterms:modified xsi:type="dcterms:W3CDTF">2020-03-26T14:58:20Z</dcterms:modified>
</cp:coreProperties>
</file>