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07FD6-71D8-48FD-BB90-02EE1FD70FF0}" type="datetimeFigureOut">
              <a:rPr lang="en-US" smtClean="0"/>
              <a:t>3/28/2020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A903BE-D96F-44A6-970A-E3B9E9E0297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A903BE-D96F-44A6-970A-E3B9E9E02974}" type="slidenum">
              <a:rPr 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3/27/2020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3/27/2020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baisc.files.wordpress.com/2014/11/112.jp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Basic Food Group &amp; Their place in the diet</a:t>
            </a:r>
            <a:br>
              <a:rPr lang="en-US" dirty="0" smtClean="0"/>
            </a:br>
            <a:r>
              <a:rPr lang="en-US" dirty="0" smtClean="0"/>
              <a:t>(HEA-301)</a:t>
            </a:r>
            <a:endParaRPr lang="en-US" dirty="0"/>
          </a:p>
        </p:txBody>
      </p:sp>
      <p:sp>
        <p:nvSpPr>
          <p:cNvPr id="3" name="Subtitle 2"/>
          <p:cNvSpPr>
            <a:spLocks noGrp="1"/>
          </p:cNvSpPr>
          <p:nvPr>
            <p:ph type="subTitle" idx="1"/>
          </p:nvPr>
        </p:nvSpPr>
        <p:spPr/>
        <p:txBody>
          <a:bodyPr/>
          <a:lstStyle/>
          <a:p>
            <a:r>
              <a:rPr lang="en-US" dirty="0" err="1" smtClean="0"/>
              <a:t>Nasreen</a:t>
            </a:r>
            <a:r>
              <a:rPr lang="en-US" dirty="0" smtClean="0"/>
              <a:t> </a:t>
            </a:r>
            <a:r>
              <a:rPr lang="en-US" dirty="0" err="1" smtClean="0"/>
              <a:t>Afroze</a:t>
            </a:r>
            <a:endParaRPr lang="en-US" dirty="0" smtClean="0"/>
          </a:p>
          <a:p>
            <a:r>
              <a:rPr lang="en-US" dirty="0" smtClean="0"/>
              <a:t>Associate Professor</a:t>
            </a:r>
          </a:p>
          <a:p>
            <a:r>
              <a:rPr lang="en-US" dirty="0" smtClean="0"/>
              <a:t>Eden </a:t>
            </a:r>
            <a:r>
              <a:rPr lang="en-US" dirty="0" err="1" smtClean="0"/>
              <a:t>Mohila</a:t>
            </a:r>
            <a:r>
              <a:rPr lang="en-US" dirty="0" smtClean="0"/>
              <a:t> College</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381000"/>
            <a:ext cx="8229600" cy="685800"/>
          </a:xfrm>
        </p:spPr>
        <p:txBody>
          <a:bodyPr>
            <a:normAutofit/>
          </a:bodyPr>
          <a:lstStyle/>
          <a:p>
            <a:r>
              <a:rPr lang="bn-IN" sz="4000" dirty="0" smtClean="0">
                <a:latin typeface="NikoshBAN" pitchFamily="2" charset="0"/>
                <a:cs typeface="NikoshBAN" pitchFamily="2" charset="0"/>
              </a:rPr>
              <a:t>মৌলিক খাদ্যগোষ্ঠী ব্যবহার করে দৈনিক খাদ্য নির্বাচন</a:t>
            </a:r>
            <a:endParaRPr lang="en-US" sz="4000" dirty="0">
              <a:latin typeface="NikoshBAN" pitchFamily="2" charset="0"/>
              <a:cs typeface="NikoshBAN" pitchFamily="2" charset="0"/>
            </a:endParaRPr>
          </a:p>
        </p:txBody>
      </p:sp>
      <p:sp>
        <p:nvSpPr>
          <p:cNvPr id="8" name="Content Placeholder 7"/>
          <p:cNvSpPr>
            <a:spLocks noGrp="1"/>
          </p:cNvSpPr>
          <p:nvPr>
            <p:ph sz="half" idx="1"/>
          </p:nvPr>
        </p:nvSpPr>
        <p:spPr>
          <a:xfrm>
            <a:off x="457200" y="990600"/>
            <a:ext cx="8229600" cy="5364325"/>
          </a:xfrm>
        </p:spPr>
        <p:txBody>
          <a:bodyPr>
            <a:normAutofit fontScale="77500" lnSpcReduction="20000"/>
          </a:bodyPr>
          <a:lstStyle/>
          <a:p>
            <a:pPr>
              <a:buNone/>
            </a:pPr>
            <a:r>
              <a:rPr lang="en-US" dirty="0" smtClean="0">
                <a:latin typeface="ArhialkhanMJ" pitchFamily="2" charset="0"/>
                <a:cs typeface="ArhialkhanMJ" pitchFamily="2" charset="0"/>
              </a:rPr>
              <a:t>†</a:t>
            </a:r>
            <a:r>
              <a:rPr lang="en-US" dirty="0" err="1" smtClean="0">
                <a:latin typeface="ArhialkhanMJ" pitchFamily="2" charset="0"/>
                <a:cs typeface="ArhialkhanMJ" pitchFamily="2" charset="0"/>
              </a:rPr>
              <a:t>gŠwjK</a:t>
            </a:r>
            <a:r>
              <a:rPr lang="en-US" dirty="0" smtClean="0">
                <a:latin typeface="ArhialkhanMJ" pitchFamily="2" charset="0"/>
                <a:cs typeface="ArhialkhanMJ" pitchFamily="2" charset="0"/>
              </a:rPr>
              <a:t> </a:t>
            </a:r>
            <a:r>
              <a:rPr lang="en-US" dirty="0" err="1" smtClean="0">
                <a:latin typeface="ArhialkhanMJ" pitchFamily="2" charset="0"/>
                <a:cs typeface="ArhialkhanMJ" pitchFamily="2" charset="0"/>
              </a:rPr>
              <a:t>Lv</a:t>
            </a:r>
            <a:r>
              <a:rPr lang="en-US" dirty="0" smtClean="0">
                <a:latin typeface="ArhialkhanMJ" pitchFamily="2" charset="0"/>
                <a:cs typeface="ArhialkhanMJ" pitchFamily="2" charset="0"/>
              </a:rPr>
              <a:t>`¨‡</a:t>
            </a:r>
            <a:r>
              <a:rPr lang="en-US" dirty="0" err="1" smtClean="0">
                <a:latin typeface="ArhialkhanMJ" pitchFamily="2" charset="0"/>
                <a:cs typeface="ArhialkhanMJ" pitchFamily="2" charset="0"/>
              </a:rPr>
              <a:t>Mvôxi</a:t>
            </a:r>
            <a:r>
              <a:rPr lang="en-US" dirty="0" smtClean="0">
                <a:latin typeface="ArhialkhanMJ" pitchFamily="2" charset="0"/>
                <a:cs typeface="ArhialkhanMJ" pitchFamily="2" charset="0"/>
              </a:rPr>
              <a:t> </a:t>
            </a:r>
            <a:r>
              <a:rPr lang="en-US" dirty="0" err="1" smtClean="0">
                <a:latin typeface="ArhialkhanMJ" pitchFamily="2" charset="0"/>
                <a:cs typeface="ArhialkhanMJ" pitchFamily="2" charset="0"/>
              </a:rPr>
              <a:t>cÖ‡Z¨K</a:t>
            </a:r>
            <a:r>
              <a:rPr lang="en-US" dirty="0" smtClean="0">
                <a:latin typeface="ArhialkhanMJ" pitchFamily="2" charset="0"/>
                <a:cs typeface="ArhialkhanMJ" pitchFamily="2" charset="0"/>
              </a:rPr>
              <a:t> </a:t>
            </a:r>
            <a:r>
              <a:rPr lang="en-US" dirty="0" err="1" smtClean="0">
                <a:latin typeface="ArhialkhanMJ" pitchFamily="2" charset="0"/>
                <a:cs typeface="ArhialkhanMJ" pitchFamily="2" charset="0"/>
              </a:rPr>
              <a:t>wefvM</a:t>
            </a:r>
            <a:r>
              <a:rPr lang="en-US" dirty="0" smtClean="0">
                <a:latin typeface="ArhialkhanMJ" pitchFamily="2" charset="0"/>
                <a:cs typeface="ArhialkhanMJ" pitchFamily="2" charset="0"/>
              </a:rPr>
              <a:t> </a:t>
            </a:r>
            <a:r>
              <a:rPr lang="en-US" dirty="0" err="1" smtClean="0">
                <a:latin typeface="ArhialkhanMJ" pitchFamily="2" charset="0"/>
                <a:cs typeface="ArhialkhanMJ" pitchFamily="2" charset="0"/>
              </a:rPr>
              <a:t>n‡Z</a:t>
            </a:r>
            <a:r>
              <a:rPr lang="en-US" dirty="0" smtClean="0">
                <a:latin typeface="ArhialkhanMJ" pitchFamily="2" charset="0"/>
                <a:cs typeface="ArhialkhanMJ" pitchFamily="2" charset="0"/>
              </a:rPr>
              <a:t> </a:t>
            </a:r>
            <a:r>
              <a:rPr lang="en-US" dirty="0" err="1" smtClean="0">
                <a:latin typeface="ArhialkhanMJ" pitchFamily="2" charset="0"/>
                <a:cs typeface="ArhialkhanMJ" pitchFamily="2" charset="0"/>
              </a:rPr>
              <a:t>Kgc‡ÿ</a:t>
            </a:r>
            <a:r>
              <a:rPr lang="en-US" dirty="0" smtClean="0">
                <a:latin typeface="ArhialkhanMJ" pitchFamily="2" charset="0"/>
                <a:cs typeface="ArhialkhanMJ" pitchFamily="2" charset="0"/>
              </a:rPr>
              <a:t> </a:t>
            </a:r>
            <a:r>
              <a:rPr lang="en-US" dirty="0" err="1" smtClean="0">
                <a:latin typeface="ArhialkhanMJ" pitchFamily="2" charset="0"/>
                <a:cs typeface="ArhialkhanMJ" pitchFamily="2" charset="0"/>
              </a:rPr>
              <a:t>GKwU</a:t>
            </a:r>
            <a:r>
              <a:rPr lang="en-US" dirty="0" smtClean="0">
                <a:latin typeface="ArhialkhanMJ" pitchFamily="2" charset="0"/>
                <a:cs typeface="ArhialkhanMJ" pitchFamily="2" charset="0"/>
              </a:rPr>
              <a:t> </a:t>
            </a:r>
            <a:r>
              <a:rPr lang="en-US" dirty="0" err="1" smtClean="0">
                <a:latin typeface="ArhialkhanMJ" pitchFamily="2" charset="0"/>
                <a:cs typeface="ArhialkhanMJ" pitchFamily="2" charset="0"/>
              </a:rPr>
              <a:t>K‡i</a:t>
            </a:r>
            <a:r>
              <a:rPr lang="en-US" dirty="0" smtClean="0">
                <a:latin typeface="ArhialkhanMJ" pitchFamily="2" charset="0"/>
                <a:cs typeface="ArhialkhanMJ" pitchFamily="2" charset="0"/>
              </a:rPr>
              <a:t> </a:t>
            </a:r>
            <a:r>
              <a:rPr lang="en-US" dirty="0" err="1" smtClean="0">
                <a:latin typeface="ArhialkhanMJ" pitchFamily="2" charset="0"/>
                <a:cs typeface="ArhialkhanMJ" pitchFamily="2" charset="0"/>
              </a:rPr>
              <a:t>Lv</a:t>
            </a:r>
            <a:r>
              <a:rPr lang="en-US" dirty="0" smtClean="0">
                <a:latin typeface="ArhialkhanMJ" pitchFamily="2" charset="0"/>
                <a:cs typeface="ArhialkhanMJ" pitchFamily="2" charset="0"/>
              </a:rPr>
              <a:t>`¨ </a:t>
            </a:r>
            <a:r>
              <a:rPr lang="en-US" dirty="0" err="1" smtClean="0">
                <a:latin typeface="ArhialkhanMJ" pitchFamily="2" charset="0"/>
                <a:cs typeface="ArhialkhanMJ" pitchFamily="2" charset="0"/>
              </a:rPr>
              <a:t>wbe©vPb</a:t>
            </a:r>
            <a:r>
              <a:rPr lang="en-US" dirty="0" smtClean="0">
                <a:latin typeface="ArhialkhanMJ" pitchFamily="2" charset="0"/>
                <a:cs typeface="ArhialkhanMJ" pitchFamily="2" charset="0"/>
              </a:rPr>
              <a:t> </a:t>
            </a:r>
            <a:r>
              <a:rPr lang="en-US" dirty="0" err="1" smtClean="0">
                <a:latin typeface="ArhialkhanMJ" pitchFamily="2" charset="0"/>
                <a:cs typeface="ArhialkhanMJ" pitchFamily="2" charset="0"/>
              </a:rPr>
              <a:t>Ki‡j</a:t>
            </a:r>
            <a:r>
              <a:rPr lang="en-US" dirty="0" smtClean="0">
                <a:latin typeface="ArhialkhanMJ" pitchFamily="2" charset="0"/>
                <a:cs typeface="ArhialkhanMJ" pitchFamily="2" charset="0"/>
              </a:rPr>
              <a:t> </a:t>
            </a:r>
            <a:r>
              <a:rPr lang="en-US" dirty="0" err="1" smtClean="0">
                <a:latin typeface="ArhialkhanMJ" pitchFamily="2" charset="0"/>
                <a:cs typeface="ArhialkhanMJ" pitchFamily="2" charset="0"/>
              </a:rPr>
              <a:t>Avnvi</a:t>
            </a:r>
            <a:r>
              <a:rPr lang="en-US" dirty="0" smtClean="0">
                <a:latin typeface="ArhialkhanMJ" pitchFamily="2" charset="0"/>
                <a:cs typeface="ArhialkhanMJ" pitchFamily="2" charset="0"/>
              </a:rPr>
              <a:t> </a:t>
            </a:r>
            <a:r>
              <a:rPr lang="en-US" dirty="0" err="1" smtClean="0">
                <a:latin typeface="ArhialkhanMJ" pitchFamily="2" charset="0"/>
                <a:cs typeface="ArhialkhanMJ" pitchFamily="2" charset="0"/>
              </a:rPr>
              <a:t>cywóKi</a:t>
            </a:r>
            <a:r>
              <a:rPr lang="en-US" dirty="0" smtClean="0">
                <a:latin typeface="ArhialkhanMJ" pitchFamily="2" charset="0"/>
                <a:cs typeface="ArhialkhanMJ" pitchFamily="2" charset="0"/>
              </a:rPr>
              <a:t> </a:t>
            </a:r>
            <a:r>
              <a:rPr lang="en-US" dirty="0" smtClean="0">
                <a:latin typeface="ArhialkhanMJ" pitchFamily="2" charset="0"/>
                <a:cs typeface="ArhialkhanMJ" pitchFamily="2" charset="0"/>
              </a:rPr>
              <a:t>I </a:t>
            </a:r>
            <a:r>
              <a:rPr lang="en-US" dirty="0" err="1" smtClean="0">
                <a:latin typeface="ArhialkhanMJ" pitchFamily="2" charset="0"/>
                <a:cs typeface="ArhialkhanMJ" pitchFamily="2" charset="0"/>
              </a:rPr>
              <a:t>mylg</a:t>
            </a:r>
            <a:r>
              <a:rPr lang="en-US" dirty="0" smtClean="0">
                <a:latin typeface="ArhialkhanMJ" pitchFamily="2" charset="0"/>
                <a:cs typeface="ArhialkhanMJ" pitchFamily="2" charset="0"/>
              </a:rPr>
              <a:t> </a:t>
            </a:r>
            <a:r>
              <a:rPr lang="en-US" dirty="0" err="1" smtClean="0">
                <a:latin typeface="ArhialkhanMJ" pitchFamily="2" charset="0"/>
                <a:cs typeface="ArhialkhanMJ" pitchFamily="2" charset="0"/>
              </a:rPr>
              <a:t>nq</a:t>
            </a:r>
            <a:r>
              <a:rPr lang="en-US" dirty="0" smtClean="0">
                <a:latin typeface="ArhialkhanMJ" pitchFamily="2" charset="0"/>
                <a:cs typeface="ArhialkhanMJ" pitchFamily="2" charset="0"/>
              </a:rPr>
              <a:t>| †</a:t>
            </a:r>
            <a:r>
              <a:rPr lang="en-US" dirty="0" err="1" smtClean="0">
                <a:latin typeface="ArhialkhanMJ" pitchFamily="2" charset="0"/>
                <a:cs typeface="ArhialkhanMJ" pitchFamily="2" charset="0"/>
              </a:rPr>
              <a:t>gŠwjK</a:t>
            </a:r>
            <a:r>
              <a:rPr lang="en-US" dirty="0" smtClean="0">
                <a:latin typeface="ArhialkhanMJ" pitchFamily="2" charset="0"/>
                <a:cs typeface="ArhialkhanMJ" pitchFamily="2" charset="0"/>
              </a:rPr>
              <a:t> </a:t>
            </a:r>
            <a:r>
              <a:rPr lang="en-US" dirty="0" err="1" smtClean="0">
                <a:latin typeface="ArhialkhanMJ" pitchFamily="2" charset="0"/>
                <a:cs typeface="ArhialkhanMJ" pitchFamily="2" charset="0"/>
              </a:rPr>
              <a:t>Lv</a:t>
            </a:r>
            <a:r>
              <a:rPr lang="en-US" dirty="0" smtClean="0">
                <a:latin typeface="ArhialkhanMJ" pitchFamily="2" charset="0"/>
                <a:cs typeface="ArhialkhanMJ" pitchFamily="2" charset="0"/>
              </a:rPr>
              <a:t>`¨‡</a:t>
            </a:r>
            <a:r>
              <a:rPr lang="en-US" dirty="0" err="1" smtClean="0">
                <a:latin typeface="ArhialkhanMJ" pitchFamily="2" charset="0"/>
                <a:cs typeface="ArhialkhanMJ" pitchFamily="2" charset="0"/>
              </a:rPr>
              <a:t>Mvôxi</a:t>
            </a:r>
            <a:r>
              <a:rPr lang="en-US" dirty="0" smtClean="0">
                <a:latin typeface="ArhialkhanMJ" pitchFamily="2" charset="0"/>
                <a:cs typeface="ArhialkhanMJ" pitchFamily="2" charset="0"/>
              </a:rPr>
              <a:t> </a:t>
            </a:r>
            <a:r>
              <a:rPr lang="en-US" dirty="0" err="1" smtClean="0">
                <a:latin typeface="ArhialkhanMJ" pitchFamily="2" charset="0"/>
                <a:cs typeface="ArhialkhanMJ" pitchFamily="2" charset="0"/>
              </a:rPr>
              <a:t>cÖ‡Z¨K</a:t>
            </a:r>
            <a:r>
              <a:rPr lang="en-US" dirty="0" smtClean="0">
                <a:latin typeface="ArhialkhanMJ" pitchFamily="2" charset="0"/>
                <a:cs typeface="ArhialkhanMJ" pitchFamily="2" charset="0"/>
              </a:rPr>
              <a:t> </a:t>
            </a:r>
            <a:r>
              <a:rPr lang="en-US" dirty="0" err="1" smtClean="0">
                <a:latin typeface="ArhialkhanMJ" pitchFamily="2" charset="0"/>
                <a:cs typeface="ArhialkhanMJ" pitchFamily="2" charset="0"/>
              </a:rPr>
              <a:t>wefvM</a:t>
            </a:r>
            <a:r>
              <a:rPr lang="en-US" dirty="0" smtClean="0">
                <a:latin typeface="ArhialkhanMJ" pitchFamily="2" charset="0"/>
                <a:cs typeface="ArhialkhanMJ" pitchFamily="2" charset="0"/>
              </a:rPr>
              <a:t> </a:t>
            </a:r>
            <a:r>
              <a:rPr lang="en-US" dirty="0" err="1" smtClean="0">
                <a:latin typeface="ArhialkhanMJ" pitchFamily="2" charset="0"/>
                <a:cs typeface="ArhialkhanMJ" pitchFamily="2" charset="0"/>
              </a:rPr>
              <a:t>n‡Z</a:t>
            </a:r>
            <a:r>
              <a:rPr lang="en-US" dirty="0" smtClean="0">
                <a:latin typeface="ArhialkhanMJ" pitchFamily="2" charset="0"/>
                <a:cs typeface="ArhialkhanMJ" pitchFamily="2" charset="0"/>
              </a:rPr>
              <a:t> </a:t>
            </a:r>
            <a:r>
              <a:rPr lang="en-US" dirty="0" err="1" smtClean="0">
                <a:latin typeface="ArhialkhanMJ" pitchFamily="2" charset="0"/>
                <a:cs typeface="ArhialkhanMJ" pitchFamily="2" charset="0"/>
              </a:rPr>
              <a:t>Lv</a:t>
            </a:r>
            <a:r>
              <a:rPr lang="en-US" dirty="0" smtClean="0">
                <a:latin typeface="ArhialkhanMJ" pitchFamily="2" charset="0"/>
                <a:cs typeface="ArhialkhanMJ" pitchFamily="2" charset="0"/>
              </a:rPr>
              <a:t>`¨ </a:t>
            </a:r>
            <a:r>
              <a:rPr lang="en-US" dirty="0" err="1" smtClean="0">
                <a:latin typeface="ArhialkhanMJ" pitchFamily="2" charset="0"/>
                <a:cs typeface="ArhialkhanMJ" pitchFamily="2" charset="0"/>
              </a:rPr>
              <a:t>wbe©vP‡bi</a:t>
            </a:r>
            <a:r>
              <a:rPr lang="en-US" dirty="0" smtClean="0">
                <a:latin typeface="ArhialkhanMJ" pitchFamily="2" charset="0"/>
                <a:cs typeface="ArhialkhanMJ" pitchFamily="2" charset="0"/>
              </a:rPr>
              <a:t> </a:t>
            </a:r>
            <a:r>
              <a:rPr lang="en-US" dirty="0" err="1" smtClean="0">
                <a:latin typeface="ArhialkhanMJ" pitchFamily="2" charset="0"/>
                <a:cs typeface="ArhialkhanMJ" pitchFamily="2" charset="0"/>
              </a:rPr>
              <a:t>GKwU</a:t>
            </a:r>
            <a:r>
              <a:rPr lang="en-US" dirty="0" smtClean="0">
                <a:latin typeface="ArhialkhanMJ" pitchFamily="2" charset="0"/>
                <a:cs typeface="ArhialkhanMJ" pitchFamily="2" charset="0"/>
              </a:rPr>
              <a:t> </a:t>
            </a:r>
            <a:r>
              <a:rPr lang="en-US" dirty="0" err="1" smtClean="0">
                <a:latin typeface="ArhialkhanMJ" pitchFamily="2" charset="0"/>
                <a:cs typeface="ArhialkhanMJ" pitchFamily="2" charset="0"/>
              </a:rPr>
              <a:t>bgybv</a:t>
            </a:r>
            <a:r>
              <a:rPr lang="en-US" dirty="0" smtClean="0">
                <a:latin typeface="ArhialkhanMJ" pitchFamily="2" charset="0"/>
                <a:cs typeface="ArhialkhanMJ" pitchFamily="2" charset="0"/>
              </a:rPr>
              <a:t> †`</a:t>
            </a:r>
            <a:r>
              <a:rPr lang="en-US" dirty="0" err="1" smtClean="0">
                <a:latin typeface="ArhialkhanMJ" pitchFamily="2" charset="0"/>
                <a:cs typeface="ArhialkhanMJ" pitchFamily="2" charset="0"/>
              </a:rPr>
              <a:t>Lv‡bv</a:t>
            </a:r>
            <a:r>
              <a:rPr lang="en-US" dirty="0" smtClean="0">
                <a:latin typeface="ArhialkhanMJ" pitchFamily="2" charset="0"/>
                <a:cs typeface="ArhialkhanMJ" pitchFamily="2" charset="0"/>
              </a:rPr>
              <a:t> </a:t>
            </a:r>
            <a:r>
              <a:rPr lang="en-US" dirty="0" err="1" smtClean="0">
                <a:latin typeface="ArhialkhanMJ" pitchFamily="2" charset="0"/>
                <a:cs typeface="ArhialkhanMJ" pitchFamily="2" charset="0"/>
              </a:rPr>
              <a:t>n‡jv</a:t>
            </a:r>
            <a:r>
              <a:rPr lang="en-US" dirty="0" smtClean="0">
                <a:latin typeface="ArhialkhanMJ" pitchFamily="2" charset="0"/>
                <a:cs typeface="ArhialkhanMJ" pitchFamily="2" charset="0"/>
              </a:rPr>
              <a:t>:</a:t>
            </a:r>
            <a:endParaRPr lang="bn-IN" dirty="0" smtClean="0">
              <a:latin typeface="ArhialkhanMJ" pitchFamily="2" charset="0"/>
              <a:cs typeface="ArhialkhanMJ" pitchFamily="2" charset="0"/>
            </a:endParaRPr>
          </a:p>
          <a:p>
            <a:pPr>
              <a:buNone/>
            </a:pPr>
            <a:r>
              <a:rPr lang="as-IN" dirty="0" smtClean="0">
                <a:latin typeface="NikoshBAN" pitchFamily="2" charset="0"/>
                <a:cs typeface="NikoshBAN" pitchFamily="2" charset="0"/>
              </a:rPr>
              <a:t>খাবার	</a:t>
            </a:r>
            <a:r>
              <a:rPr lang="bn-IN" dirty="0" smtClean="0">
                <a:latin typeface="NikoshBAN" pitchFamily="2" charset="0"/>
                <a:cs typeface="NikoshBAN" pitchFamily="2" charset="0"/>
              </a:rPr>
              <a:t>           </a:t>
            </a:r>
            <a:r>
              <a:rPr lang="as-IN" dirty="0" smtClean="0">
                <a:latin typeface="NikoshBAN" pitchFamily="2" charset="0"/>
                <a:cs typeface="NikoshBAN" pitchFamily="2" charset="0"/>
              </a:rPr>
              <a:t>দৈনিক প্রয়োজন</a:t>
            </a:r>
            <a:r>
              <a:rPr lang="bn-IN" dirty="0" smtClean="0">
                <a:latin typeface="NikoshBAN" pitchFamily="2" charset="0"/>
                <a:cs typeface="NikoshBAN" pitchFamily="2" charset="0"/>
              </a:rPr>
              <a:t>          </a:t>
            </a:r>
            <a:r>
              <a:rPr lang="as-IN" dirty="0" smtClean="0">
                <a:latin typeface="NikoshBAN" pitchFamily="2" charset="0"/>
                <a:cs typeface="NikoshBAN" pitchFamily="2" charset="0"/>
              </a:rPr>
              <a:t>প্রাপ্ত </a:t>
            </a:r>
            <a:r>
              <a:rPr lang="as-IN" dirty="0" smtClean="0">
                <a:latin typeface="NikoshBAN" pitchFamily="2" charset="0"/>
                <a:cs typeface="NikoshBAN" pitchFamily="2" charset="0"/>
              </a:rPr>
              <a:t>পুষ্টি উপাদান</a:t>
            </a:r>
          </a:p>
          <a:p>
            <a:pPr>
              <a:buNone/>
            </a:pPr>
            <a:r>
              <a:rPr lang="as-IN" dirty="0" smtClean="0">
                <a:latin typeface="NikoshBAN" pitchFamily="2" charset="0"/>
                <a:cs typeface="NikoshBAN" pitchFamily="2" charset="0"/>
              </a:rPr>
              <a:t>মোটা চাল	 </a:t>
            </a:r>
            <a:r>
              <a:rPr lang="bn-IN" dirty="0" smtClean="0">
                <a:latin typeface="NikoshBAN" pitchFamily="2" charset="0"/>
                <a:cs typeface="NikoshBAN" pitchFamily="2" charset="0"/>
              </a:rPr>
              <a:t>  </a:t>
            </a:r>
            <a:r>
              <a:rPr lang="bn-IN" dirty="0" smtClean="0">
                <a:latin typeface="NikoshBAN" pitchFamily="2" charset="0"/>
                <a:cs typeface="NikoshBAN" pitchFamily="2" charset="0"/>
              </a:rPr>
              <a:t> </a:t>
            </a:r>
            <a:r>
              <a:rPr lang="bn-IN" dirty="0" smtClean="0">
                <a:latin typeface="NikoshBAN" pitchFamily="2" charset="0"/>
                <a:cs typeface="NikoshBAN" pitchFamily="2" charset="0"/>
              </a:rPr>
              <a:t>        </a:t>
            </a:r>
            <a:r>
              <a:rPr lang="as-IN" dirty="0" smtClean="0">
                <a:latin typeface="NikoshBAN" pitchFamily="2" charset="0"/>
                <a:cs typeface="NikoshBAN" pitchFamily="2" charset="0"/>
              </a:rPr>
              <a:t>২৫০ গ্রাম</a:t>
            </a:r>
            <a:r>
              <a:rPr lang="as-IN" dirty="0" smtClean="0">
                <a:latin typeface="NikoshBAN" pitchFamily="2" charset="0"/>
                <a:cs typeface="NikoshBAN" pitchFamily="2" charset="0"/>
              </a:rPr>
              <a:t>	</a:t>
            </a:r>
            <a:r>
              <a:rPr lang="bn-IN" dirty="0" smtClean="0">
                <a:latin typeface="NikoshBAN" pitchFamily="2" charset="0"/>
                <a:cs typeface="NikoshBAN" pitchFamily="2" charset="0"/>
              </a:rPr>
              <a:t>          </a:t>
            </a:r>
            <a:r>
              <a:rPr lang="as-IN" dirty="0" smtClean="0">
                <a:latin typeface="NikoshBAN" pitchFamily="2" charset="0"/>
                <a:cs typeface="NikoshBAN" pitchFamily="2" charset="0"/>
              </a:rPr>
              <a:t>কিলো </a:t>
            </a:r>
            <a:r>
              <a:rPr lang="as-IN" dirty="0" smtClean="0">
                <a:latin typeface="NikoshBAN" pitchFamily="2" charset="0"/>
                <a:cs typeface="NikoshBAN" pitchFamily="2" charset="0"/>
              </a:rPr>
              <a:t>ক্যালরীঃ ২৭৭০</a:t>
            </a:r>
          </a:p>
          <a:p>
            <a:pPr>
              <a:buNone/>
            </a:pPr>
            <a:r>
              <a:rPr lang="as-IN" dirty="0" smtClean="0">
                <a:latin typeface="NikoshBAN" pitchFamily="2" charset="0"/>
                <a:cs typeface="NikoshBAN" pitchFamily="2" charset="0"/>
              </a:rPr>
              <a:t>আটা	</a:t>
            </a:r>
            <a:r>
              <a:rPr lang="bn-IN" dirty="0" smtClean="0">
                <a:latin typeface="NikoshBAN" pitchFamily="2" charset="0"/>
                <a:cs typeface="NikoshBAN" pitchFamily="2" charset="0"/>
              </a:rPr>
              <a:t>            </a:t>
            </a:r>
            <a:r>
              <a:rPr lang="as-IN" dirty="0" smtClean="0">
                <a:latin typeface="NikoshBAN" pitchFamily="2" charset="0"/>
                <a:cs typeface="NikoshBAN" pitchFamily="2" charset="0"/>
              </a:rPr>
              <a:t>২৫০ গ্রাম</a:t>
            </a:r>
            <a:r>
              <a:rPr lang="as-IN" dirty="0" smtClean="0">
                <a:latin typeface="NikoshBAN" pitchFamily="2" charset="0"/>
                <a:cs typeface="NikoshBAN" pitchFamily="2" charset="0"/>
              </a:rPr>
              <a:t>	</a:t>
            </a:r>
            <a:r>
              <a:rPr lang="bn-IN" dirty="0" smtClean="0">
                <a:latin typeface="NikoshBAN" pitchFamily="2" charset="0"/>
                <a:cs typeface="NikoshBAN" pitchFamily="2" charset="0"/>
              </a:rPr>
              <a:t>          </a:t>
            </a:r>
            <a:r>
              <a:rPr lang="as-IN" dirty="0" smtClean="0">
                <a:latin typeface="NikoshBAN" pitchFamily="2" charset="0"/>
                <a:cs typeface="NikoshBAN" pitchFamily="2" charset="0"/>
              </a:rPr>
              <a:t>প্রোটিনঃ </a:t>
            </a:r>
            <a:r>
              <a:rPr lang="as-IN" dirty="0" smtClean="0">
                <a:latin typeface="NikoshBAN" pitchFamily="2" charset="0"/>
                <a:cs typeface="NikoshBAN" pitchFamily="2" charset="0"/>
              </a:rPr>
              <a:t>৮০ গ্রাম</a:t>
            </a:r>
          </a:p>
          <a:p>
            <a:pPr>
              <a:buNone/>
            </a:pPr>
            <a:r>
              <a:rPr lang="as-IN" dirty="0" smtClean="0">
                <a:latin typeface="NikoshBAN" pitchFamily="2" charset="0"/>
                <a:cs typeface="NikoshBAN" pitchFamily="2" charset="0"/>
              </a:rPr>
              <a:t>ডাল, সিমের বিচি </a:t>
            </a:r>
            <a:endParaRPr lang="bn-IN" dirty="0" smtClean="0">
              <a:latin typeface="NikoshBAN" pitchFamily="2" charset="0"/>
              <a:cs typeface="NikoshBAN" pitchFamily="2" charset="0"/>
            </a:endParaRPr>
          </a:p>
          <a:p>
            <a:pPr>
              <a:buNone/>
            </a:pPr>
            <a:r>
              <a:rPr lang="as-IN" dirty="0" smtClean="0">
                <a:latin typeface="NikoshBAN" pitchFamily="2" charset="0"/>
                <a:cs typeface="NikoshBAN" pitchFamily="2" charset="0"/>
              </a:rPr>
              <a:t>মটরশুটি প্রভৃতি</a:t>
            </a:r>
            <a:r>
              <a:rPr lang="bn-IN" dirty="0" smtClean="0">
                <a:latin typeface="NikoshBAN" pitchFamily="2" charset="0"/>
                <a:cs typeface="NikoshBAN" pitchFamily="2" charset="0"/>
              </a:rPr>
              <a:t> </a:t>
            </a:r>
            <a:r>
              <a:rPr lang="as-IN" dirty="0" smtClean="0">
                <a:latin typeface="NikoshBAN" pitchFamily="2" charset="0"/>
                <a:cs typeface="NikoshBAN" pitchFamily="2" charset="0"/>
              </a:rPr>
              <a:t> </a:t>
            </a:r>
            <a:r>
              <a:rPr lang="bn-IN" dirty="0" smtClean="0">
                <a:latin typeface="NikoshBAN" pitchFamily="2" charset="0"/>
                <a:cs typeface="NikoshBAN" pitchFamily="2" charset="0"/>
              </a:rPr>
              <a:t>      </a:t>
            </a:r>
            <a:r>
              <a:rPr lang="as-IN" dirty="0" smtClean="0">
                <a:latin typeface="NikoshBAN" pitchFamily="2" charset="0"/>
                <a:cs typeface="NikoshBAN" pitchFamily="2" charset="0"/>
              </a:rPr>
              <a:t>৯০ গ্রাম</a:t>
            </a:r>
            <a:r>
              <a:rPr lang="as-IN" dirty="0" smtClean="0">
                <a:latin typeface="NikoshBAN" pitchFamily="2" charset="0"/>
                <a:cs typeface="NikoshBAN" pitchFamily="2" charset="0"/>
              </a:rPr>
              <a:t>	</a:t>
            </a:r>
            <a:r>
              <a:rPr lang="bn-IN" dirty="0" smtClean="0">
                <a:latin typeface="NikoshBAN" pitchFamily="2" charset="0"/>
                <a:cs typeface="NikoshBAN" pitchFamily="2" charset="0"/>
              </a:rPr>
              <a:t>          </a:t>
            </a:r>
            <a:r>
              <a:rPr lang="as-IN" dirty="0" smtClean="0">
                <a:latin typeface="NikoshBAN" pitchFamily="2" charset="0"/>
                <a:cs typeface="NikoshBAN" pitchFamily="2" charset="0"/>
              </a:rPr>
              <a:t>ক্যালসিয়ামঃ </a:t>
            </a:r>
            <a:r>
              <a:rPr lang="as-IN" dirty="0" smtClean="0">
                <a:latin typeface="NikoshBAN" pitchFamily="2" charset="0"/>
                <a:cs typeface="NikoshBAN" pitchFamily="2" charset="0"/>
              </a:rPr>
              <a:t>৭০০ (মিঃ গ্রাম)</a:t>
            </a:r>
          </a:p>
          <a:p>
            <a:pPr>
              <a:buNone/>
            </a:pPr>
            <a:r>
              <a:rPr lang="as-IN" dirty="0" smtClean="0">
                <a:latin typeface="NikoshBAN" pitchFamily="2" charset="0"/>
                <a:cs typeface="NikoshBAN" pitchFamily="2" charset="0"/>
              </a:rPr>
              <a:t>ছোট মাছ	 </a:t>
            </a:r>
            <a:r>
              <a:rPr lang="bn-IN" dirty="0" smtClean="0">
                <a:latin typeface="NikoshBAN" pitchFamily="2" charset="0"/>
                <a:cs typeface="NikoshBAN" pitchFamily="2" charset="0"/>
              </a:rPr>
              <a:t>           </a:t>
            </a:r>
            <a:r>
              <a:rPr lang="as-IN" dirty="0" smtClean="0">
                <a:latin typeface="NikoshBAN" pitchFamily="2" charset="0"/>
                <a:cs typeface="NikoshBAN" pitchFamily="2" charset="0"/>
              </a:rPr>
              <a:t>৬০ গ্রাম</a:t>
            </a:r>
            <a:r>
              <a:rPr lang="as-IN" dirty="0" smtClean="0">
                <a:latin typeface="NikoshBAN" pitchFamily="2" charset="0"/>
                <a:cs typeface="NikoshBAN" pitchFamily="2" charset="0"/>
              </a:rPr>
              <a:t>	</a:t>
            </a:r>
            <a:r>
              <a:rPr lang="bn-IN" dirty="0" smtClean="0">
                <a:latin typeface="NikoshBAN" pitchFamily="2" charset="0"/>
                <a:cs typeface="NikoshBAN" pitchFamily="2" charset="0"/>
              </a:rPr>
              <a:t>          </a:t>
            </a:r>
            <a:r>
              <a:rPr lang="as-IN" dirty="0" smtClean="0">
                <a:latin typeface="NikoshBAN" pitchFamily="2" charset="0"/>
                <a:cs typeface="NikoshBAN" pitchFamily="2" charset="0"/>
              </a:rPr>
              <a:t>আয়রনঃ </a:t>
            </a:r>
            <a:r>
              <a:rPr lang="as-IN" dirty="0" smtClean="0">
                <a:latin typeface="NikoshBAN" pitchFamily="2" charset="0"/>
                <a:cs typeface="NikoshBAN" pitchFamily="2" charset="0"/>
              </a:rPr>
              <a:t>৬০ (মিঃ গ্রাম)</a:t>
            </a:r>
          </a:p>
          <a:p>
            <a:pPr>
              <a:buNone/>
            </a:pPr>
            <a:r>
              <a:rPr lang="bn-IN" dirty="0" smtClean="0">
                <a:latin typeface="NikoshBAN" pitchFamily="2" charset="0"/>
                <a:cs typeface="NikoshBAN" pitchFamily="2" charset="0"/>
              </a:rPr>
              <a:t>আলু, </a:t>
            </a:r>
            <a:r>
              <a:rPr lang="as-IN" dirty="0" smtClean="0">
                <a:latin typeface="NikoshBAN" pitchFamily="2" charset="0"/>
                <a:cs typeface="NikoshBAN" pitchFamily="2" charset="0"/>
              </a:rPr>
              <a:t>মিষ্টি আলু </a:t>
            </a:r>
            <a:r>
              <a:rPr lang="bn-IN" dirty="0" smtClean="0">
                <a:latin typeface="NikoshBAN" pitchFamily="2" charset="0"/>
                <a:cs typeface="NikoshBAN" pitchFamily="2" charset="0"/>
              </a:rPr>
              <a:t>      </a:t>
            </a:r>
            <a:r>
              <a:rPr lang="as-IN" dirty="0" smtClean="0">
                <a:latin typeface="NikoshBAN" pitchFamily="2" charset="0"/>
                <a:cs typeface="NikoshBAN" pitchFamily="2" charset="0"/>
              </a:rPr>
              <a:t>১২৫ গ্রাম</a:t>
            </a:r>
            <a:r>
              <a:rPr lang="as-IN" dirty="0" smtClean="0">
                <a:latin typeface="NikoshBAN" pitchFamily="2" charset="0"/>
                <a:cs typeface="NikoshBAN" pitchFamily="2" charset="0"/>
              </a:rPr>
              <a:t>	 </a:t>
            </a:r>
          </a:p>
          <a:p>
            <a:pPr>
              <a:buNone/>
            </a:pPr>
            <a:r>
              <a:rPr lang="as-IN" dirty="0" smtClean="0">
                <a:latin typeface="NikoshBAN" pitchFamily="2" charset="0"/>
                <a:cs typeface="NikoshBAN" pitchFamily="2" charset="0"/>
              </a:rPr>
              <a:t>শাক (কচু, সাজনা, </a:t>
            </a:r>
            <a:r>
              <a:rPr lang="as-IN" dirty="0" smtClean="0">
                <a:latin typeface="NikoshBAN" pitchFamily="2" charset="0"/>
                <a:cs typeface="NikoshBAN" pitchFamily="2" charset="0"/>
              </a:rPr>
              <a:t>পালং</a:t>
            </a:r>
            <a:endParaRPr lang="bn-IN" dirty="0" smtClean="0">
              <a:latin typeface="NikoshBAN" pitchFamily="2" charset="0"/>
              <a:cs typeface="NikoshBAN" pitchFamily="2" charset="0"/>
            </a:endParaRPr>
          </a:p>
          <a:p>
            <a:pPr>
              <a:buNone/>
            </a:pPr>
            <a:r>
              <a:rPr lang="as-IN" dirty="0" smtClean="0">
                <a:latin typeface="NikoshBAN" pitchFamily="2" charset="0"/>
                <a:cs typeface="NikoshBAN" pitchFamily="2" charset="0"/>
              </a:rPr>
              <a:t>, </a:t>
            </a:r>
            <a:r>
              <a:rPr lang="as-IN" dirty="0" smtClean="0">
                <a:latin typeface="NikoshBAN" pitchFamily="2" charset="0"/>
                <a:cs typeface="NikoshBAN" pitchFamily="2" charset="0"/>
              </a:rPr>
              <a:t>পুঁই, লাল শাক </a:t>
            </a:r>
            <a:r>
              <a:rPr lang="bn-IN" dirty="0" smtClean="0">
                <a:latin typeface="NikoshBAN" pitchFamily="2" charset="0"/>
                <a:cs typeface="NikoshBAN" pitchFamily="2" charset="0"/>
              </a:rPr>
              <a:t> </a:t>
            </a:r>
            <a:r>
              <a:rPr lang="bn-IN" dirty="0" smtClean="0">
                <a:latin typeface="NikoshBAN" pitchFamily="2" charset="0"/>
                <a:cs typeface="NikoshBAN" pitchFamily="2" charset="0"/>
              </a:rPr>
              <a:t>      </a:t>
            </a:r>
            <a:r>
              <a:rPr lang="as-IN" dirty="0" smtClean="0">
                <a:latin typeface="NikoshBAN" pitchFamily="2" charset="0"/>
                <a:cs typeface="NikoshBAN" pitchFamily="2" charset="0"/>
              </a:rPr>
              <a:t>৯০ গ্রাম</a:t>
            </a:r>
            <a:r>
              <a:rPr lang="as-IN" dirty="0" smtClean="0">
                <a:latin typeface="NikoshBAN" pitchFamily="2" charset="0"/>
                <a:cs typeface="NikoshBAN" pitchFamily="2" charset="0"/>
              </a:rPr>
              <a:t>	</a:t>
            </a:r>
            <a:r>
              <a:rPr lang="bn-IN" dirty="0" smtClean="0">
                <a:latin typeface="NikoshBAN" pitchFamily="2" charset="0"/>
                <a:cs typeface="NikoshBAN" pitchFamily="2" charset="0"/>
              </a:rPr>
              <a:t>          </a:t>
            </a:r>
            <a:r>
              <a:rPr lang="as-IN" dirty="0" smtClean="0">
                <a:latin typeface="NikoshBAN" pitchFamily="2" charset="0"/>
                <a:cs typeface="NikoshBAN" pitchFamily="2" charset="0"/>
              </a:rPr>
              <a:t>ভিটামিন- </a:t>
            </a:r>
            <a:r>
              <a:rPr lang="as-IN" dirty="0" smtClean="0">
                <a:latin typeface="NikoshBAN" pitchFamily="2" charset="0"/>
                <a:cs typeface="NikoshBAN" pitchFamily="2" charset="0"/>
              </a:rPr>
              <a:t>এঃ ১২৪৫ (আই,ইউ)</a:t>
            </a:r>
          </a:p>
          <a:p>
            <a:pPr>
              <a:buNone/>
            </a:pPr>
            <a:r>
              <a:rPr lang="as-IN" dirty="0" smtClean="0">
                <a:latin typeface="NikoshBAN" pitchFamily="2" charset="0"/>
                <a:cs typeface="NikoshBAN" pitchFamily="2" charset="0"/>
              </a:rPr>
              <a:t>সবজি (সিম, উচ্ছে, ঢেঁড়ষ</a:t>
            </a:r>
            <a:r>
              <a:rPr lang="as-IN" dirty="0" smtClean="0">
                <a:latin typeface="NikoshBAN" pitchFamily="2" charset="0"/>
                <a:cs typeface="NikoshBAN" pitchFamily="2" charset="0"/>
              </a:rPr>
              <a:t>,</a:t>
            </a:r>
            <a:endParaRPr lang="bn-IN" dirty="0" smtClean="0">
              <a:latin typeface="NikoshBAN" pitchFamily="2" charset="0"/>
              <a:cs typeface="NikoshBAN" pitchFamily="2" charset="0"/>
            </a:endParaRPr>
          </a:p>
          <a:p>
            <a:pPr>
              <a:buNone/>
            </a:pPr>
            <a:r>
              <a:rPr lang="as-IN" dirty="0" smtClean="0">
                <a:latin typeface="NikoshBAN" pitchFamily="2" charset="0"/>
                <a:cs typeface="NikoshBAN" pitchFamily="2" charset="0"/>
              </a:rPr>
              <a:t> </a:t>
            </a:r>
            <a:r>
              <a:rPr lang="as-IN" dirty="0" smtClean="0">
                <a:latin typeface="NikoshBAN" pitchFamily="2" charset="0"/>
                <a:cs typeface="NikoshBAN" pitchFamily="2" charset="0"/>
              </a:rPr>
              <a:t>পটল, লাউ প্রভৃতি</a:t>
            </a:r>
            <a:r>
              <a:rPr lang="as-IN" dirty="0" smtClean="0">
                <a:latin typeface="NikoshBAN" pitchFamily="2" charset="0"/>
                <a:cs typeface="NikoshBAN" pitchFamily="2" charset="0"/>
              </a:rPr>
              <a:t>) </a:t>
            </a:r>
            <a:r>
              <a:rPr lang="bn-IN" dirty="0" smtClean="0">
                <a:latin typeface="NikoshBAN" pitchFamily="2" charset="0"/>
                <a:cs typeface="NikoshBAN" pitchFamily="2" charset="0"/>
              </a:rPr>
              <a:t>   </a:t>
            </a:r>
            <a:r>
              <a:rPr lang="as-IN" dirty="0" smtClean="0">
                <a:latin typeface="NikoshBAN" pitchFamily="2" charset="0"/>
                <a:cs typeface="NikoshBAN" pitchFamily="2" charset="0"/>
              </a:rPr>
              <a:t>৯০ গ্রাম</a:t>
            </a:r>
            <a:r>
              <a:rPr lang="as-IN" dirty="0" smtClean="0">
                <a:latin typeface="NikoshBAN" pitchFamily="2" charset="0"/>
                <a:cs typeface="NikoshBAN" pitchFamily="2" charset="0"/>
              </a:rPr>
              <a:t>	</a:t>
            </a:r>
            <a:r>
              <a:rPr lang="bn-IN" dirty="0" smtClean="0">
                <a:latin typeface="NikoshBAN" pitchFamily="2" charset="0"/>
                <a:cs typeface="NikoshBAN" pitchFamily="2" charset="0"/>
              </a:rPr>
              <a:t>          </a:t>
            </a:r>
            <a:r>
              <a:rPr lang="as-IN" dirty="0" smtClean="0">
                <a:latin typeface="NikoshBAN" pitchFamily="2" charset="0"/>
                <a:cs typeface="NikoshBAN" pitchFamily="2" charset="0"/>
              </a:rPr>
              <a:t>ভিটামিন </a:t>
            </a:r>
            <a:r>
              <a:rPr lang="as-IN" dirty="0" smtClean="0">
                <a:latin typeface="NikoshBAN" pitchFamily="2" charset="0"/>
                <a:cs typeface="NikoshBAN" pitchFamily="2" charset="0"/>
              </a:rPr>
              <a:t>– বি২: ১.৫ (মিঃ গ্রাম)</a:t>
            </a:r>
          </a:p>
          <a:p>
            <a:pPr>
              <a:buNone/>
            </a:pPr>
            <a:r>
              <a:rPr lang="as-IN" dirty="0" smtClean="0">
                <a:latin typeface="NikoshBAN" pitchFamily="2" charset="0"/>
                <a:cs typeface="NikoshBAN" pitchFamily="2" charset="0"/>
              </a:rPr>
              <a:t>ফল (পেয়ারা, আমলকি, </a:t>
            </a:r>
            <a:r>
              <a:rPr lang="as-IN" dirty="0" smtClean="0">
                <a:latin typeface="NikoshBAN" pitchFamily="2" charset="0"/>
                <a:cs typeface="NikoshBAN" pitchFamily="2" charset="0"/>
              </a:rPr>
              <a:t>কুল</a:t>
            </a:r>
            <a:endParaRPr lang="bn-IN" dirty="0" smtClean="0">
              <a:latin typeface="NikoshBAN" pitchFamily="2" charset="0"/>
              <a:cs typeface="NikoshBAN" pitchFamily="2" charset="0"/>
            </a:endParaRPr>
          </a:p>
          <a:p>
            <a:pPr>
              <a:buNone/>
            </a:pPr>
            <a:r>
              <a:rPr lang="as-IN" dirty="0" smtClean="0">
                <a:latin typeface="NikoshBAN" pitchFamily="2" charset="0"/>
                <a:cs typeface="NikoshBAN" pitchFamily="2" charset="0"/>
              </a:rPr>
              <a:t>, </a:t>
            </a:r>
            <a:r>
              <a:rPr lang="as-IN" dirty="0" smtClean="0">
                <a:latin typeface="NikoshBAN" pitchFamily="2" charset="0"/>
                <a:cs typeface="NikoshBAN" pitchFamily="2" charset="0"/>
              </a:rPr>
              <a:t>আম </a:t>
            </a:r>
            <a:r>
              <a:rPr lang="as-IN" dirty="0" smtClean="0">
                <a:latin typeface="NikoshBAN" pitchFamily="2" charset="0"/>
                <a:cs typeface="NikoshBAN" pitchFamily="2" charset="0"/>
              </a:rPr>
              <a:t>প্রভৃতি)</a:t>
            </a:r>
            <a:r>
              <a:rPr lang="bn-IN" dirty="0" smtClean="0">
                <a:latin typeface="NikoshBAN" pitchFamily="2" charset="0"/>
                <a:cs typeface="NikoshBAN" pitchFamily="2" charset="0"/>
              </a:rPr>
              <a:t>           </a:t>
            </a:r>
            <a:r>
              <a:rPr lang="as-IN" dirty="0" smtClean="0">
                <a:latin typeface="NikoshBAN" pitchFamily="2" charset="0"/>
                <a:cs typeface="NikoshBAN" pitchFamily="2" charset="0"/>
              </a:rPr>
              <a:t>২/১ টি</a:t>
            </a:r>
            <a:r>
              <a:rPr lang="bn-IN" dirty="0" smtClean="0">
                <a:latin typeface="NikoshBAN" pitchFamily="2" charset="0"/>
                <a:cs typeface="NikoshBAN" pitchFamily="2" charset="0"/>
              </a:rPr>
              <a:t>  </a:t>
            </a:r>
            <a:r>
              <a:rPr lang="as-IN" dirty="0" smtClean="0">
                <a:latin typeface="NikoshBAN" pitchFamily="2" charset="0"/>
                <a:cs typeface="NikoshBAN" pitchFamily="2" charset="0"/>
              </a:rPr>
              <a:t>	</a:t>
            </a:r>
            <a:r>
              <a:rPr lang="bn-IN" dirty="0" smtClean="0">
                <a:latin typeface="NikoshBAN" pitchFamily="2" charset="0"/>
                <a:cs typeface="NikoshBAN" pitchFamily="2" charset="0"/>
              </a:rPr>
              <a:t>          </a:t>
            </a:r>
            <a:r>
              <a:rPr lang="as-IN" dirty="0" smtClean="0">
                <a:latin typeface="NikoshBAN" pitchFamily="2" charset="0"/>
                <a:cs typeface="NikoshBAN" pitchFamily="2" charset="0"/>
              </a:rPr>
              <a:t>ভিটামিন- </a:t>
            </a:r>
            <a:r>
              <a:rPr lang="as-IN" dirty="0" smtClean="0">
                <a:latin typeface="NikoshBAN" pitchFamily="2" charset="0"/>
                <a:cs typeface="NikoshBAN" pitchFamily="2" charset="0"/>
              </a:rPr>
              <a:t>সিঃ ১৮০ (মিঃ গ্রাম)</a:t>
            </a:r>
          </a:p>
          <a:p>
            <a:pPr>
              <a:buNone/>
            </a:pPr>
            <a:r>
              <a:rPr lang="bn-IN" dirty="0" smtClean="0">
                <a:latin typeface="NikoshBAN" pitchFamily="2" charset="0"/>
                <a:cs typeface="NikoshBAN" pitchFamily="2" charset="0"/>
              </a:rPr>
              <a:t>তে</a:t>
            </a:r>
            <a:r>
              <a:rPr lang="as-IN" dirty="0" smtClean="0">
                <a:latin typeface="NikoshBAN" pitchFamily="2" charset="0"/>
                <a:cs typeface="NikoshBAN" pitchFamily="2" charset="0"/>
              </a:rPr>
              <a:t>ল</a:t>
            </a:r>
            <a:r>
              <a:rPr lang="as-IN" dirty="0" smtClean="0">
                <a:latin typeface="NikoshBAN" pitchFamily="2" charset="0"/>
                <a:cs typeface="NikoshBAN" pitchFamily="2" charset="0"/>
              </a:rPr>
              <a:t>	</a:t>
            </a:r>
            <a:r>
              <a:rPr lang="bn-IN" dirty="0" smtClean="0">
                <a:latin typeface="NikoshBAN" pitchFamily="2" charset="0"/>
                <a:cs typeface="NikoshBAN" pitchFamily="2" charset="0"/>
              </a:rPr>
              <a:t>              </a:t>
            </a:r>
            <a:r>
              <a:rPr lang="as-IN" dirty="0" smtClean="0">
                <a:latin typeface="NikoshBAN" pitchFamily="2" charset="0"/>
                <a:cs typeface="NikoshBAN" pitchFamily="2" charset="0"/>
              </a:rPr>
              <a:t>৬০ গ্রাম</a:t>
            </a:r>
            <a:r>
              <a:rPr lang="as-IN" dirty="0" smtClean="0">
                <a:latin typeface="NikoshBAN" pitchFamily="2" charset="0"/>
                <a:cs typeface="NikoshBAN" pitchFamily="2" charset="0"/>
              </a:rPr>
              <a:t>	 </a:t>
            </a:r>
          </a:p>
          <a:p>
            <a:pPr>
              <a:buNone/>
            </a:pPr>
            <a:r>
              <a:rPr lang="as-IN" dirty="0" smtClean="0">
                <a:latin typeface="NikoshBAN" pitchFamily="2" charset="0"/>
                <a:cs typeface="NikoshBAN" pitchFamily="2" charset="0"/>
              </a:rPr>
              <a:t>চিনি বা গুড়	</a:t>
            </a:r>
            <a:r>
              <a:rPr lang="bn-IN" dirty="0" smtClean="0">
                <a:latin typeface="NikoshBAN" pitchFamily="2" charset="0"/>
                <a:cs typeface="NikoshBAN" pitchFamily="2" charset="0"/>
              </a:rPr>
              <a:t>     </a:t>
            </a:r>
            <a:r>
              <a:rPr lang="as-IN" dirty="0" smtClean="0">
                <a:latin typeface="NikoshBAN" pitchFamily="2" charset="0"/>
                <a:cs typeface="NikoshBAN" pitchFamily="2" charset="0"/>
              </a:rPr>
              <a:t> </a:t>
            </a:r>
            <a:r>
              <a:rPr lang="bn-IN" dirty="0" smtClean="0">
                <a:latin typeface="NikoshBAN" pitchFamily="2" charset="0"/>
                <a:cs typeface="NikoshBAN" pitchFamily="2" charset="0"/>
              </a:rPr>
              <a:t>        </a:t>
            </a:r>
            <a:r>
              <a:rPr lang="as-IN" dirty="0" smtClean="0">
                <a:latin typeface="NikoshBAN" pitchFamily="2" charset="0"/>
                <a:cs typeface="NikoshBAN" pitchFamily="2" charset="0"/>
              </a:rPr>
              <a:t>৩০ গ্রাম</a:t>
            </a:r>
            <a:r>
              <a:rPr lang="as-IN" dirty="0" smtClean="0">
                <a:latin typeface="NikoshBAN" pitchFamily="2" charset="0"/>
                <a:cs typeface="NikoshBAN" pitchFamily="2" charset="0"/>
              </a:rPr>
              <a:t>	 </a:t>
            </a:r>
          </a:p>
          <a:p>
            <a:pPr>
              <a:buNone/>
            </a:pPr>
            <a:endParaRPr lang="as-IN" dirty="0" smtClean="0">
              <a:latin typeface="NikoshBAN" pitchFamily="2" charset="0"/>
              <a:cs typeface="NikoshBAN" pitchFamily="2" charset="0"/>
            </a:endParaRPr>
          </a:p>
          <a:p>
            <a:pPr>
              <a:buNone/>
            </a:pPr>
            <a:endParaRPr lang="as-IN" dirty="0" smtClean="0">
              <a:latin typeface="NikoshBAN" pitchFamily="2" charset="0"/>
              <a:cs typeface="NikoshBAN" pitchFamily="2" charset="0"/>
            </a:endParaRPr>
          </a:p>
        </p:txBody>
      </p:sp>
      <p:pic>
        <p:nvPicPr>
          <p:cNvPr id="21506" name="Picture 2"/>
          <p:cNvPicPr>
            <a:picLocks noGrp="1" noChangeAspect="1" noChangeArrowheads="1"/>
          </p:cNvPicPr>
          <p:nvPr>
            <p:ph sz="half" idx="2"/>
          </p:nvPr>
        </p:nvPicPr>
        <p:blipFill>
          <a:blip r:embed="rId2" cstate="print"/>
          <a:stretch>
            <a:fillRect/>
          </a:stretch>
        </p:blipFill>
        <p:spPr bwMode="auto">
          <a:xfrm>
            <a:off x="6019800" y="1660797"/>
            <a:ext cx="2895600" cy="2073003"/>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dirty="0"/>
          </a:p>
        </p:txBody>
      </p:sp>
      <p:sp>
        <p:nvSpPr>
          <p:cNvPr id="7" name="Rectangle 6"/>
          <p:cNvSpPr/>
          <p:nvPr/>
        </p:nvSpPr>
        <p:spPr>
          <a:xfrm>
            <a:off x="2091673" y="2209800"/>
            <a:ext cx="5375927" cy="1569660"/>
          </a:xfrm>
          <a:prstGeom prst="rect">
            <a:avLst/>
          </a:prstGeom>
          <a:noFill/>
        </p:spPr>
        <p:txBody>
          <a:bodyPr wrap="square" lIns="91440" tIns="45720" rIns="91440" bIns="45720">
            <a:spAutoFit/>
          </a:bodyPr>
          <a:lstStyle/>
          <a:p>
            <a:pPr algn="ctr"/>
            <a:r>
              <a:rPr lang="bn-IN" sz="9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NikoshBAN" pitchFamily="2" charset="0"/>
                <a:cs typeface="NikoshBAN" pitchFamily="2" charset="0"/>
              </a:rPr>
              <a:t>ধন্যবাদ</a:t>
            </a:r>
            <a:endParaRPr lang="en-US" sz="9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NikoshBAN" pitchFamily="2" charset="0"/>
              <a:cs typeface="NikoshBAN"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s-IN" dirty="0" smtClean="0">
                <a:latin typeface="NikoshBAN" pitchFamily="2" charset="0"/>
                <a:cs typeface="NikoshBAN" pitchFamily="2" charset="0"/>
              </a:rPr>
              <a:t>মৌলিক খাদ্য গোষ্ঠী</a:t>
            </a:r>
            <a:endParaRPr lang="en-US" dirty="0"/>
          </a:p>
        </p:txBody>
      </p:sp>
      <p:sp>
        <p:nvSpPr>
          <p:cNvPr id="3" name="Content Placeholder 2"/>
          <p:cNvSpPr>
            <a:spLocks noGrp="1"/>
          </p:cNvSpPr>
          <p:nvPr>
            <p:ph sz="half" idx="1"/>
          </p:nvPr>
        </p:nvSpPr>
        <p:spPr>
          <a:xfrm>
            <a:off x="457200" y="1920085"/>
            <a:ext cx="4648200" cy="4434840"/>
          </a:xfrm>
        </p:spPr>
        <p:txBody>
          <a:bodyPr>
            <a:normAutofit/>
          </a:bodyPr>
          <a:lstStyle/>
          <a:p>
            <a:r>
              <a:rPr lang="as-IN" sz="3200" dirty="0" smtClean="0">
                <a:latin typeface="NikoshBAN" pitchFamily="2" charset="0"/>
                <a:cs typeface="NikoshBAN" pitchFamily="2" charset="0"/>
              </a:rPr>
              <a:t>খাদ্যের </a:t>
            </a:r>
            <a:r>
              <a:rPr lang="as-IN" sz="3200" dirty="0" smtClean="0">
                <a:latin typeface="NikoshBAN" pitchFamily="2" charset="0"/>
                <a:cs typeface="NikoshBAN" pitchFamily="2" charset="0"/>
              </a:rPr>
              <a:t>উপাদা</a:t>
            </a:r>
            <a:r>
              <a:rPr lang="bn-IN" sz="3200" dirty="0" smtClean="0">
                <a:latin typeface="NikoshBAN" pitchFamily="2" charset="0"/>
                <a:cs typeface="NikoshBAN" pitchFamily="2" charset="0"/>
              </a:rPr>
              <a:t>নের প্রাচুর্যতা </a:t>
            </a:r>
            <a:r>
              <a:rPr lang="as-IN" sz="3200" dirty="0" smtClean="0">
                <a:latin typeface="NikoshBAN" pitchFamily="2" charset="0"/>
                <a:cs typeface="NikoshBAN" pitchFamily="2" charset="0"/>
              </a:rPr>
              <a:t>এবং </a:t>
            </a:r>
            <a:r>
              <a:rPr lang="as-IN" sz="3200" dirty="0" smtClean="0">
                <a:latin typeface="NikoshBAN" pitchFamily="2" charset="0"/>
                <a:cs typeface="NikoshBAN" pitchFamily="2" charset="0"/>
              </a:rPr>
              <a:t>দেহে খাদ্যের কার্যকারিতার ওপর ভিত্তি  করে সব শ্রেনীর খাদ্যের সমন্বিত সুষম খাদ্য পরিকল্পনা করার জন্য খাদ্যসমূহকে চারটি বিভাগে ভাগ করা হয়েছে । এই দল বা </a:t>
            </a:r>
            <a:r>
              <a:rPr lang="as-IN" sz="3200" dirty="0" smtClean="0">
                <a:latin typeface="NikoshBAN" pitchFamily="2" charset="0"/>
                <a:cs typeface="NikoshBAN" pitchFamily="2" charset="0"/>
              </a:rPr>
              <a:t>বিভাগ</a:t>
            </a:r>
            <a:r>
              <a:rPr lang="bn-IN" sz="3200" dirty="0" smtClean="0">
                <a:latin typeface="NikoshBAN" pitchFamily="2" charset="0"/>
                <a:cs typeface="NikoshBAN" pitchFamily="2" charset="0"/>
              </a:rPr>
              <a:t> </a:t>
            </a:r>
            <a:r>
              <a:rPr lang="as-IN" sz="3200" dirty="0" smtClean="0">
                <a:latin typeface="NikoshBAN" pitchFamily="2" charset="0"/>
                <a:cs typeface="NikoshBAN" pitchFamily="2" charset="0"/>
              </a:rPr>
              <a:t>গুলোকে </a:t>
            </a:r>
            <a:r>
              <a:rPr lang="as-IN" sz="3200" dirty="0" smtClean="0">
                <a:latin typeface="NikoshBAN" pitchFamily="2" charset="0"/>
                <a:cs typeface="NikoshBAN" pitchFamily="2" charset="0"/>
              </a:rPr>
              <a:t>মৌলিক খাদ্য </a:t>
            </a:r>
            <a:r>
              <a:rPr lang="bn-IN" sz="3200" dirty="0" smtClean="0">
                <a:latin typeface="NikoshBAN" pitchFamily="2" charset="0"/>
                <a:cs typeface="NikoshBAN" pitchFamily="2" charset="0"/>
              </a:rPr>
              <a:t>বিভাগ </a:t>
            </a:r>
            <a:r>
              <a:rPr lang="as-IN" sz="3200" dirty="0" smtClean="0">
                <a:latin typeface="NikoshBAN" pitchFamily="2" charset="0"/>
                <a:cs typeface="NikoshBAN" pitchFamily="2" charset="0"/>
              </a:rPr>
              <a:t>বলা </a:t>
            </a:r>
            <a:r>
              <a:rPr lang="as-IN" sz="3200" dirty="0" smtClean="0">
                <a:latin typeface="NikoshBAN" pitchFamily="2" charset="0"/>
                <a:cs typeface="NikoshBAN" pitchFamily="2" charset="0"/>
              </a:rPr>
              <a:t>হয়।</a:t>
            </a:r>
            <a:r>
              <a:rPr lang="as-IN" dirty="0" smtClean="0">
                <a:latin typeface="NikoshBAN" pitchFamily="2" charset="0"/>
                <a:cs typeface="NikoshBAN" pitchFamily="2" charset="0"/>
              </a:rPr>
              <a:t/>
            </a:r>
            <a:br>
              <a:rPr lang="as-IN" dirty="0" smtClean="0">
                <a:latin typeface="NikoshBAN" pitchFamily="2" charset="0"/>
                <a:cs typeface="NikoshBAN" pitchFamily="2" charset="0"/>
              </a:rPr>
            </a:br>
            <a:endParaRPr lang="en-US" dirty="0">
              <a:latin typeface="NikoshBAN" pitchFamily="2" charset="0"/>
              <a:cs typeface="NikoshBAN" pitchFamily="2" charset="0"/>
            </a:endParaRPr>
          </a:p>
        </p:txBody>
      </p:sp>
      <p:pic>
        <p:nvPicPr>
          <p:cNvPr id="1026" name="Picture 2"/>
          <p:cNvPicPr>
            <a:picLocks noGrp="1" noChangeAspect="1" noChangeArrowheads="1"/>
          </p:cNvPicPr>
          <p:nvPr>
            <p:ph sz="half" idx="2"/>
          </p:nvPr>
        </p:nvPicPr>
        <p:blipFill>
          <a:blip r:embed="rId2"/>
          <a:srcRect l="44658" r="3075"/>
          <a:stretch>
            <a:fillRect/>
          </a:stretch>
        </p:blipFill>
        <p:spPr bwMode="auto">
          <a:xfrm>
            <a:off x="5410199" y="1676400"/>
            <a:ext cx="3147609" cy="301528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609600"/>
            <a:ext cx="7239000" cy="6001643"/>
          </a:xfrm>
          <a:prstGeom prst="rect">
            <a:avLst/>
          </a:prstGeom>
        </p:spPr>
        <p:txBody>
          <a:bodyPr wrap="square">
            <a:spAutoFit/>
          </a:bodyPr>
          <a:lstStyle/>
          <a:p>
            <a:r>
              <a:rPr lang="bn-IN" sz="3200" dirty="0" smtClean="0">
                <a:latin typeface="NikoshBAN" pitchFamily="2" charset="0"/>
                <a:cs typeface="NikoshBAN" pitchFamily="2" charset="0"/>
              </a:rPr>
              <a:t>সাধারণত ব্যবহৃত সকল খাদ্যকে পুষ্টিগত অবদানের উপর ভিত্তি করে শ্রেণিভূক্ত করা হয়েছে। এই শ্রেণি বিভাগকে </a:t>
            </a:r>
            <a:r>
              <a:rPr lang="as-IN" sz="3200" dirty="0" smtClean="0">
                <a:latin typeface="NikoshBAN" pitchFamily="2" charset="0"/>
                <a:cs typeface="NikoshBAN" pitchFamily="2" charset="0"/>
              </a:rPr>
              <a:t>মৌলিক </a:t>
            </a:r>
            <a:r>
              <a:rPr lang="as-IN" sz="3200" dirty="0" smtClean="0">
                <a:latin typeface="NikoshBAN" pitchFamily="2" charset="0"/>
                <a:cs typeface="NikoshBAN" pitchFamily="2" charset="0"/>
              </a:rPr>
              <a:t>খাদ্য </a:t>
            </a:r>
            <a:r>
              <a:rPr lang="bn-IN" sz="3200" dirty="0" smtClean="0">
                <a:latin typeface="NikoshBAN" pitchFamily="2" charset="0"/>
                <a:cs typeface="NikoshBAN" pitchFamily="2" charset="0"/>
              </a:rPr>
              <a:t>গোষ্ঠী(</a:t>
            </a:r>
            <a:r>
              <a:rPr lang="en-US" sz="2800" dirty="0" smtClean="0">
                <a:latin typeface="NikoshBAN" pitchFamily="2" charset="0"/>
                <a:cs typeface="NikoshBAN" pitchFamily="2" charset="0"/>
              </a:rPr>
              <a:t>Basic Food Group) </a:t>
            </a:r>
            <a:r>
              <a:rPr lang="bn-IN" sz="3200" dirty="0" smtClean="0">
                <a:latin typeface="NikoshBAN" pitchFamily="2" charset="0"/>
                <a:cs typeface="NikoshBAN" pitchFamily="2" charset="0"/>
              </a:rPr>
              <a:t>বলে। </a:t>
            </a:r>
          </a:p>
          <a:p>
            <a:endParaRPr lang="bn-IN" sz="3200" dirty="0" smtClean="0">
              <a:latin typeface="NikoshBAN" pitchFamily="2" charset="0"/>
              <a:cs typeface="NikoshBAN" pitchFamily="2" charset="0"/>
            </a:endParaRPr>
          </a:p>
          <a:p>
            <a:r>
              <a:rPr lang="bn-IN" sz="3200" dirty="0" smtClean="0">
                <a:latin typeface="NikoshBAN" pitchFamily="2" charset="0"/>
                <a:cs typeface="NikoshBAN" pitchFamily="2" charset="0"/>
              </a:rPr>
              <a:t>এতে</a:t>
            </a:r>
            <a:r>
              <a:rPr lang="as-IN" sz="3200" dirty="0" smtClean="0">
                <a:latin typeface="NikoshBAN" pitchFamily="2" charset="0"/>
                <a:cs typeface="NikoshBAN" pitchFamily="2" charset="0"/>
              </a:rPr>
              <a:t> </a:t>
            </a:r>
            <a:r>
              <a:rPr lang="as-IN" sz="3200" dirty="0" smtClean="0">
                <a:latin typeface="NikoshBAN" pitchFamily="2" charset="0"/>
                <a:cs typeface="NikoshBAN" pitchFamily="2" charset="0"/>
              </a:rPr>
              <a:t>খাদ্যবস্তুকে এমনভাবে বিভক্ত করা হয়েছে যে, প্রতি গোষ্ঠী হতে খাদ্য নির্বাচন করে আহার প্রস্তুত করলে সুষম খাদ্য হয় অর্থাৎ দেহের চাহিদার ওপর ভিত্তি করেই মৌলিক খাদ্যগোষ্ঠী প্রস্তুত করা হয়েছে</a:t>
            </a:r>
            <a:r>
              <a:rPr lang="as-IN" sz="3200" dirty="0" smtClean="0">
                <a:latin typeface="NikoshBAN" pitchFamily="2" charset="0"/>
                <a:cs typeface="NikoshBAN" pitchFamily="2" charset="0"/>
              </a:rPr>
              <a:t>।</a:t>
            </a:r>
            <a:endParaRPr lang="bn-IN" sz="3200" dirty="0" smtClean="0">
              <a:latin typeface="NikoshBAN" pitchFamily="2" charset="0"/>
              <a:cs typeface="NikoshBAN" pitchFamily="2" charset="0"/>
            </a:endParaRPr>
          </a:p>
          <a:p>
            <a:r>
              <a:rPr lang="bn-IN" sz="3200" dirty="0" smtClean="0">
                <a:latin typeface="NikoshBAN" pitchFamily="2" charset="0"/>
                <a:cs typeface="NikoshBAN" pitchFamily="2" charset="0"/>
              </a:rPr>
              <a:t>এ খাদ্য বিভাগের একেকটি বিভাগে  একই পুষ্টিগুনের একাধিক খাদ্য থাকে,যেখানে একটি খাদ্যের পরিবর্তে অন্য খাদ্য সুবিধামতো নির্বাচনের সুযোগ থাকে। একে খাদ্য বিনিময় (</a:t>
            </a:r>
            <a:r>
              <a:rPr lang="en-US" sz="3200" dirty="0" smtClean="0">
                <a:latin typeface="NikoshBAN" pitchFamily="2" charset="0"/>
                <a:cs typeface="NikoshBAN" pitchFamily="2" charset="0"/>
              </a:rPr>
              <a:t>Food Exchange) </a:t>
            </a:r>
            <a:r>
              <a:rPr lang="bn-IN" sz="3200" dirty="0" smtClean="0">
                <a:latin typeface="NikoshBAN" pitchFamily="2" charset="0"/>
                <a:cs typeface="NikoshBAN" pitchFamily="2" charset="0"/>
              </a:rPr>
              <a:t>বলে।</a:t>
            </a:r>
            <a:endParaRPr lang="en-US" sz="3200" dirty="0" smtClean="0">
              <a:latin typeface="NikoshBAN" pitchFamily="2" charset="0"/>
              <a:cs typeface="NikoshBAN"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762000"/>
            <a:ext cx="5257800" cy="5592925"/>
          </a:xfrm>
        </p:spPr>
        <p:txBody>
          <a:bodyPr>
            <a:normAutofit fontScale="92500" lnSpcReduction="10000"/>
          </a:bodyPr>
          <a:lstStyle/>
          <a:p>
            <a:r>
              <a:rPr lang="bn-IN" sz="2800" dirty="0" smtClean="0">
                <a:latin typeface="NikoshBAN" pitchFamily="2" charset="0"/>
                <a:cs typeface="NikoshBAN" pitchFamily="2" charset="0"/>
              </a:rPr>
              <a:t>সাধারণত ব্যবহৃত সকল খাদ্যকে তার পুষ্টিগ</a:t>
            </a:r>
            <a:r>
              <a:rPr lang="bn-IN" sz="2800" dirty="0" smtClean="0">
                <a:latin typeface="NikoshBAN" pitchFamily="2" charset="0"/>
                <a:cs typeface="NikoshBAN" pitchFamily="2" charset="0"/>
              </a:rPr>
              <a:t>ত অবদানের উপর </a:t>
            </a:r>
            <a:r>
              <a:rPr lang="bn-IN" sz="2800" dirty="0" smtClean="0">
                <a:latin typeface="NikoshBAN" pitchFamily="2" charset="0"/>
                <a:cs typeface="NikoshBAN" pitchFamily="2" charset="0"/>
              </a:rPr>
              <a:t>ভিত্তি নিম্নলিখিত চারটি বিভাগে ভাগ করা হয়। এই </a:t>
            </a:r>
            <a:r>
              <a:rPr lang="as-IN" sz="2800" dirty="0" smtClean="0">
                <a:latin typeface="NikoshBAN" pitchFamily="2" charset="0"/>
                <a:cs typeface="NikoshBAN" pitchFamily="2" charset="0"/>
              </a:rPr>
              <a:t>মৌলিক </a:t>
            </a:r>
            <a:r>
              <a:rPr lang="as-IN" sz="2800" dirty="0" smtClean="0">
                <a:latin typeface="NikoshBAN" pitchFamily="2" charset="0"/>
                <a:cs typeface="NikoshBAN" pitchFamily="2" charset="0"/>
              </a:rPr>
              <a:t>খাদ্য গোষ্ঠীর চারটি বিভাগ নিম্নরূপঃ</a:t>
            </a:r>
            <a:br>
              <a:rPr lang="as-IN" sz="2800" dirty="0" smtClean="0">
                <a:latin typeface="NikoshBAN" pitchFamily="2" charset="0"/>
                <a:cs typeface="NikoshBAN" pitchFamily="2" charset="0"/>
              </a:rPr>
            </a:br>
            <a:r>
              <a:rPr lang="as-IN" sz="2800" dirty="0" smtClean="0">
                <a:latin typeface="NikoshBAN" pitchFamily="2" charset="0"/>
                <a:cs typeface="NikoshBAN" pitchFamily="2" charset="0"/>
              </a:rPr>
              <a:t>১। দেহ গঠনকারীঃ মাছ, মাংস, ডিম, দুধ , অর্থাৎ প্রোটিন জাতীয় খাদ্য শ্রেণী।</a:t>
            </a:r>
            <a:br>
              <a:rPr lang="as-IN" sz="2800" dirty="0" smtClean="0">
                <a:latin typeface="NikoshBAN" pitchFamily="2" charset="0"/>
                <a:cs typeface="NikoshBAN" pitchFamily="2" charset="0"/>
              </a:rPr>
            </a:br>
            <a:r>
              <a:rPr lang="as-IN" sz="2800" dirty="0" smtClean="0">
                <a:latin typeface="NikoshBAN" pitchFamily="2" charset="0"/>
                <a:cs typeface="NikoshBAN" pitchFamily="2" charset="0"/>
              </a:rPr>
              <a:t>২। শক্তি প্রদানকারীঃ চাউল, গম ইত্যাদি শস্য জাতীয় খাদ্য শ্রেণী।</a:t>
            </a:r>
            <a:br>
              <a:rPr lang="as-IN" sz="2800" dirty="0" smtClean="0">
                <a:latin typeface="NikoshBAN" pitchFamily="2" charset="0"/>
                <a:cs typeface="NikoshBAN" pitchFamily="2" charset="0"/>
              </a:rPr>
            </a:br>
            <a:r>
              <a:rPr lang="as-IN" sz="2800" dirty="0" smtClean="0">
                <a:latin typeface="NikoshBAN" pitchFamily="2" charset="0"/>
                <a:cs typeface="NikoshBAN" pitchFamily="2" charset="0"/>
              </a:rPr>
              <a:t>৩। </a:t>
            </a:r>
            <a:r>
              <a:rPr lang="bn-IN" sz="2800" dirty="0" smtClean="0">
                <a:latin typeface="NikoshBAN" pitchFamily="2" charset="0"/>
                <a:cs typeface="NikoshBAN" pitchFamily="2" charset="0"/>
              </a:rPr>
              <a:t>প্রতিরক্ষাকারী খাদ্যঃ</a:t>
            </a:r>
            <a:r>
              <a:rPr lang="as-IN" sz="2800" dirty="0" smtClean="0">
                <a:latin typeface="NikoshBAN" pitchFamily="2" charset="0"/>
                <a:cs typeface="NikoshBAN" pitchFamily="2" charset="0"/>
              </a:rPr>
              <a:t>ভিটামিন </a:t>
            </a:r>
            <a:r>
              <a:rPr lang="as-IN" sz="2800" dirty="0" smtClean="0">
                <a:latin typeface="NikoshBAN" pitchFamily="2" charset="0"/>
                <a:cs typeface="NikoshBAN" pitchFamily="2" charset="0"/>
              </a:rPr>
              <a:t>জাতীয় শাক-সবজি ও ফলমূল শ্রেণী।</a:t>
            </a:r>
            <a:br>
              <a:rPr lang="as-IN" sz="2800" dirty="0" smtClean="0">
                <a:latin typeface="NikoshBAN" pitchFamily="2" charset="0"/>
                <a:cs typeface="NikoshBAN" pitchFamily="2" charset="0"/>
              </a:rPr>
            </a:br>
            <a:r>
              <a:rPr lang="as-IN" sz="2800" dirty="0" smtClean="0">
                <a:latin typeface="NikoshBAN" pitchFamily="2" charset="0"/>
                <a:cs typeface="NikoshBAN" pitchFamily="2" charset="0"/>
              </a:rPr>
              <a:t>৪। শিশুর চাহিদা পূরনকারীঃ দুধ ও দুগ্ধজাতীয় খাদ্য</a:t>
            </a:r>
            <a:r>
              <a:rPr lang="as-IN" sz="2800" dirty="0" smtClean="0">
                <a:latin typeface="NikoshBAN" pitchFamily="2" charset="0"/>
                <a:cs typeface="NikoshBAN" pitchFamily="2" charset="0"/>
              </a:rPr>
              <a:t>।</a:t>
            </a:r>
            <a:endParaRPr lang="bn-IN" sz="2800" dirty="0" smtClean="0">
              <a:latin typeface="NikoshBAN" pitchFamily="2" charset="0"/>
              <a:cs typeface="NikoshBAN" pitchFamily="2" charset="0"/>
            </a:endParaRPr>
          </a:p>
          <a:p>
            <a:pPr>
              <a:buNone/>
            </a:pPr>
            <a:r>
              <a:rPr lang="bn-IN" sz="2800" dirty="0" smtClean="0">
                <a:latin typeface="NikoshBAN" pitchFamily="2" charset="0"/>
                <a:cs typeface="NikoshBAN" pitchFamily="2" charset="0"/>
              </a:rPr>
              <a:t>এই </a:t>
            </a:r>
            <a:r>
              <a:rPr lang="as-IN" sz="2800" dirty="0" smtClean="0">
                <a:latin typeface="NikoshBAN" pitchFamily="2" charset="0"/>
                <a:cs typeface="NikoshBAN" pitchFamily="2" charset="0"/>
              </a:rPr>
              <a:t>খাদ্যগোষ্ঠীর অনুসরণ </a:t>
            </a:r>
            <a:r>
              <a:rPr lang="as-IN" sz="2800" dirty="0" smtClean="0">
                <a:latin typeface="NikoshBAN" pitchFamily="2" charset="0"/>
                <a:cs typeface="NikoshBAN" pitchFamily="2" charset="0"/>
              </a:rPr>
              <a:t>করে একটি মেনু পরিকল্পনার উদাহরণ দেয়া হলঃ</a:t>
            </a:r>
            <a:endParaRPr lang="en-US" sz="2800" dirty="0" smtClean="0">
              <a:latin typeface="NikoshBAN" pitchFamily="2" charset="0"/>
              <a:cs typeface="NikoshBAN" pitchFamily="2" charset="0"/>
            </a:endParaRPr>
          </a:p>
          <a:p>
            <a:endParaRPr lang="en-US" dirty="0"/>
          </a:p>
        </p:txBody>
      </p:sp>
      <p:pic>
        <p:nvPicPr>
          <p:cNvPr id="11" name="Picture 2" descr="1">
            <a:hlinkClick r:id="rId3"/>
          </p:cNvPr>
          <p:cNvPicPr>
            <a:picLocks noGrp="1" noChangeAspect="1" noChangeArrowheads="1"/>
          </p:cNvPicPr>
          <p:nvPr>
            <p:ph sz="half" idx="2"/>
          </p:nvPr>
        </p:nvPicPr>
        <p:blipFill>
          <a:blip r:embed="rId4"/>
          <a:srcRect/>
          <a:stretch>
            <a:fillRect/>
          </a:stretch>
        </p:blipFill>
        <p:spPr bwMode="auto">
          <a:xfrm>
            <a:off x="5334000" y="1066800"/>
            <a:ext cx="3810000" cy="4724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762000"/>
            <a:ext cx="8229600" cy="5562600"/>
          </a:xfrm>
        </p:spPr>
        <p:txBody>
          <a:bodyPr>
            <a:normAutofit fontScale="92500" lnSpcReduction="20000"/>
          </a:bodyPr>
          <a:lstStyle/>
          <a:p>
            <a:r>
              <a:rPr lang="bn-IN" dirty="0" smtClean="0">
                <a:latin typeface="NikoshBAN" pitchFamily="2" charset="0"/>
                <a:cs typeface="NikoshBAN" pitchFamily="2" charset="0"/>
              </a:rPr>
              <a:t>দেহ গঠনকারী খাদ্যঃ</a:t>
            </a:r>
            <a:r>
              <a:rPr lang="as-IN" dirty="0" smtClean="0"/>
              <a:t> </a:t>
            </a:r>
            <a:r>
              <a:rPr lang="as-IN" dirty="0" smtClean="0">
                <a:latin typeface="NikoshBAN" pitchFamily="2" charset="0"/>
                <a:cs typeface="NikoshBAN" pitchFamily="2" charset="0"/>
              </a:rPr>
              <a:t>প্রোটিন জাতীয় খাদ্য শ্রেনীঃ মাছ, মাংস, ডিম, দুধ, ডাল, সীমের বীজ, বাদাম ইত্যাদিতে প্রচুর পরিমাণে প্রোটিন রয়েছে। পূর্ণ বয়স্ক ব্যক্তির মাথাপিছু দৈনিক ৫০ থেকে ৭০ গ্রাম প্রোটিনের প্রয়োজন হয়। এই শ্রেণীর খাদ্য প্রোটিন ছাড়াও লোহা, ভিটামিন, থায়ামিন, নায়াসিন কালসিয়াম, ফসফরাস সরবরাহ করে থাকে। প্রাণিজ এবং উদ্ভিজ্জ উভয় প্রকার প্রোটিনই আমাদের দেহের জন্য আবশ্যক। তবে বিশেষ করে বাড়ন্ত ছেলে-মেয়ে, গর্ভবতী মহিলা এবং স্তন্যদায়ী মায়ের খাদ্যে প্রতিদিন অবশ্যই </a:t>
            </a:r>
            <a:r>
              <a:rPr lang="bn-IN" dirty="0" smtClean="0">
                <a:latin typeface="NikoshBAN" pitchFamily="2" charset="0"/>
                <a:cs typeface="NikoshBAN" pitchFamily="2" charset="0"/>
              </a:rPr>
              <a:t>এক পরিবেশন</a:t>
            </a:r>
            <a:r>
              <a:rPr lang="as-IN" dirty="0" smtClean="0">
                <a:latin typeface="NikoshBAN" pitchFamily="2" charset="0"/>
                <a:cs typeface="NikoshBAN" pitchFamily="2" charset="0"/>
              </a:rPr>
              <a:t> </a:t>
            </a:r>
            <a:r>
              <a:rPr lang="as-IN" dirty="0" smtClean="0">
                <a:latin typeface="NikoshBAN" pitchFamily="2" charset="0"/>
                <a:cs typeface="NikoshBAN" pitchFamily="2" charset="0"/>
              </a:rPr>
              <a:t>প্রাণিজ প্রোটিন থাকা </a:t>
            </a:r>
            <a:r>
              <a:rPr lang="as-IN" dirty="0" smtClean="0">
                <a:latin typeface="NikoshBAN" pitchFamily="2" charset="0"/>
                <a:cs typeface="NikoshBAN" pitchFamily="2" charset="0"/>
              </a:rPr>
              <a:t>উচিত।</a:t>
            </a:r>
            <a:endParaRPr lang="bn-IN" dirty="0" smtClean="0">
              <a:latin typeface="NikoshBAN" pitchFamily="2" charset="0"/>
              <a:cs typeface="NikoshBAN" pitchFamily="2" charset="0"/>
            </a:endParaRPr>
          </a:p>
          <a:p>
            <a:r>
              <a:rPr lang="bn-IN" dirty="0" smtClean="0">
                <a:latin typeface="NikoshBAN" pitchFamily="2" charset="0"/>
                <a:cs typeface="NikoshBAN" pitchFamily="2" charset="0"/>
              </a:rPr>
              <a:t>এই শ্রেণির বিভিন্ন খাদ্যের এক পরিবেশন পরিমাণ হলো-</a:t>
            </a:r>
          </a:p>
          <a:p>
            <a:pPr marL="404813" indent="-60325">
              <a:buNone/>
            </a:pPr>
            <a:r>
              <a:rPr lang="bn-IN" dirty="0" smtClean="0">
                <a:latin typeface="NikoshBAN" pitchFamily="2" charset="0"/>
                <a:cs typeface="NikoshBAN" pitchFamily="2" charset="0"/>
              </a:rPr>
              <a:t>ক)মাছ,মাংস ,কলিজা-২৫-৩৫ গ্রাম।</a:t>
            </a:r>
          </a:p>
          <a:p>
            <a:pPr marL="404813" indent="-60325">
              <a:buNone/>
            </a:pPr>
            <a:r>
              <a:rPr lang="bn-IN" dirty="0" smtClean="0">
                <a:latin typeface="NikoshBAN" pitchFamily="2" charset="0"/>
                <a:cs typeface="NikoshBAN" pitchFamily="2" charset="0"/>
              </a:rPr>
              <a:t>খ) ডাল, বাদাম বা বীচি-২৫ গ্রাম।</a:t>
            </a:r>
          </a:p>
          <a:p>
            <a:pPr marL="404813" indent="-60325">
              <a:buNone/>
            </a:pPr>
            <a:r>
              <a:rPr lang="bn-IN" dirty="0" smtClean="0">
                <a:latin typeface="NikoshBAN" pitchFamily="2" charset="0"/>
                <a:cs typeface="NikoshBAN" pitchFamily="2" charset="0"/>
              </a:rPr>
              <a:t>গ) দুধ                      - ১০০ গ্রাম। </a:t>
            </a:r>
          </a:p>
          <a:p>
            <a:pPr marL="404813" indent="-60325">
              <a:buNone/>
            </a:pPr>
            <a:r>
              <a:rPr lang="bn-IN" dirty="0" smtClean="0">
                <a:latin typeface="NikoshBAN" pitchFamily="2" charset="0"/>
                <a:cs typeface="NikoshBAN" pitchFamily="2" charset="0"/>
              </a:rPr>
              <a:t>ঘ) পনির                   - ২৫-৩০ গ্রাম।</a:t>
            </a:r>
          </a:p>
          <a:p>
            <a:pPr marL="404813" indent="-60325">
              <a:buNone/>
            </a:pPr>
            <a:r>
              <a:rPr lang="bn-IN" dirty="0" smtClean="0">
                <a:latin typeface="NikoshBAN" pitchFamily="2" charset="0"/>
                <a:cs typeface="NikoshBAN" pitchFamily="2" charset="0"/>
              </a:rPr>
              <a:t>ঙ) দই                      - ২০০ গ্রাম।</a:t>
            </a:r>
          </a:p>
          <a:p>
            <a:pPr marL="404813" indent="-60325">
              <a:buNone/>
            </a:pPr>
            <a:r>
              <a:rPr lang="bn-IN" dirty="0" smtClean="0">
                <a:latin typeface="NikoshBAN" pitchFamily="2" charset="0"/>
                <a:cs typeface="NikoshBAN" pitchFamily="2" charset="0"/>
              </a:rPr>
              <a:t>চ) ডিম                     - ১টা।</a:t>
            </a:r>
          </a:p>
          <a:p>
            <a:pPr>
              <a:buNone/>
            </a:pPr>
            <a:r>
              <a:rPr lang="as-IN" dirty="0" smtClean="0">
                <a:latin typeface="NikoshBAN" pitchFamily="2" charset="0"/>
                <a:cs typeface="NikoshBAN" pitchFamily="2" charset="0"/>
              </a:rPr>
              <a:t/>
            </a:r>
            <a:br>
              <a:rPr lang="as-IN" dirty="0" smtClean="0">
                <a:latin typeface="NikoshBAN" pitchFamily="2" charset="0"/>
                <a:cs typeface="NikoshBAN" pitchFamily="2" charset="0"/>
              </a:rPr>
            </a:br>
            <a:endParaRPr lang="en-US" dirty="0">
              <a:latin typeface="NikoshBAN" pitchFamily="2" charset="0"/>
              <a:cs typeface="NikoshBAN" pitchFamily="2" charset="0"/>
            </a:endParaRPr>
          </a:p>
        </p:txBody>
      </p:sp>
      <p:pic>
        <p:nvPicPr>
          <p:cNvPr id="11" name="Picture 10" descr="FOOD GROUPS&#10; "/>
          <p:cNvPicPr/>
          <p:nvPr/>
        </p:nvPicPr>
        <p:blipFill>
          <a:blip r:embed="rId2"/>
          <a:srcRect l="3492" t="55947" r="49898" b="2863"/>
          <a:stretch>
            <a:fillRect/>
          </a:stretch>
        </p:blipFill>
        <p:spPr bwMode="auto">
          <a:xfrm>
            <a:off x="5257800" y="3352800"/>
            <a:ext cx="29718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153400" cy="5562600"/>
          </a:xfrm>
        </p:spPr>
        <p:txBody>
          <a:bodyPr>
            <a:normAutofit/>
          </a:bodyPr>
          <a:lstStyle/>
          <a:p>
            <a:r>
              <a:rPr lang="bn-IN" dirty="0" smtClean="0">
                <a:latin typeface="NikoshBAN" pitchFamily="2" charset="0"/>
                <a:cs typeface="NikoshBAN" pitchFamily="2" charset="0"/>
              </a:rPr>
              <a:t>শক্তিদানকারী খাদ্যঃ এ বিভাগে শস্যজাতীয় সকল খাদ্য ছাড়াও চিনি,গুড়, তেল ও চর্বিজাতীয় খাদ্য অন্তর্ভুক্ত। মোট শক্তি চাহিদার ২/৩ অংশ শক্তি শস্য খাদ্য হতে আসে।আস্ত বা ঢেকিঁ ছাঁটা শস্য দানা বি১, লৌহ ও ক্যালসিয়াম পাওয়া যায়। একজন প্রাপ্তবয়স্ক ব্যক্তির ৪-৬ পরিবেশন</a:t>
            </a:r>
            <a:r>
              <a:rPr lang="bn-IN" dirty="0" smtClean="0">
                <a:latin typeface="NikoshBAN" pitchFamily="2" charset="0"/>
                <a:cs typeface="NikoshBAN" pitchFamily="2" charset="0"/>
              </a:rPr>
              <a:t> এ </a:t>
            </a:r>
            <a:r>
              <a:rPr lang="bn-IN" dirty="0" smtClean="0">
                <a:latin typeface="NikoshBAN" pitchFamily="2" charset="0"/>
                <a:cs typeface="NikoshBAN" pitchFamily="2" charset="0"/>
              </a:rPr>
              <a:t>বিভাগের খাদ্য কাওয়া উচিত। এ বিভাগের এক পরিবেশন পরিমান হলো-</a:t>
            </a:r>
          </a:p>
          <a:p>
            <a:r>
              <a:rPr lang="bn-IN" dirty="0" smtClean="0">
                <a:latin typeface="NikoshBAN" pitchFamily="2" charset="0"/>
                <a:cs typeface="NikoshBAN" pitchFamily="2" charset="0"/>
              </a:rPr>
              <a:t>১। চাল- ২৫ গ্রাম সিদ্ধ/  কাপ</a:t>
            </a:r>
          </a:p>
          <a:p>
            <a:r>
              <a:rPr lang="bn-IN" dirty="0" smtClean="0">
                <a:latin typeface="NikoshBAN" pitchFamily="2" charset="0"/>
                <a:cs typeface="NikoshBAN" pitchFamily="2" charset="0"/>
              </a:rPr>
              <a:t>২। আটা- ,,</a:t>
            </a:r>
          </a:p>
          <a:p>
            <a:r>
              <a:rPr lang="bn-IN" dirty="0" smtClean="0">
                <a:latin typeface="NikoshBAN" pitchFamily="2" charset="0"/>
                <a:cs typeface="NikoshBAN" pitchFamily="2" charset="0"/>
              </a:rPr>
              <a:t>৩।আটার রুটি ১টি মাঝারি আকারের</a:t>
            </a:r>
          </a:p>
          <a:p>
            <a:r>
              <a:rPr lang="bn-IN" dirty="0" smtClean="0">
                <a:latin typeface="NikoshBAN" pitchFamily="2" charset="0"/>
                <a:cs typeface="NikoshBAN" pitchFamily="2" charset="0"/>
              </a:rPr>
              <a:t>৪।পাউরুটি ১ স্লাইস</a:t>
            </a:r>
          </a:p>
          <a:p>
            <a:r>
              <a:rPr lang="bn-IN" dirty="0" smtClean="0">
                <a:latin typeface="NikoshBAN" pitchFamily="2" charset="0"/>
                <a:cs typeface="NikoshBAN" pitchFamily="2" charset="0"/>
              </a:rPr>
              <a:t>৫।মুড়ি,চিড়া,খই-  কাপ।</a:t>
            </a:r>
          </a:p>
          <a:p>
            <a:endParaRPr lang="en-US" dirty="0"/>
          </a:p>
        </p:txBody>
      </p:sp>
      <p:graphicFrame>
        <p:nvGraphicFramePr>
          <p:cNvPr id="4" name="Object 3"/>
          <p:cNvGraphicFramePr>
            <a:graphicFrameLocks noChangeAspect="1"/>
          </p:cNvGraphicFramePr>
          <p:nvPr/>
        </p:nvGraphicFramePr>
        <p:xfrm>
          <a:off x="4191000" y="3733800"/>
          <a:ext cx="152400" cy="393700"/>
        </p:xfrm>
        <a:graphic>
          <a:graphicData uri="http://schemas.openxmlformats.org/presentationml/2006/ole">
            <p:oleObj spid="_x0000_s18434" name="Equation" r:id="rId3" imgW="152280" imgH="393480" progId="Equation.3">
              <p:embed/>
            </p:oleObj>
          </a:graphicData>
        </a:graphic>
      </p:graphicFrame>
      <p:graphicFrame>
        <p:nvGraphicFramePr>
          <p:cNvPr id="18438" name="Object 6"/>
          <p:cNvGraphicFramePr>
            <a:graphicFrameLocks noChangeAspect="1"/>
          </p:cNvGraphicFramePr>
          <p:nvPr/>
        </p:nvGraphicFramePr>
        <p:xfrm>
          <a:off x="2590800" y="4800600"/>
          <a:ext cx="152400" cy="393700"/>
        </p:xfrm>
        <a:graphic>
          <a:graphicData uri="http://schemas.openxmlformats.org/presentationml/2006/ole">
            <p:oleObj spid="_x0000_s18438" name="Equation" r:id="rId4" imgW="152280" imgH="393480" progId="Equation.3">
              <p:embed/>
            </p:oleObj>
          </a:graphicData>
        </a:graphic>
      </p:graphicFrame>
      <p:graphicFrame>
        <p:nvGraphicFramePr>
          <p:cNvPr id="18439" name="Object 7"/>
          <p:cNvGraphicFramePr>
            <a:graphicFrameLocks noChangeAspect="1"/>
          </p:cNvGraphicFramePr>
          <p:nvPr/>
        </p:nvGraphicFramePr>
        <p:xfrm>
          <a:off x="3124200" y="2895600"/>
          <a:ext cx="152400" cy="393700"/>
        </p:xfrm>
        <a:graphic>
          <a:graphicData uri="http://schemas.openxmlformats.org/presentationml/2006/ole">
            <p:oleObj spid="_x0000_s18439" name="Equation" r:id="rId5" imgW="152280" imgH="393480" progId="Equation.3">
              <p:embed/>
            </p:oleObj>
          </a:graphicData>
        </a:graphic>
      </p:graphicFrame>
      <p:pic>
        <p:nvPicPr>
          <p:cNvPr id="10" name="Picture 9" descr="FOOD GROUPS&#10; "/>
          <p:cNvPicPr/>
          <p:nvPr/>
        </p:nvPicPr>
        <p:blipFill>
          <a:blip r:embed="rId6"/>
          <a:srcRect l="3157" t="14317" r="50561" b="45239"/>
          <a:stretch>
            <a:fillRect/>
          </a:stretch>
        </p:blipFill>
        <p:spPr bwMode="auto">
          <a:xfrm>
            <a:off x="5486400" y="2971800"/>
            <a:ext cx="311494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153400" cy="5867400"/>
          </a:xfrm>
        </p:spPr>
        <p:txBody>
          <a:bodyPr>
            <a:normAutofit/>
          </a:bodyPr>
          <a:lstStyle/>
          <a:p>
            <a:r>
              <a:rPr lang="bn-IN" sz="2400" dirty="0" smtClean="0">
                <a:latin typeface="NikoshBAN" pitchFamily="2" charset="0"/>
                <a:cs typeface="NikoshBAN" pitchFamily="2" charset="0"/>
              </a:rPr>
              <a:t>প্রতিরক্ষাকারী </a:t>
            </a:r>
            <a:r>
              <a:rPr lang="bn-IN" sz="2400" dirty="0" smtClean="0">
                <a:latin typeface="NikoshBAN" pitchFamily="2" charset="0"/>
                <a:cs typeface="NikoshBAN" pitchFamily="2" charset="0"/>
              </a:rPr>
              <a:t>খাদ্যঃ</a:t>
            </a:r>
            <a:r>
              <a:rPr lang="as-IN" dirty="0" smtClean="0"/>
              <a:t> </a:t>
            </a:r>
            <a:r>
              <a:rPr lang="as-IN" sz="2400" dirty="0" smtClean="0">
                <a:latin typeface="NikoshBAN" pitchFamily="2" charset="0"/>
                <a:cs typeface="NikoshBAN" pitchFamily="2" charset="0"/>
              </a:rPr>
              <a:t>উদ্ভিজ্জ উৎস থেকে প্রাপ্ত যাবতীয় শাক-সবজী ও ফলমূল এই শ্রেনীর অন্তর্ভূক্ত। দেহকে সুস্থ্য ও কর্মক্ষম রাখার জন্য প্রতিদিনের খাদ্য তালিকায় কিছু পরিমাণ সবজি ও ফলমূল থাকা উচিত। রঙিন শাক সবজি এবং টক জাতীয় ফল ও তরকারি ভিটামিন এ ভিটামিন </a:t>
            </a:r>
            <a:r>
              <a:rPr lang="as-IN" sz="2400" dirty="0" smtClean="0">
                <a:latin typeface="NikoshBAN" pitchFamily="2" charset="0"/>
                <a:cs typeface="NikoshBAN" pitchFamily="2" charset="0"/>
              </a:rPr>
              <a:t>সি </a:t>
            </a:r>
            <a:r>
              <a:rPr lang="as-IN" sz="2400" dirty="0" smtClean="0">
                <a:latin typeface="NikoshBAN" pitchFamily="2" charset="0"/>
                <a:cs typeface="NikoshBAN" pitchFamily="2" charset="0"/>
              </a:rPr>
              <a:t>এবং ক্যারটিনের চাহিদা পূরণ করে থাকে</a:t>
            </a:r>
            <a:r>
              <a:rPr lang="as-IN" sz="2400" dirty="0" smtClean="0">
                <a:latin typeface="NikoshBAN" pitchFamily="2" charset="0"/>
                <a:cs typeface="NikoshBAN" pitchFamily="2" charset="0"/>
              </a:rPr>
              <a:t>।</a:t>
            </a:r>
            <a:r>
              <a:rPr lang="bn-IN" sz="2400" dirty="0" smtClean="0">
                <a:latin typeface="NikoshBAN" pitchFamily="2" charset="0"/>
                <a:cs typeface="NikoshBAN" pitchFamily="2" charset="0"/>
              </a:rPr>
              <a:t>এই বিভাগের </a:t>
            </a:r>
            <a:r>
              <a:rPr lang="as-IN" sz="2400" dirty="0" smtClean="0">
                <a:latin typeface="NikoshBAN" pitchFamily="2" charset="0"/>
                <a:cs typeface="NikoshBAN" pitchFamily="2" charset="0"/>
              </a:rPr>
              <a:t>শাক-সবজী ও </a:t>
            </a:r>
            <a:r>
              <a:rPr lang="as-IN" sz="2400" dirty="0" smtClean="0">
                <a:latin typeface="NikoshBAN" pitchFamily="2" charset="0"/>
                <a:cs typeface="NikoshBAN" pitchFamily="2" charset="0"/>
              </a:rPr>
              <a:t>ফলমূল</a:t>
            </a:r>
            <a:r>
              <a:rPr lang="bn-IN" sz="2400" dirty="0" smtClean="0">
                <a:latin typeface="NikoshBAN" pitchFamily="2" charset="0"/>
                <a:cs typeface="NikoshBAN" pitchFamily="2" charset="0"/>
              </a:rPr>
              <a:t>কে নিম্ন লিখিতভাবে শ্রেণিভুক্ত করা যায়।</a:t>
            </a:r>
          </a:p>
          <a:p>
            <a:pPr>
              <a:buNone/>
            </a:pPr>
            <a:r>
              <a:rPr lang="bn-IN" sz="2400" dirty="0" smtClean="0">
                <a:latin typeface="NikoshBAN" pitchFamily="2" charset="0"/>
                <a:cs typeface="NikoshBAN" pitchFamily="2" charset="0"/>
              </a:rPr>
              <a:t>ক) ক্যারোটিন সমৃদ্ধ- গাজর,পালং, ধনেপাতা,</a:t>
            </a:r>
          </a:p>
          <a:p>
            <a:pPr>
              <a:buNone/>
            </a:pPr>
            <a:r>
              <a:rPr lang="bn-IN" sz="2400" dirty="0" smtClean="0">
                <a:latin typeface="NikoshBAN" pitchFamily="2" charset="0"/>
                <a:cs typeface="NikoshBAN" pitchFamily="2" charset="0"/>
              </a:rPr>
              <a:t> কলমী, মিষ্টিকুমড়া,কাঁঠাল,পাকা আম।</a:t>
            </a:r>
          </a:p>
          <a:p>
            <a:pPr>
              <a:buNone/>
            </a:pPr>
            <a:r>
              <a:rPr lang="bn-IN" sz="2400" dirty="0" smtClean="0">
                <a:latin typeface="NikoshBAN" pitchFamily="2" charset="0"/>
                <a:cs typeface="NikoshBAN" pitchFamily="2" charset="0"/>
              </a:rPr>
              <a:t>খ) ভিটামিন সি-আমলকি, লেবু,কাঁচামরিচ,কমলা, </a:t>
            </a:r>
          </a:p>
          <a:p>
            <a:pPr>
              <a:buNone/>
            </a:pPr>
            <a:r>
              <a:rPr lang="bn-IN" sz="2400" dirty="0" smtClean="0">
                <a:latin typeface="NikoshBAN" pitchFamily="2" charset="0"/>
                <a:cs typeface="NikoshBAN" pitchFamily="2" charset="0"/>
              </a:rPr>
              <a:t> </a:t>
            </a:r>
            <a:r>
              <a:rPr lang="bn-IN" sz="2400" dirty="0" smtClean="0">
                <a:latin typeface="NikoshBAN" pitchFamily="2" charset="0"/>
                <a:cs typeface="NikoshBAN" pitchFamily="2" charset="0"/>
              </a:rPr>
              <a:t>পেয়ারা,আমড়া, টমেটো,টাটকা সবুজ শাক।</a:t>
            </a:r>
          </a:p>
          <a:p>
            <a:pPr>
              <a:buNone/>
            </a:pPr>
            <a:r>
              <a:rPr lang="bn-IN" sz="2400" dirty="0" smtClean="0">
                <a:latin typeface="NikoshBAN" pitchFamily="2" charset="0"/>
                <a:cs typeface="NikoshBAN" pitchFamily="2" charset="0"/>
              </a:rPr>
              <a:t>গ) অন্যান্য সবজি ও ফল- বেগুন, ঢেঁরস, পটল, চিচিঙ্গা, </a:t>
            </a:r>
          </a:p>
          <a:p>
            <a:pPr>
              <a:buNone/>
            </a:pPr>
            <a:r>
              <a:rPr lang="bn-IN" sz="2400" dirty="0" smtClean="0">
                <a:latin typeface="NikoshBAN" pitchFamily="2" charset="0"/>
                <a:cs typeface="NikoshBAN" pitchFamily="2" charset="0"/>
              </a:rPr>
              <a:t>বাঁধাকপি করল্লা, সীম,লাউ , বেল, কলা, লিচু, কালোজাম</a:t>
            </a:r>
          </a:p>
          <a:p>
            <a:pPr>
              <a:buNone/>
            </a:pPr>
            <a:r>
              <a:rPr lang="bn-IN" sz="2400" dirty="0" smtClean="0">
                <a:latin typeface="NikoshBAN" pitchFamily="2" charset="0"/>
                <a:cs typeface="NikoshBAN" pitchFamily="2" charset="0"/>
              </a:rPr>
              <a:t>ঘ) মূল ও কন্দ- আলু, সালগম, মূলা,কচু, বীট ইত্যাদি।</a:t>
            </a:r>
          </a:p>
          <a:p>
            <a:endParaRPr lang="en-US" sz="2400" dirty="0">
              <a:latin typeface="NikoshBAN" pitchFamily="2" charset="0"/>
              <a:cs typeface="NikoshBAN" pitchFamily="2" charset="0"/>
            </a:endParaRPr>
          </a:p>
        </p:txBody>
      </p:sp>
      <p:pic>
        <p:nvPicPr>
          <p:cNvPr id="4" name="Picture 3" descr="FOOD GROUPS&#10; "/>
          <p:cNvPicPr/>
          <p:nvPr/>
        </p:nvPicPr>
        <p:blipFill>
          <a:blip r:embed="rId2"/>
          <a:srcRect l="51695" t="13656" r="2644" b="45595"/>
          <a:stretch>
            <a:fillRect/>
          </a:stretch>
        </p:blipFill>
        <p:spPr bwMode="auto">
          <a:xfrm>
            <a:off x="5715000" y="2971800"/>
            <a:ext cx="30480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r>
              <a:rPr lang="as-IN" b="1" dirty="0" smtClean="0">
                <a:latin typeface="NikoshBAN" pitchFamily="2" charset="0"/>
                <a:cs typeface="NikoshBAN" pitchFamily="2" charset="0"/>
              </a:rPr>
              <a:t> দুধ ও দুগ্ধজাতীয় </a:t>
            </a:r>
            <a:r>
              <a:rPr lang="as-IN" b="1" dirty="0" smtClean="0">
                <a:latin typeface="NikoshBAN" pitchFamily="2" charset="0"/>
                <a:cs typeface="NikoshBAN" pitchFamily="2" charset="0"/>
              </a:rPr>
              <a:t>খাদ্য</a:t>
            </a:r>
            <a:r>
              <a:rPr lang="bn-IN" b="1" dirty="0" smtClean="0">
                <a:latin typeface="NikoshBAN" pitchFamily="2" charset="0"/>
                <a:cs typeface="NikoshBAN" pitchFamily="2" charset="0"/>
              </a:rPr>
              <a:t>ঃ</a:t>
            </a:r>
            <a:r>
              <a:rPr lang="as-IN" dirty="0" smtClean="0">
                <a:latin typeface="NikoshBAN" pitchFamily="2" charset="0"/>
                <a:cs typeface="NikoshBAN" pitchFamily="2" charset="0"/>
              </a:rPr>
              <a:t> </a:t>
            </a:r>
            <a:r>
              <a:rPr lang="bn-IN" dirty="0" smtClean="0">
                <a:latin typeface="NikoshBAN" pitchFamily="2" charset="0"/>
                <a:cs typeface="NikoshBAN" pitchFamily="2" charset="0"/>
              </a:rPr>
              <a:t>শিশুদের জন্য আর্দশ ও গুরুত্ত্বপূর্ন খাদ্য বলে দুধ ও ভিন্ন বিভাগে অন্তর্ভুক্ত করা হয়। এগুলি হলো </a:t>
            </a:r>
            <a:r>
              <a:rPr lang="as-IN" dirty="0" smtClean="0">
                <a:latin typeface="NikoshBAN" pitchFamily="2" charset="0"/>
                <a:cs typeface="NikoshBAN" pitchFamily="2" charset="0"/>
              </a:rPr>
              <a:t>দুধ </a:t>
            </a:r>
            <a:r>
              <a:rPr lang="bn-IN" dirty="0" smtClean="0">
                <a:latin typeface="NikoshBAN" pitchFamily="2" charset="0"/>
                <a:cs typeface="NikoshBAN" pitchFamily="2" charset="0"/>
              </a:rPr>
              <a:t>,</a:t>
            </a:r>
            <a:r>
              <a:rPr lang="as-IN" dirty="0" smtClean="0">
                <a:latin typeface="NikoshBAN" pitchFamily="2" charset="0"/>
                <a:cs typeface="NikoshBAN" pitchFamily="2" charset="0"/>
              </a:rPr>
              <a:t>পানির</a:t>
            </a:r>
            <a:r>
              <a:rPr lang="as-IN" dirty="0" smtClean="0">
                <a:latin typeface="NikoshBAN" pitchFamily="2" charset="0"/>
                <a:cs typeface="NikoshBAN" pitchFamily="2" charset="0"/>
              </a:rPr>
              <a:t>, পায়েস, ফিরনি, ছানা, আইসক্রীম, ঘোল,দই, টাটকা দুধ, মিষ্টি </a:t>
            </a:r>
            <a:r>
              <a:rPr lang="as-IN" dirty="0" smtClean="0">
                <a:latin typeface="NikoshBAN" pitchFamily="2" charset="0"/>
                <a:cs typeface="NikoshBAN" pitchFamily="2" charset="0"/>
              </a:rPr>
              <a:t>ইত্যাদি</a:t>
            </a:r>
            <a:r>
              <a:rPr lang="bn-IN" dirty="0" smtClean="0">
                <a:latin typeface="NikoshBAN" pitchFamily="2" charset="0"/>
                <a:cs typeface="NikoshBAN" pitchFamily="2" charset="0"/>
              </a:rPr>
              <a:t>। </a:t>
            </a:r>
            <a:r>
              <a:rPr lang="as-IN" dirty="0" smtClean="0">
                <a:latin typeface="NikoshBAN" pitchFamily="2" charset="0"/>
                <a:cs typeface="NikoshBAN" pitchFamily="2" charset="0"/>
              </a:rPr>
              <a:t>মানবদেহের </a:t>
            </a:r>
            <a:r>
              <a:rPr lang="as-IN" dirty="0" smtClean="0">
                <a:latin typeface="NikoshBAN" pitchFamily="2" charset="0"/>
                <a:cs typeface="NikoshBAN" pitchFamily="2" charset="0"/>
              </a:rPr>
              <a:t>প্রয়োজনীয় সবকয়টি ভিটামিন দুধে পাওয়া যায়। দুধ ক্যালরিবহুল ও প্রোটিনবহুল পানীয়। দুধের মধ্যে সকল প্রকার অত্যাবশ্যকীয় এমাইনো এসিড পাওয়া যায় । </a:t>
            </a:r>
            <a:r>
              <a:rPr lang="bn-IN" dirty="0" smtClean="0">
                <a:latin typeface="NikoshBAN" pitchFamily="2" charset="0"/>
                <a:cs typeface="NikoshBAN" pitchFamily="2" charset="0"/>
              </a:rPr>
              <a:t>এক পরিবেশন তরল দুধের পরিমান ২০০ মিলি।</a:t>
            </a:r>
            <a:r>
              <a:rPr lang="as-IN" dirty="0" smtClean="0">
                <a:latin typeface="NikoshBAN" pitchFamily="2" charset="0"/>
                <a:cs typeface="NikoshBAN" pitchFamily="2" charset="0"/>
              </a:rPr>
              <a:t>একজন </a:t>
            </a:r>
            <a:r>
              <a:rPr lang="as-IN" dirty="0" smtClean="0">
                <a:latin typeface="NikoshBAN" pitchFamily="2" charset="0"/>
                <a:cs typeface="NikoshBAN" pitchFamily="2" charset="0"/>
              </a:rPr>
              <a:t>সুস্থ্য, কর্মক্ষম ব্যক্তির খাদ্যে দৈনিক </a:t>
            </a:r>
            <a:r>
              <a:rPr lang="bn-IN" dirty="0" smtClean="0">
                <a:latin typeface="NikoshBAN" pitchFamily="2" charset="0"/>
                <a:cs typeface="NikoshBAN" pitchFamily="2" charset="0"/>
              </a:rPr>
              <a:t>১-২ </a:t>
            </a:r>
            <a:r>
              <a:rPr lang="as-IN" dirty="0" smtClean="0">
                <a:latin typeface="NikoshBAN" pitchFamily="2" charset="0"/>
                <a:cs typeface="NikoshBAN" pitchFamily="2" charset="0"/>
              </a:rPr>
              <a:t>পরিবেশন </a:t>
            </a:r>
            <a:r>
              <a:rPr lang="bn-IN" dirty="0" smtClean="0">
                <a:latin typeface="NikoshBAN" pitchFamily="2" charset="0"/>
                <a:cs typeface="NikoshBAN" pitchFamily="2" charset="0"/>
              </a:rPr>
              <a:t>এই শ্রেণির খাদ্য গ্রহন করা </a:t>
            </a:r>
            <a:r>
              <a:rPr lang="as-IN" dirty="0" smtClean="0">
                <a:latin typeface="NikoshBAN" pitchFamily="2" charset="0"/>
                <a:cs typeface="NikoshBAN" pitchFamily="2" charset="0"/>
              </a:rPr>
              <a:t>দরকার।</a:t>
            </a:r>
            <a:endParaRPr lang="bn-IN" dirty="0" smtClean="0">
              <a:latin typeface="NikoshBAN" pitchFamily="2" charset="0"/>
              <a:cs typeface="NikoshBAN" pitchFamily="2" charset="0"/>
            </a:endParaRPr>
          </a:p>
          <a:p>
            <a:r>
              <a:rPr lang="bn-IN" dirty="0" smtClean="0">
                <a:latin typeface="NikoshBAN" pitchFamily="2" charset="0"/>
                <a:cs typeface="NikoshBAN" pitchFamily="2" charset="0"/>
              </a:rPr>
              <a:t>এ বিভাগের এক পরিবেশন পরিমান </a:t>
            </a:r>
            <a:r>
              <a:rPr lang="bn-IN" dirty="0" smtClean="0">
                <a:latin typeface="NikoshBAN" pitchFamily="2" charset="0"/>
                <a:cs typeface="NikoshBAN" pitchFamily="2" charset="0"/>
              </a:rPr>
              <a:t>হলো-</a:t>
            </a:r>
          </a:p>
          <a:p>
            <a:r>
              <a:rPr lang="bn-IN" dirty="0" smtClean="0">
                <a:latin typeface="NikoshBAN" pitchFamily="2" charset="0"/>
                <a:cs typeface="NikoshBAN" pitchFamily="2" charset="0"/>
              </a:rPr>
              <a:t>ক)</a:t>
            </a:r>
            <a:r>
              <a:rPr lang="as-IN" dirty="0" smtClean="0">
                <a:latin typeface="NikoshBAN" pitchFamily="2" charset="0"/>
                <a:cs typeface="NikoshBAN" pitchFamily="2" charset="0"/>
              </a:rPr>
              <a:t> </a:t>
            </a:r>
            <a:r>
              <a:rPr lang="as-IN" dirty="0" smtClean="0">
                <a:latin typeface="NikoshBAN" pitchFamily="2" charset="0"/>
                <a:cs typeface="NikoshBAN" pitchFamily="2" charset="0"/>
              </a:rPr>
              <a:t>ছানা</a:t>
            </a:r>
            <a:r>
              <a:rPr lang="bn-IN" dirty="0" smtClean="0">
                <a:latin typeface="NikoshBAN" pitchFamily="2" charset="0"/>
                <a:cs typeface="NikoshBAN" pitchFamily="2" charset="0"/>
              </a:rPr>
              <a:t>-আধা কাপ অথবা ৫০ গ্রাম।</a:t>
            </a:r>
          </a:p>
          <a:p>
            <a:r>
              <a:rPr lang="bn-IN" dirty="0" smtClean="0">
                <a:latin typeface="NikoshBAN" pitchFamily="2" charset="0"/>
                <a:cs typeface="NikoshBAN" pitchFamily="2" charset="0"/>
              </a:rPr>
              <a:t>খ) দই-</a:t>
            </a:r>
            <a:r>
              <a:rPr lang="bn-IN" dirty="0" smtClean="0">
                <a:latin typeface="NikoshBAN" pitchFamily="2" charset="0"/>
                <a:cs typeface="NikoshBAN" pitchFamily="2" charset="0"/>
              </a:rPr>
              <a:t> </a:t>
            </a:r>
            <a:r>
              <a:rPr lang="bn-IN" dirty="0" smtClean="0">
                <a:latin typeface="NikoshBAN" pitchFamily="2" charset="0"/>
                <a:cs typeface="NikoshBAN" pitchFamily="2" charset="0"/>
              </a:rPr>
              <a:t>আধা </a:t>
            </a:r>
            <a:r>
              <a:rPr lang="bn-IN" dirty="0" smtClean="0">
                <a:latin typeface="NikoshBAN" pitchFamily="2" charset="0"/>
                <a:cs typeface="NikoshBAN" pitchFamily="2" charset="0"/>
              </a:rPr>
              <a:t>কাপ অথবা ৫০ গ্রাম</a:t>
            </a:r>
            <a:r>
              <a:rPr lang="bn-IN" dirty="0" smtClean="0">
                <a:latin typeface="NikoshBAN" pitchFamily="2" charset="0"/>
                <a:cs typeface="NikoshBAN" pitchFamily="2" charset="0"/>
              </a:rPr>
              <a:t>।</a:t>
            </a:r>
          </a:p>
          <a:p>
            <a:r>
              <a:rPr lang="bn-IN" dirty="0" smtClean="0">
                <a:latin typeface="NikoshBAN" pitchFamily="2" charset="0"/>
                <a:cs typeface="NikoshBAN" pitchFamily="2" charset="0"/>
              </a:rPr>
              <a:t>গ) পনির-১ স্লাইস অথবা ২৫-৩০ গ্রাম।</a:t>
            </a:r>
          </a:p>
          <a:p>
            <a:endParaRPr lang="bn-IN" dirty="0" smtClean="0">
              <a:latin typeface="NikoshBAN" pitchFamily="2" charset="0"/>
              <a:cs typeface="NikoshBAN" pitchFamily="2" charset="0"/>
            </a:endParaRPr>
          </a:p>
          <a:p>
            <a:pPr>
              <a:buNone/>
            </a:pPr>
            <a:endParaRPr lang="en-US" dirty="0">
              <a:latin typeface="NikoshBAN" pitchFamily="2" charset="0"/>
              <a:cs typeface="NikoshBAN" pitchFamily="2" charset="0"/>
            </a:endParaRPr>
          </a:p>
        </p:txBody>
      </p:sp>
      <p:pic>
        <p:nvPicPr>
          <p:cNvPr id="6" name="Picture 5" descr="http://1.bp.blogspot.com/-MxkJ_s0JIws/TXelItUNhsI/AAAAAAAAAA8/7-HGnYVEplo/s320/The+Healthy+Food+Pyramid.jpg"/>
          <p:cNvPicPr/>
          <p:nvPr/>
        </p:nvPicPr>
        <p:blipFill>
          <a:blip r:embed="rId2"/>
          <a:srcRect l="51556" t="46154" r="15340" b="23257"/>
          <a:stretch>
            <a:fillRect/>
          </a:stretch>
        </p:blipFill>
        <p:spPr bwMode="auto">
          <a:xfrm>
            <a:off x="5410200" y="3581400"/>
            <a:ext cx="2286000" cy="2133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533400"/>
          </a:xfrm>
        </p:spPr>
        <p:txBody>
          <a:bodyPr>
            <a:normAutofit fontScale="90000"/>
          </a:bodyPr>
          <a:lstStyle/>
          <a:p>
            <a:r>
              <a:rPr lang="en-US" dirty="0" smtClean="0">
                <a:latin typeface="NikoshBAN" pitchFamily="2" charset="0"/>
                <a:cs typeface="NikoshBAN" pitchFamily="2" charset="0"/>
              </a:rPr>
              <a:t>ICMR </a:t>
            </a:r>
            <a:r>
              <a:rPr lang="bn-IN" dirty="0" smtClean="0">
                <a:latin typeface="NikoshBAN" pitchFamily="2" charset="0"/>
                <a:cs typeface="NikoshBAN" pitchFamily="2" charset="0"/>
              </a:rPr>
              <a:t>কর্তৃক প্রকাশিত খাদ্য গোষ্ঠী</a:t>
            </a:r>
            <a:endParaRPr lang="en-US" dirty="0">
              <a:latin typeface="NikoshBAN" pitchFamily="2" charset="0"/>
              <a:cs typeface="NikoshBAN" pitchFamily="2" charset="0"/>
            </a:endParaRPr>
          </a:p>
        </p:txBody>
      </p:sp>
      <p:sp>
        <p:nvSpPr>
          <p:cNvPr id="3" name="Content Placeholder 2"/>
          <p:cNvSpPr>
            <a:spLocks noGrp="1"/>
          </p:cNvSpPr>
          <p:nvPr>
            <p:ph sz="half" idx="1"/>
          </p:nvPr>
        </p:nvSpPr>
        <p:spPr>
          <a:xfrm>
            <a:off x="457200" y="914400"/>
            <a:ext cx="4572000" cy="5440525"/>
          </a:xfrm>
        </p:spPr>
        <p:txBody>
          <a:bodyPr>
            <a:normAutofit/>
          </a:bodyPr>
          <a:lstStyle/>
          <a:p>
            <a:r>
              <a:rPr lang="en-US" dirty="0" smtClean="0">
                <a:latin typeface="NikoshBAN" pitchFamily="2" charset="0"/>
                <a:cs typeface="NikoshBAN" pitchFamily="2" charset="0"/>
              </a:rPr>
              <a:t>ICMR </a:t>
            </a:r>
            <a:r>
              <a:rPr lang="en-US" dirty="0" smtClean="0">
                <a:latin typeface="NikoshBAN" pitchFamily="2" charset="0"/>
                <a:cs typeface="NikoshBAN" pitchFamily="2" charset="0"/>
              </a:rPr>
              <a:t>(</a:t>
            </a:r>
            <a:r>
              <a:rPr lang="en-US" dirty="0" smtClean="0">
                <a:latin typeface="NikoshBAN" pitchFamily="2" charset="0"/>
                <a:cs typeface="NikoshBAN" pitchFamily="2" charset="0"/>
              </a:rPr>
              <a:t>Indian Council of Medical Research,1991</a:t>
            </a:r>
            <a:r>
              <a:rPr lang="en-US" dirty="0" smtClean="0">
                <a:latin typeface="NikoshBAN" pitchFamily="2" charset="0"/>
                <a:cs typeface="NikoshBAN" pitchFamily="2" charset="0"/>
              </a:rPr>
              <a:t>)</a:t>
            </a:r>
            <a:r>
              <a:rPr lang="bn-IN" dirty="0" smtClean="0">
                <a:latin typeface="NikoshBAN" pitchFamily="2" charset="0"/>
                <a:cs typeface="NikoshBAN" pitchFamily="2" charset="0"/>
              </a:rPr>
              <a:t> খাদ্যের কার্যকারিতার উপর ভিত্তি করে সকল প্রকার খাদ্যকে পাঁচটি বিভাগে অন্তর্ভুক্ত করা হয়।সেগুলি হলো-</a:t>
            </a:r>
          </a:p>
          <a:p>
            <a:r>
              <a:rPr lang="bn-IN" dirty="0" smtClean="0">
                <a:latin typeface="NikoshBAN" pitchFamily="2" charset="0"/>
                <a:cs typeface="NikoshBAN" pitchFamily="2" charset="0"/>
              </a:rPr>
              <a:t>শস্য বিভাগ-চাল, গম, ভুট্টা, যব।</a:t>
            </a:r>
          </a:p>
          <a:p>
            <a:r>
              <a:rPr lang="bn-IN" dirty="0" smtClean="0">
                <a:latin typeface="NikoshBAN" pitchFamily="2" charset="0"/>
                <a:cs typeface="NikoshBAN" pitchFamily="2" charset="0"/>
              </a:rPr>
              <a:t>প্রোটিন সমৃদ্ধ খাদ্য বিভাগ-মা</a:t>
            </a:r>
            <a:r>
              <a:rPr lang="as-IN" dirty="0" smtClean="0">
                <a:latin typeface="NikoshBAN" pitchFamily="2" charset="0"/>
                <a:cs typeface="NikoshBAN" pitchFamily="2" charset="0"/>
              </a:rPr>
              <a:t>ছ</a:t>
            </a:r>
            <a:r>
              <a:rPr lang="bn-IN" dirty="0" smtClean="0">
                <a:latin typeface="NikoshBAN" pitchFamily="2" charset="0"/>
                <a:cs typeface="NikoshBAN" pitchFamily="2" charset="0"/>
              </a:rPr>
              <a:t>, মাংস,ডিম, কলিজা।</a:t>
            </a:r>
          </a:p>
          <a:p>
            <a:r>
              <a:rPr lang="bn-IN" dirty="0" smtClean="0">
                <a:latin typeface="NikoshBAN" pitchFamily="2" charset="0"/>
                <a:cs typeface="NikoshBAN" pitchFamily="2" charset="0"/>
              </a:rPr>
              <a:t>শাক সবজি ও ফল বিভাগ-পাতা জাতীয়, টক জাতীয়, আঁশ জাতীয়।</a:t>
            </a:r>
          </a:p>
          <a:p>
            <a:r>
              <a:rPr lang="bn-IN" dirty="0" smtClean="0">
                <a:latin typeface="NikoshBAN" pitchFamily="2" charset="0"/>
                <a:cs typeface="NikoshBAN" pitchFamily="2" charset="0"/>
              </a:rPr>
              <a:t>দুধ ও দুধ জাতীয় ক্ষাদ্য বিভাগ-</a:t>
            </a:r>
          </a:p>
          <a:p>
            <a:r>
              <a:rPr lang="bn-IN" dirty="0" smtClean="0">
                <a:latin typeface="NikoshBAN" pitchFamily="2" charset="0"/>
                <a:cs typeface="NikoshBAN" pitchFamily="2" charset="0"/>
              </a:rPr>
              <a:t>তেল, ঘি, মাখন,চিনি, গুড় ও মিষ্টি</a:t>
            </a:r>
            <a:endParaRPr lang="en-US" dirty="0">
              <a:latin typeface="NikoshBAN" pitchFamily="2" charset="0"/>
              <a:cs typeface="NikoshBAN" pitchFamily="2" charset="0"/>
            </a:endParaRPr>
          </a:p>
        </p:txBody>
      </p:sp>
      <p:pic>
        <p:nvPicPr>
          <p:cNvPr id="20482" name="Picture 2"/>
          <p:cNvPicPr>
            <a:picLocks noGrp="1" noChangeAspect="1" noChangeArrowheads="1"/>
          </p:cNvPicPr>
          <p:nvPr>
            <p:ph sz="half" idx="2"/>
          </p:nvPr>
        </p:nvPicPr>
        <p:blipFill>
          <a:blip r:embed="rId2"/>
          <a:srcRect/>
          <a:stretch>
            <a:fillRect/>
          </a:stretch>
        </p:blipFill>
        <p:spPr bwMode="auto">
          <a:xfrm>
            <a:off x="5280704" y="2133600"/>
            <a:ext cx="3863296" cy="28956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1438</TotalTime>
  <Words>620</Words>
  <Application>Microsoft Office PowerPoint</Application>
  <PresentationFormat>On-screen Show (4:3)</PresentationFormat>
  <Paragraphs>66</Paragraphs>
  <Slides>11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Flow</vt:lpstr>
      <vt:lpstr>Microsoft Equation 3.0</vt:lpstr>
      <vt:lpstr>Basic Food Group &amp; Their place in the diet (HEA-301)</vt:lpstr>
      <vt:lpstr>মৌলিক খাদ্য গোষ্ঠী</vt:lpstr>
      <vt:lpstr>Slide 3</vt:lpstr>
      <vt:lpstr>Slide 4</vt:lpstr>
      <vt:lpstr>Slide 5</vt:lpstr>
      <vt:lpstr>Slide 6</vt:lpstr>
      <vt:lpstr>Slide 7</vt:lpstr>
      <vt:lpstr>Slide 8</vt:lpstr>
      <vt:lpstr>ICMR কর্তৃক প্রকাশিত খাদ্য গোষ্ঠী</vt:lpstr>
      <vt:lpstr>মৌলিক খাদ্যগোষ্ঠী ব্যবহার করে দৈনিক খাদ্য নির্বাচন</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Food Group &amp; Their place in the diet</dc:title>
  <dc:creator>User</dc:creator>
  <cp:lastModifiedBy>User</cp:lastModifiedBy>
  <cp:revision>43</cp:revision>
  <dcterms:created xsi:type="dcterms:W3CDTF">2006-08-16T00:00:00Z</dcterms:created>
  <dcterms:modified xsi:type="dcterms:W3CDTF">2020-03-28T15:31:47Z</dcterms:modified>
</cp:coreProperties>
</file>