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8" r:id="rId3"/>
    <p:sldId id="257" r:id="rId4"/>
    <p:sldId id="264" r:id="rId5"/>
    <p:sldId id="266" r:id="rId6"/>
    <p:sldId id="259" r:id="rId7"/>
    <p:sldId id="260" r:id="rId8"/>
    <p:sldId id="271" r:id="rId9"/>
    <p:sldId id="272" r:id="rId10"/>
    <p:sldId id="273" r:id="rId11"/>
    <p:sldId id="274" r:id="rId12"/>
    <p:sldId id="275" r:id="rId13"/>
    <p:sldId id="276" r:id="rId14"/>
    <p:sldId id="277" r:id="rId15"/>
    <p:sldId id="27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2" d="100"/>
          <a:sy n="62" d="100"/>
        </p:scale>
        <p:origin x="-1512" y="-1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3/29/2020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3/29/2020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3/29/2020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533401"/>
            <a:ext cx="7391400" cy="3067050"/>
          </a:xfrm>
        </p:spPr>
        <p:txBody>
          <a:bodyPr>
            <a:normAutofit/>
          </a:bodyPr>
          <a:lstStyle/>
          <a:p>
            <a:r>
              <a:rPr lang="en-US" dirty="0" smtClean="0"/>
              <a:t>        </a:t>
            </a:r>
            <a:r>
              <a:rPr lang="bn-IN" dirty="0" smtClean="0">
                <a:latin typeface="NikoshBAN" pitchFamily="2" charset="0"/>
                <a:cs typeface="NikoshBAN" pitchFamily="2" charset="0"/>
              </a:rPr>
              <a:t>   </a:t>
            </a:r>
            <a:r>
              <a:rPr lang="bn-IN" sz="8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NikoshBAN" pitchFamily="2" charset="0"/>
                <a:cs typeface="NikoshBAN" pitchFamily="2" charset="0"/>
              </a:rPr>
              <a:t>অগ্নাশয়</a:t>
            </a:r>
            <a:r>
              <a:rPr lang="en-US" sz="8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NikoshBAN" pitchFamily="2" charset="0"/>
                <a:cs typeface="NikoshBAN" pitchFamily="2" charset="0"/>
              </a:rPr>
              <a:t/>
            </a:r>
            <a:br>
              <a:rPr lang="en-US" sz="8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NikoshBAN" pitchFamily="2" charset="0"/>
                <a:cs typeface="NikoshBAN" pitchFamily="2" charset="0"/>
              </a:rPr>
            </a:br>
            <a:r>
              <a:rPr lang="bn-IN" sz="31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NikoshBAN" pitchFamily="2" charset="0"/>
                <a:cs typeface="NikoshBAN" pitchFamily="2" charset="0"/>
              </a:rPr>
              <a:t>(</a:t>
            </a:r>
            <a:r>
              <a:rPr lang="en-US" sz="31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NikoshBAN" pitchFamily="2" charset="0"/>
                <a:cs typeface="NikoshBAN" pitchFamily="2" charset="0"/>
              </a:rPr>
              <a:t>HEA-</a:t>
            </a:r>
            <a:r>
              <a:rPr lang="en-US" sz="31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104)</a:t>
            </a:r>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r>
            <a:b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endParaRPr lang="en-US" dirty="0"/>
          </a:p>
        </p:txBody>
      </p:sp>
      <p:sp>
        <p:nvSpPr>
          <p:cNvPr id="3" name="Subtitle 2"/>
          <p:cNvSpPr>
            <a:spLocks noGrp="1"/>
          </p:cNvSpPr>
          <p:nvPr>
            <p:ph type="subTitle" idx="1"/>
          </p:nvPr>
        </p:nvSpPr>
        <p:spPr/>
        <p:txBody>
          <a:bodyPr/>
          <a:lstStyle/>
          <a:p>
            <a:r>
              <a:rPr lang="en-US" dirty="0" err="1" smtClean="0"/>
              <a:t>Nasreen</a:t>
            </a:r>
            <a:r>
              <a:rPr lang="en-US" dirty="0" smtClean="0"/>
              <a:t> </a:t>
            </a:r>
            <a:r>
              <a:rPr lang="en-US" dirty="0" err="1" smtClean="0"/>
              <a:t>Afroze</a:t>
            </a:r>
            <a:endParaRPr lang="en-US" dirty="0" smtClean="0"/>
          </a:p>
          <a:p>
            <a:r>
              <a:rPr lang="en-US" dirty="0" smtClean="0"/>
              <a:t>Associate Professor</a:t>
            </a:r>
          </a:p>
          <a:p>
            <a:r>
              <a:rPr lang="en-US" dirty="0" smtClean="0"/>
              <a:t>Eden </a:t>
            </a:r>
            <a:r>
              <a:rPr lang="en-US" dirty="0" err="1" smtClean="0"/>
              <a:t>Mohila</a:t>
            </a:r>
            <a:r>
              <a:rPr lang="en-US" dirty="0" smtClean="0"/>
              <a:t> College</a:t>
            </a:r>
            <a:endParaRPr lang="en-US" dirty="0"/>
          </a:p>
        </p:txBody>
      </p:sp>
      <p:pic>
        <p:nvPicPr>
          <p:cNvPr id="1026" name="Picture 2"/>
          <p:cNvPicPr>
            <a:picLocks noChangeAspect="1" noChangeArrowheads="1"/>
          </p:cNvPicPr>
          <p:nvPr/>
        </p:nvPicPr>
        <p:blipFill>
          <a:blip r:embed="rId2"/>
          <a:srcRect/>
          <a:stretch>
            <a:fillRect/>
          </a:stretch>
        </p:blipFill>
        <p:spPr bwMode="auto">
          <a:xfrm>
            <a:off x="304800" y="685800"/>
            <a:ext cx="4038600" cy="2687505"/>
          </a:xfrm>
          <a:prstGeom prst="rect">
            <a:avLst/>
          </a:prstGeom>
          <a:noFill/>
          <a:ln w="9525">
            <a:noFill/>
            <a:miter lim="800000"/>
            <a:headEnd/>
            <a:tailEnd/>
          </a:ln>
          <a:effectLst/>
        </p:spPr>
      </p:pic>
      <p:sp>
        <p:nvSpPr>
          <p:cNvPr id="5" name="Rectangle 4"/>
          <p:cNvSpPr/>
          <p:nvPr/>
        </p:nvSpPr>
        <p:spPr>
          <a:xfrm>
            <a:off x="6781800" y="685800"/>
            <a:ext cx="1683474" cy="523220"/>
          </a:xfrm>
          <a:prstGeom prst="rect">
            <a:avLst/>
          </a:prstGeom>
        </p:spPr>
        <p:txBody>
          <a:bodyPr wrap="none">
            <a:spAutoFit/>
          </a:bodyPr>
          <a:lstStyle/>
          <a:p>
            <a:r>
              <a:rPr lang="en-US" sz="2800" dirty="0" smtClean="0">
                <a:latin typeface="Times New Roman" pitchFamily="18" charset="0"/>
                <a:cs typeface="Times New Roman" pitchFamily="18" charset="0"/>
              </a:rPr>
              <a:t>(Pancreas</a:t>
            </a:r>
            <a:r>
              <a:rPr lang="en-US" sz="2800" dirty="0" smtClean="0">
                <a:latin typeface="NikoshBAN" pitchFamily="2" charset="0"/>
                <a:cs typeface="NikoshBAN" pitchFamily="2" charset="0"/>
              </a:rPr>
              <a: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3000" fill="hold"/>
                                        <p:tgtEl>
                                          <p:spTgt spid="1026"/>
                                        </p:tgtEl>
                                        <p:attrNameLst>
                                          <p:attrName>ppt_x</p:attrName>
                                        </p:attrNameLst>
                                      </p:cBhvr>
                                      <p:tavLst>
                                        <p:tav tm="0">
                                          <p:val>
                                            <p:strVal val="1+#ppt_w/2"/>
                                          </p:val>
                                        </p:tav>
                                        <p:tav tm="100000">
                                          <p:val>
                                            <p:strVal val="#ppt_x"/>
                                          </p:val>
                                        </p:tav>
                                      </p:tavLst>
                                    </p:anim>
                                    <p:anim calcmode="lin" valueType="num">
                                      <p:cBhvr additive="base">
                                        <p:cTn id="8" dur="30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57200"/>
            <a:ext cx="8153400" cy="5668963"/>
          </a:xfrm>
        </p:spPr>
        <p:txBody>
          <a:bodyPr>
            <a:normAutofit lnSpcReduction="10000"/>
          </a:bodyPr>
          <a:lstStyle/>
          <a:p>
            <a:pPr>
              <a:buNone/>
            </a:pPr>
            <a:r>
              <a:rPr lang="bn-IN" sz="2400" b="1" dirty="0" smtClean="0">
                <a:latin typeface="NikoshBAN" pitchFamily="2" charset="0"/>
                <a:cs typeface="NikoshBAN" pitchFamily="2" charset="0"/>
              </a:rPr>
              <a:t>২।ক্রনিক প্যানক্রিয়াটাইটিস-</a:t>
            </a:r>
            <a:r>
              <a:rPr lang="bn-IN" sz="2400" dirty="0" smtClean="0">
                <a:latin typeface="NikoshBAN" pitchFamily="2" charset="0"/>
                <a:cs typeface="NikoshBAN" pitchFamily="2" charset="0"/>
              </a:rPr>
              <a:t>ক্রনিক </a:t>
            </a:r>
            <a:r>
              <a:rPr lang="bn-IN" sz="2400" dirty="0" smtClean="0">
                <a:latin typeface="NikoshBAN" pitchFamily="2" charset="0"/>
                <a:cs typeface="NikoshBAN" pitchFamily="2" charset="0"/>
              </a:rPr>
              <a:t>প্যানক্রিয়াটাইটিস রোগীর ঘন ঘন পেটে ব্যথা হয়। খাদ্য হজম হয় না। ওজন কমে যায়। ফেনাযুক্ত পায়খানা হয়। ডায়াবেটিস হতে পারে।</a:t>
            </a:r>
          </a:p>
          <a:p>
            <a:r>
              <a:rPr lang="bn-IN" sz="2400" b="1" dirty="0" smtClean="0">
                <a:latin typeface="NikoshBAN" pitchFamily="2" charset="0"/>
                <a:cs typeface="NikoshBAN" pitchFamily="2" charset="0"/>
              </a:rPr>
              <a:t>রোগ নির্ণয় :</a:t>
            </a:r>
            <a:r>
              <a:rPr lang="bn-IN" sz="2400" dirty="0" smtClean="0">
                <a:latin typeface="NikoshBAN" pitchFamily="2" charset="0"/>
                <a:cs typeface="NikoshBAN" pitchFamily="2" charset="0"/>
              </a:rPr>
              <a:t> রক্ত পরীক্ষা, আল্ট্রাসাউন্ড, কোনো কোনো ক্ষেত্রে সিটিস্ক্যান ও ইআরসিপির মাধ্যমে রোগ নির্ণয় করা হয়।</a:t>
            </a:r>
          </a:p>
          <a:p>
            <a:r>
              <a:rPr lang="bn-IN" sz="2400" b="1" dirty="0" smtClean="0">
                <a:latin typeface="NikoshBAN" pitchFamily="2" charset="0"/>
                <a:cs typeface="NikoshBAN" pitchFamily="2" charset="0"/>
              </a:rPr>
              <a:t>চিকিৎসা :</a:t>
            </a:r>
            <a:r>
              <a:rPr lang="bn-IN" sz="2400" dirty="0" smtClean="0">
                <a:latin typeface="NikoshBAN" pitchFamily="2" charset="0"/>
                <a:cs typeface="NikoshBAN" pitchFamily="2" charset="0"/>
              </a:rPr>
              <a:t> অবশ্যই বিশেষজ্ঞ চিকিৎসকের মাধ্যমে চিকিৎসা করাতে হবে। যদি প্যানক্রিয়াটিক নালি বাধাগ্রস্ত হয়, তবে অবশ্যই অপারেশন করাতে হবে। চর্বিজাতীয় খাবার, যেমন—ডিম, দুধ, গরুর মাংস, খাসির মাংস, যেকোনো তৈলাক্ত খাদ্য কম খেতে হবে। খাদ্যে প্যানক্রিয়াটিক অ্যানজাইম যোগ করতে হবে</a:t>
            </a:r>
            <a:r>
              <a:rPr lang="bn-IN" sz="2400" dirty="0" smtClean="0">
                <a:latin typeface="NikoshBAN" pitchFamily="2" charset="0"/>
                <a:cs typeface="NikoshBAN" pitchFamily="2" charset="0"/>
              </a:rPr>
              <a:t>।</a:t>
            </a:r>
          </a:p>
          <a:p>
            <a:pPr>
              <a:buNone/>
            </a:pPr>
            <a:r>
              <a:rPr lang="bn-IN" sz="2400" dirty="0" smtClean="0">
                <a:latin typeface="NikoshBAN" pitchFamily="2" charset="0"/>
                <a:cs typeface="NikoshBAN" pitchFamily="2" charset="0"/>
              </a:rPr>
              <a:t>৩।</a:t>
            </a:r>
            <a:r>
              <a:rPr lang="bn-IN" sz="2400" b="1" dirty="0" smtClean="0">
                <a:latin typeface="NikoshBAN" pitchFamily="2" charset="0"/>
                <a:cs typeface="NikoshBAN" pitchFamily="2" charset="0"/>
              </a:rPr>
              <a:t>প্যানক্রিয়াস ও </a:t>
            </a:r>
            <a:r>
              <a:rPr lang="bn-IN" sz="2400" b="1" dirty="0" smtClean="0">
                <a:latin typeface="NikoshBAN" pitchFamily="2" charset="0"/>
                <a:cs typeface="NikoshBAN" pitchFamily="2" charset="0"/>
              </a:rPr>
              <a:t>জন্ডিস-</a:t>
            </a:r>
            <a:r>
              <a:rPr lang="bn-IN" sz="2400" dirty="0" smtClean="0">
                <a:latin typeface="NikoshBAN" pitchFamily="2" charset="0"/>
                <a:cs typeface="NikoshBAN" pitchFamily="2" charset="0"/>
              </a:rPr>
              <a:t>পিত্তনালির </a:t>
            </a:r>
            <a:r>
              <a:rPr lang="bn-IN" sz="2400" dirty="0" smtClean="0">
                <a:latin typeface="NikoshBAN" pitchFamily="2" charset="0"/>
                <a:cs typeface="NikoshBAN" pitchFamily="2" charset="0"/>
              </a:rPr>
              <a:t>নিম্নাংশ প্যানক্রিয়াসের মাথার মাঝ বরাবর প্রবাহিত হয়। যদি প্যানক্রিয়াসের মাথায় কোনো টিউমার হয়, তবে অতিরিক্ত চাপে পিত্তনালির প্রবাহ বাধাগ্রস্ত হয়। তখন রোগীর জন্ডিস হয়। কোনো রোগীর জন্ডিস হলে অবশ্যই রক্ত পরীক্ষা ও আল্ট্রাসাউন্ড করে সঠিক রোগ নির্ণয় করে চিকিৎসা করাতে হবে। পিত্তনালির প্রবাহ বাধাগ্রস্ত হলে যে জন্ডিস হয়, তা সার্জিক্যাল জন্ডিস।</a:t>
            </a:r>
          </a:p>
          <a:p>
            <a:pPr>
              <a:buNone/>
            </a:pPr>
            <a:endParaRPr lang="bn-IN" sz="2400" dirty="0" smtClean="0">
              <a:latin typeface="NikoshBAN" pitchFamily="2" charset="0"/>
              <a:cs typeface="NikoshBAN" pitchFamily="2" charset="0"/>
            </a:endParaRPr>
          </a:p>
          <a:p>
            <a:pPr>
              <a:buNone/>
            </a:pPr>
            <a:r>
              <a:rPr lang="bn-IN" dirty="0" smtClean="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lnSpcReduction="20000"/>
          </a:bodyPr>
          <a:lstStyle/>
          <a:p>
            <a:pPr>
              <a:buNone/>
            </a:pPr>
            <a:r>
              <a:rPr lang="bn-IN" b="1" dirty="0" smtClean="0">
                <a:latin typeface="NikoshBAN" pitchFamily="2" charset="0"/>
                <a:cs typeface="NikoshBAN" pitchFamily="2" charset="0"/>
              </a:rPr>
              <a:t>৪। প্যানক্রিয়াটিক টিউমার-</a:t>
            </a:r>
            <a:r>
              <a:rPr lang="bn-IN" dirty="0" smtClean="0">
                <a:latin typeface="NikoshBAN" pitchFamily="2" charset="0"/>
                <a:cs typeface="NikoshBAN" pitchFamily="2" charset="0"/>
              </a:rPr>
              <a:t>প্যানক্রিয়াসের </a:t>
            </a:r>
            <a:r>
              <a:rPr lang="bn-IN" dirty="0" smtClean="0">
                <a:latin typeface="NikoshBAN" pitchFamily="2" charset="0"/>
                <a:cs typeface="NikoshBAN" pitchFamily="2" charset="0"/>
              </a:rPr>
              <a:t>টিউমার বেশির ভাগই ক্যান্সার হয়। বেনাইন টিউমার খুবই কম। সে জন্য প্যানক্রিয়াসের টিউমার মানেই ক্যান্সার। মাঝবয়সী পুরুষ ও মহিলা সমান হারে এ রোগে আক্রান্ত হতে পারেন। প্যানক্রিয়াসের মাথা ও শরীরে সাধারণত দুই ধরনের টিউমার হয়।  বেশির ভাগ টিউমার মাথায় আক্রান্ত হয়। প্যানক্রিয়াসের মাথায় টিউমারের রোগী জন্ডিস, পেটে ব্যথা, পেটে চাকা নিয়ে আসে। বেশির ভাগ রোগীর ডায়াগনোসিস হয় অগ্রসর পর্যায়ে।</a:t>
            </a:r>
          </a:p>
          <a:p>
            <a:r>
              <a:rPr lang="bn-IN" b="1" dirty="0" smtClean="0">
                <a:latin typeface="NikoshBAN" pitchFamily="2" charset="0"/>
                <a:cs typeface="NikoshBAN" pitchFamily="2" charset="0"/>
              </a:rPr>
              <a:t>রোগ নির্ণয় :</a:t>
            </a:r>
            <a:r>
              <a:rPr lang="bn-IN" dirty="0" smtClean="0">
                <a:latin typeface="NikoshBAN" pitchFamily="2" charset="0"/>
                <a:cs typeface="NikoshBAN" pitchFamily="2" charset="0"/>
              </a:rPr>
              <a:t> প্রাথমিক ইতিহাস, রক্ত পরীক্ষা, আল্ট্রাসাউন্ড, সিটিস্ক্যান, এমআরআই ও ইআরসিপির মাধ্যমে রোগ নির্ণয় করা হয়।</a:t>
            </a:r>
          </a:p>
          <a:p>
            <a:r>
              <a:rPr lang="bn-IN" b="1" dirty="0" smtClean="0">
                <a:latin typeface="NikoshBAN" pitchFamily="2" charset="0"/>
                <a:cs typeface="NikoshBAN" pitchFamily="2" charset="0"/>
              </a:rPr>
              <a:t>চিকিৎসা :</a:t>
            </a:r>
            <a:r>
              <a:rPr lang="bn-IN" dirty="0" smtClean="0">
                <a:latin typeface="NikoshBAN" pitchFamily="2" charset="0"/>
                <a:cs typeface="NikoshBAN" pitchFamily="2" charset="0"/>
              </a:rPr>
              <a:t> টিউমার যদি খুব প্রাথমিক অবস্থায় ধরা পড়ে, তবে অপারেশন করালে রোগ সম্পূর্ণ উপশম হয়।</a:t>
            </a:r>
          </a:p>
          <a:p>
            <a:r>
              <a:rPr lang="bn-IN" dirty="0" smtClean="0">
                <a:latin typeface="NikoshBAN" pitchFamily="2" charset="0"/>
                <a:cs typeface="NikoshBAN" pitchFamily="2" charset="0"/>
              </a:rPr>
              <a:t>তবে দেখা গেছে, বেশির ভাগ রোগী অনেক দেরিতে বা শেষ অবস্থায় চিকিৎসকের কাছে যান। তখন সার্জারির ভূমিকা তেমন থাকে না। তবে এর অপারেশন খুব জটিল বিধায় অবশ্যই বিশেষজ্ঞ সার্জন দ্বারা করা উচিত। কিউরেটিভ অপারেশন করতে পারলে রোগী সম্পূর্ণ আরোগ্য লাভ করেন। পেলিয়েটিভ অপারেশনে আরোগ্য লাভ সম্ভব নয়। তবে কিছু কিছু উপসর্গ যেমন—জন্ডিস, খাদ্যনালি অবস্ট্রাকশন থেকে সাময়িক নিরাময় হয়। এ ছাড়া ইআরসিপির মাধ্যমে স্ট্যান্টিং করালে সাময়িক উপশম হয়।</a:t>
            </a:r>
          </a:p>
          <a:p>
            <a:r>
              <a:rPr lang="bn-IN" dirty="0" smtClean="0"/>
              <a:t>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609600"/>
            <a:ext cx="4648200" cy="5516563"/>
          </a:xfrm>
        </p:spPr>
        <p:txBody>
          <a:bodyPr>
            <a:normAutofit fontScale="25000" lnSpcReduction="20000"/>
          </a:bodyPr>
          <a:lstStyle/>
          <a:p>
            <a:pPr>
              <a:buNone/>
            </a:pPr>
            <a:r>
              <a:rPr lang="bn-IN" sz="8000" b="1" dirty="0" smtClean="0">
                <a:latin typeface="NikoshBAN" pitchFamily="2" charset="0"/>
                <a:cs typeface="NikoshBAN" pitchFamily="2" charset="0"/>
              </a:rPr>
              <a:t>৫। প্যানক্রিয়াস </a:t>
            </a:r>
            <a:r>
              <a:rPr lang="bn-IN" sz="8000" b="1" dirty="0" smtClean="0">
                <a:latin typeface="NikoshBAN" pitchFamily="2" charset="0"/>
                <a:cs typeface="NikoshBAN" pitchFamily="2" charset="0"/>
              </a:rPr>
              <a:t>ও </a:t>
            </a:r>
            <a:r>
              <a:rPr lang="bn-IN" sz="8000" b="1" dirty="0" smtClean="0">
                <a:latin typeface="NikoshBAN" pitchFamily="2" charset="0"/>
                <a:cs typeface="NikoshBAN" pitchFamily="2" charset="0"/>
              </a:rPr>
              <a:t>ডায়াবেটিস- </a:t>
            </a:r>
            <a:r>
              <a:rPr lang="bn-IN" sz="8000" dirty="0" smtClean="0">
                <a:latin typeface="NikoshBAN" pitchFamily="2" charset="0"/>
                <a:cs typeface="NikoshBAN" pitchFamily="2" charset="0"/>
              </a:rPr>
              <a:t>প্যানক্রিয়াসের </a:t>
            </a:r>
            <a:r>
              <a:rPr lang="bn-IN" sz="8000" dirty="0" smtClean="0">
                <a:latin typeface="NikoshBAN" pitchFamily="2" charset="0"/>
                <a:cs typeface="NikoshBAN" pitchFamily="2" charset="0"/>
              </a:rPr>
              <a:t>মধ্যে আইলেট সেল নামক কিছু কোষ থাকে। এ কোষগুলো ইনসুলিন নামক হরমোন নিঃসরণ করে। ইনসুলিন রক্তের গ্লুকোজের মাত্রা নিয়ন্ত্রণ করে। এ কোষগুলো যদি ক্ষতিগ্রস্ত হয়, তবে ইনসুলিনের নিঃসরণ কম হবে। রোগীর ডায়াবেটিস হবে। ক্রনিক প্রদাহ বা সার্জারি করে প্যানক্রিয়াসের টিউমার অপসারণ করা হলে রোগী ডায়াবেটিসে আক্রান্ত হতে পারে</a:t>
            </a:r>
            <a:r>
              <a:rPr lang="bn-IN" sz="8000" dirty="0" smtClean="0">
                <a:latin typeface="NikoshBAN" pitchFamily="2" charset="0"/>
                <a:cs typeface="NikoshBAN" pitchFamily="2" charset="0"/>
              </a:rPr>
              <a:t>।</a:t>
            </a:r>
          </a:p>
          <a:p>
            <a:pPr>
              <a:buNone/>
            </a:pPr>
            <a:r>
              <a:rPr lang="bn-IN" sz="8000" dirty="0" smtClean="0">
                <a:latin typeface="NikoshBAN" pitchFamily="2" charset="0"/>
                <a:cs typeface="NikoshBAN" pitchFamily="2" charset="0"/>
              </a:rPr>
              <a:t>৬।</a:t>
            </a:r>
            <a:r>
              <a:rPr lang="bn-IN" sz="8000" b="1" dirty="0" smtClean="0">
                <a:latin typeface="NikoshBAN" pitchFamily="2" charset="0"/>
                <a:cs typeface="NikoshBAN" pitchFamily="2" charset="0"/>
              </a:rPr>
              <a:t>প্যানক্রিয়াস </a:t>
            </a:r>
            <a:r>
              <a:rPr lang="bn-IN" sz="8000" b="1" dirty="0" smtClean="0">
                <a:latin typeface="NikoshBAN" pitchFamily="2" charset="0"/>
                <a:cs typeface="NikoshBAN" pitchFamily="2" charset="0"/>
              </a:rPr>
              <a:t>পাথর-</a:t>
            </a:r>
            <a:r>
              <a:rPr lang="bn-IN" sz="8000" dirty="0" smtClean="0">
                <a:latin typeface="NikoshBAN" pitchFamily="2" charset="0"/>
                <a:cs typeface="NikoshBAN" pitchFamily="2" charset="0"/>
              </a:rPr>
              <a:t>ক্রনিক </a:t>
            </a:r>
            <a:r>
              <a:rPr lang="bn-IN" sz="8000" dirty="0" smtClean="0">
                <a:latin typeface="NikoshBAN" pitchFamily="2" charset="0"/>
                <a:cs typeface="NikoshBAN" pitchFamily="2" charset="0"/>
              </a:rPr>
              <a:t>প্যানক্রিয়াটাইটিসে পাথর হতে পারে। এতে পেটে মাঝেমধ্যে তীব্র ব্যথা হয়। এ সময় খাদ্য হজম হয় না, ডায়াবেটিসও দেখা যায়।</a:t>
            </a:r>
          </a:p>
          <a:p>
            <a:pPr>
              <a:buNone/>
            </a:pPr>
            <a:r>
              <a:rPr lang="bn-IN" sz="8000" b="1" dirty="0" smtClean="0">
                <a:latin typeface="NikoshBAN" pitchFamily="2" charset="0"/>
                <a:cs typeface="NikoshBAN" pitchFamily="2" charset="0"/>
              </a:rPr>
              <a:t>চিকিৎসা :</a:t>
            </a:r>
            <a:r>
              <a:rPr lang="bn-IN" sz="8000" dirty="0" smtClean="0">
                <a:latin typeface="NikoshBAN" pitchFamily="2" charset="0"/>
                <a:cs typeface="NikoshBAN" pitchFamily="2" charset="0"/>
              </a:rPr>
              <a:t> এসব ক্ষেত্রে অপারেশন করলে রোগী সুস্থ হয়ে যায়। রোগটি জটিল বিধায় বিশেষজ্ঞ সার্জন দ্বারা অপারেশন বা চিকিৎসা করা উচিত</a:t>
            </a:r>
            <a:r>
              <a:rPr lang="bn-IN" sz="8000" dirty="0" smtClean="0">
                <a:latin typeface="NikoshBAN" pitchFamily="2" charset="0"/>
                <a:cs typeface="NikoshBAN" pitchFamily="2" charset="0"/>
              </a:rPr>
              <a:t>।</a:t>
            </a:r>
          </a:p>
          <a:p>
            <a:pPr>
              <a:buNone/>
            </a:pPr>
            <a:r>
              <a:rPr lang="bn-IN" sz="8000" b="1" dirty="0" smtClean="0">
                <a:latin typeface="NikoshBAN" pitchFamily="2" charset="0"/>
                <a:cs typeface="NikoshBAN" pitchFamily="2" charset="0"/>
              </a:rPr>
              <a:t>৭।অগ্নাশয়ের </a:t>
            </a:r>
            <a:r>
              <a:rPr lang="bn-IN" sz="8000" b="1" dirty="0" smtClean="0">
                <a:latin typeface="NikoshBAN" pitchFamily="2" charset="0"/>
                <a:cs typeface="NikoshBAN" pitchFamily="2" charset="0"/>
              </a:rPr>
              <a:t>ক্যান্সার</a:t>
            </a:r>
            <a:r>
              <a:rPr lang="bn-IN" sz="8000" dirty="0" smtClean="0">
                <a:latin typeface="NikoshBAN" pitchFamily="2" charset="0"/>
                <a:cs typeface="NikoshBAN" pitchFamily="2" charset="0"/>
              </a:rPr>
              <a:t> হয় যখন পাক্স্থলির পিছনের একটি গ্রন্থি অগ্নাশয়ের কোষসমূহ আনিয়ন্ত্রিতভাবে বৃদ্ধি পেয়ে একটি পিণ্ড সৃষ্টি করে। এই ক্যান্সার কোষগুলো শরীরের অন্য অংশে আক্রমণ করতে </a:t>
            </a:r>
            <a:r>
              <a:rPr lang="bn-IN" sz="8000" dirty="0" smtClean="0">
                <a:latin typeface="NikoshBAN" pitchFamily="2" charset="0"/>
                <a:cs typeface="NikoshBAN" pitchFamily="2" charset="0"/>
              </a:rPr>
              <a:t>পারে।</a:t>
            </a:r>
            <a:r>
              <a:rPr lang="bn-IN" sz="8000" dirty="0" smtClean="0">
                <a:latin typeface="NikoshBAN" pitchFamily="2" charset="0"/>
                <a:cs typeface="NikoshBAN" pitchFamily="2" charset="0"/>
              </a:rPr>
              <a:t>অগ্নাশয়ের ক্যান্সারের উপসর্গ ও লক্ষনগুলো হল চামড়া হলুদ হয়ে যাওয়া, পেটে বা পিঠে ব্যাথা, ব্যাখ্যাতীত ওজন হারানো, হালকা রঙের পায়খানা, গাঢ় রঙের </a:t>
            </a:r>
            <a:r>
              <a:rPr lang="bn-IN" sz="8000" dirty="0" smtClean="0">
                <a:latin typeface="NikoshBAN" pitchFamily="2" charset="0"/>
                <a:cs typeface="NikoshBAN" pitchFamily="2" charset="0"/>
              </a:rPr>
              <a:t>প্রস্রাব,অরুচি</a:t>
            </a:r>
            <a:endParaRPr lang="bn-IN" sz="8000" dirty="0" smtClean="0">
              <a:latin typeface="NikoshBAN" pitchFamily="2" charset="0"/>
              <a:cs typeface="NikoshBAN" pitchFamily="2" charset="0"/>
            </a:endParaRPr>
          </a:p>
          <a:p>
            <a:pPr>
              <a:buNone/>
            </a:pPr>
            <a:endParaRPr lang="bn-IN" sz="2400" dirty="0" smtClean="0">
              <a:latin typeface="NikoshBAN" pitchFamily="2" charset="0"/>
              <a:cs typeface="NikoshBAN" pitchFamily="2" charset="0"/>
            </a:endParaRPr>
          </a:p>
          <a:p>
            <a:pPr>
              <a:buNone/>
            </a:pPr>
            <a:r>
              <a:rPr lang="bn-IN" dirty="0" smtClean="0"/>
              <a:t> </a:t>
            </a:r>
          </a:p>
          <a:p>
            <a:endParaRPr lang="en-US" dirty="0"/>
          </a:p>
        </p:txBody>
      </p:sp>
      <p:pic>
        <p:nvPicPr>
          <p:cNvPr id="6" name="Picture 2"/>
          <p:cNvPicPr>
            <a:picLocks noGrp="1" noChangeAspect="1" noChangeArrowheads="1"/>
          </p:cNvPicPr>
          <p:nvPr>
            <p:ph sz="half" idx="2"/>
          </p:nvPr>
        </p:nvPicPr>
        <p:blipFill>
          <a:blip r:embed="rId2"/>
          <a:srcRect/>
          <a:stretch>
            <a:fillRect/>
          </a:stretch>
        </p:blipFill>
        <p:spPr bwMode="auto">
          <a:xfrm>
            <a:off x="5334000" y="1524001"/>
            <a:ext cx="3352800" cy="3658146"/>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1143000"/>
          </a:xfrm>
        </p:spPr>
        <p:txBody>
          <a:bodyPr/>
          <a:lstStyle/>
          <a:p>
            <a:pPr algn="l"/>
            <a:r>
              <a:rPr lang="bn-IN" dirty="0" smtClean="0">
                <a:latin typeface="NikoshBAN" pitchFamily="2" charset="0"/>
                <a:cs typeface="NikoshBAN" pitchFamily="2" charset="0"/>
              </a:rPr>
              <a:t>অগ্নাশয় প্রদাহ প্রতিরোধ</a:t>
            </a:r>
            <a:endParaRPr lang="en-US" dirty="0">
              <a:latin typeface="NikoshBAN" pitchFamily="2" charset="0"/>
              <a:cs typeface="NikoshBAN" pitchFamily="2" charset="0"/>
            </a:endParaRPr>
          </a:p>
        </p:txBody>
      </p:sp>
      <p:sp>
        <p:nvSpPr>
          <p:cNvPr id="6" name="Content Placeholder 5"/>
          <p:cNvSpPr>
            <a:spLocks noGrp="1"/>
          </p:cNvSpPr>
          <p:nvPr>
            <p:ph idx="1"/>
          </p:nvPr>
        </p:nvSpPr>
        <p:spPr>
          <a:xfrm>
            <a:off x="457200" y="1295400"/>
            <a:ext cx="8229600" cy="5181600"/>
          </a:xfrm>
        </p:spPr>
        <p:txBody>
          <a:bodyPr>
            <a:normAutofit fontScale="92500" lnSpcReduction="10000"/>
          </a:bodyPr>
          <a:lstStyle/>
          <a:p>
            <a:pPr>
              <a:buNone/>
            </a:pPr>
            <a:r>
              <a:rPr lang="bn-IN" sz="2400" dirty="0" smtClean="0">
                <a:latin typeface="NikoshBAN" pitchFamily="2" charset="0"/>
                <a:cs typeface="NikoshBAN" pitchFamily="2" charset="0"/>
              </a:rPr>
              <a:t>আমেরিকান ক্যান্সার সোসাইটির মতে </a:t>
            </a:r>
            <a:r>
              <a:rPr lang="bn-IN" sz="2400" dirty="0" smtClean="0">
                <a:latin typeface="NikoshBAN" pitchFamily="2" charset="0"/>
                <a:cs typeface="NikoshBAN" pitchFamily="2" charset="0"/>
              </a:rPr>
              <a:t>অগ্ন্যাশয় ক্যান্সার </a:t>
            </a:r>
            <a:r>
              <a:rPr lang="bn-IN" sz="2400" dirty="0" smtClean="0">
                <a:latin typeface="NikoshBAN" pitchFamily="2" charset="0"/>
                <a:cs typeface="NikoshBAN" pitchFamily="2" charset="0"/>
              </a:rPr>
              <a:t>প্রতিরোধের কোনও নির্দিষ্ট </a:t>
            </a:r>
            <a:r>
              <a:rPr lang="bn-IN" sz="2400" dirty="0" smtClean="0">
                <a:latin typeface="NikoshBAN" pitchFamily="2" charset="0"/>
                <a:cs typeface="NikoshBAN" pitchFamily="2" charset="0"/>
              </a:rPr>
              <a:t>উপা</a:t>
            </a:r>
            <a:r>
              <a:rPr lang="bn-IN" sz="2400" dirty="0" smtClean="0">
                <a:latin typeface="NikoshBAN" pitchFamily="2" charset="0"/>
                <a:cs typeface="NikoshBAN" pitchFamily="2" charset="0"/>
              </a:rPr>
              <a:t>য়</a:t>
            </a:r>
            <a:r>
              <a:rPr lang="bn-IN" sz="2400" dirty="0" smtClean="0">
                <a:latin typeface="NikoshBAN" pitchFamily="2" charset="0"/>
                <a:cs typeface="NikoshBAN" pitchFamily="2" charset="0"/>
              </a:rPr>
              <a:t> </a:t>
            </a:r>
            <a:r>
              <a:rPr lang="bn-IN" sz="2400" dirty="0" smtClean="0">
                <a:latin typeface="NikoshBAN" pitchFamily="2" charset="0"/>
                <a:cs typeface="NikoshBAN" pitchFamily="2" charset="0"/>
              </a:rPr>
              <a:t>নেই।তবে নির্দিষ্ট কিছু কার্যক্রম এড়ানো ঝুঁকি হ্রাস করতে পারে।এর মধ্যে </a:t>
            </a:r>
            <a:r>
              <a:rPr lang="bn-IN" sz="2400" dirty="0" smtClean="0">
                <a:latin typeface="NikoshBAN" pitchFamily="2" charset="0"/>
                <a:cs typeface="NikoshBAN" pitchFamily="2" charset="0"/>
              </a:rPr>
              <a:t>রয়েছে:ধূমপান ত্যাগ,একটি </a:t>
            </a:r>
            <a:r>
              <a:rPr lang="bn-IN" sz="2400" dirty="0" smtClean="0">
                <a:latin typeface="NikoshBAN" pitchFamily="2" charset="0"/>
                <a:cs typeface="NikoshBAN" pitchFamily="2" charset="0"/>
              </a:rPr>
              <a:t>স্বাস্থ্যকর ওজন </a:t>
            </a:r>
            <a:r>
              <a:rPr lang="bn-IN" sz="2400" dirty="0" smtClean="0">
                <a:latin typeface="NikoshBAN" pitchFamily="2" charset="0"/>
                <a:cs typeface="NikoshBAN" pitchFamily="2" charset="0"/>
              </a:rPr>
              <a:t>রাখা,প্রচুর </a:t>
            </a:r>
            <a:r>
              <a:rPr lang="bn-IN" sz="2400" dirty="0" smtClean="0">
                <a:latin typeface="NikoshBAN" pitchFamily="2" charset="0"/>
                <a:cs typeface="NikoshBAN" pitchFamily="2" charset="0"/>
              </a:rPr>
              <a:t>ফলমূল, শাকসবজি এবং গোটা শস্য </a:t>
            </a:r>
            <a:r>
              <a:rPr lang="bn-IN" sz="2400" dirty="0" smtClean="0">
                <a:latin typeface="NikoshBAN" pitchFamily="2" charset="0"/>
                <a:cs typeface="NikoshBAN" pitchFamily="2" charset="0"/>
              </a:rPr>
              <a:t>খাওয়া,কম </a:t>
            </a:r>
            <a:r>
              <a:rPr lang="bn-IN" sz="2400" dirty="0" smtClean="0">
                <a:latin typeface="NikoshBAN" pitchFamily="2" charset="0"/>
                <a:cs typeface="NikoshBAN" pitchFamily="2" charset="0"/>
              </a:rPr>
              <a:t>লাল মাংস </a:t>
            </a:r>
            <a:r>
              <a:rPr lang="bn-IN" sz="2400" dirty="0" smtClean="0">
                <a:latin typeface="NikoshBAN" pitchFamily="2" charset="0"/>
                <a:cs typeface="NikoshBAN" pitchFamily="2" charset="0"/>
              </a:rPr>
              <a:t>খাওয়া।এমন </a:t>
            </a:r>
            <a:r>
              <a:rPr lang="bn-IN" sz="2400" dirty="0" smtClean="0">
                <a:latin typeface="NikoshBAN" pitchFamily="2" charset="0"/>
                <a:cs typeface="NikoshBAN" pitchFamily="2" charset="0"/>
              </a:rPr>
              <a:t>কিছু খাবারের কথা যা অগ্ন্যাশয়ের কাজের উন্নতিতে সাহায্য করে</a:t>
            </a:r>
            <a:r>
              <a:rPr lang="bn-IN" sz="2400" dirty="0" smtClean="0">
                <a:latin typeface="NikoshBAN" pitchFamily="2" charset="0"/>
                <a:cs typeface="NikoshBAN" pitchFamily="2" charset="0"/>
              </a:rPr>
              <a:t>। যেমন-</a:t>
            </a:r>
          </a:p>
          <a:p>
            <a:pPr>
              <a:buNone/>
            </a:pPr>
            <a:r>
              <a:rPr lang="bn-IN" sz="2400" b="1" dirty="0" smtClean="0">
                <a:latin typeface="NikoshBAN" pitchFamily="2" charset="0"/>
                <a:cs typeface="NikoshBAN" pitchFamily="2" charset="0"/>
              </a:rPr>
              <a:t>১। বেরি </a:t>
            </a:r>
            <a:r>
              <a:rPr lang="bn-IN" sz="2400" b="1" dirty="0" smtClean="0">
                <a:latin typeface="NikoshBAN" pitchFamily="2" charset="0"/>
                <a:cs typeface="NikoshBAN" pitchFamily="2" charset="0"/>
              </a:rPr>
              <a:t>ফল</a:t>
            </a:r>
            <a:r>
              <a:rPr lang="bn-IN" sz="2400" b="1" dirty="0" smtClean="0">
                <a:latin typeface="NikoshBAN" pitchFamily="2" charset="0"/>
                <a:cs typeface="NikoshBAN" pitchFamily="2" charset="0"/>
              </a:rPr>
              <a:t> </a:t>
            </a:r>
            <a:r>
              <a:rPr lang="bn-IN" sz="2400" dirty="0" smtClean="0">
                <a:latin typeface="NikoshBAN" pitchFamily="2" charset="0"/>
                <a:cs typeface="NikoshBAN" pitchFamily="2" charset="0"/>
              </a:rPr>
              <a:t>বা জাম প্রচুর এন্টি অক্সিজেন সমৃদ্ধ,এটি অগ্নাশয়ের কাজের উন্নতি করে।ফ্রি </a:t>
            </a:r>
            <a:r>
              <a:rPr lang="bn-IN" sz="2400" dirty="0" smtClean="0">
                <a:latin typeface="NikoshBAN" pitchFamily="2" charset="0"/>
                <a:cs typeface="NikoshBAN" pitchFamily="2" charset="0"/>
              </a:rPr>
              <a:t>র‍্যাডিকেলের ক্ষতির হাত থেকে রক্ষা করে এই ফলগুলো, যা অগ্ন্যাশয়ে অক্সিডেটিভ স্ট্রেস  হওয়ার কারণ।</a:t>
            </a:r>
          </a:p>
          <a:p>
            <a:pPr>
              <a:buNone/>
            </a:pPr>
            <a:r>
              <a:rPr lang="bn-IN" sz="2400" b="1" dirty="0" smtClean="0">
                <a:latin typeface="NikoshBAN" pitchFamily="2" charset="0"/>
                <a:cs typeface="NikoshBAN" pitchFamily="2" charset="0"/>
              </a:rPr>
              <a:t>২। চেরি </a:t>
            </a:r>
            <a:r>
              <a:rPr lang="bn-IN" sz="2400" b="1" dirty="0" smtClean="0">
                <a:latin typeface="NikoshBAN" pitchFamily="2" charset="0"/>
                <a:cs typeface="NikoshBAN" pitchFamily="2" charset="0"/>
              </a:rPr>
              <a:t>ফল-</a:t>
            </a:r>
            <a:r>
              <a:rPr lang="bn-IN" sz="2400" dirty="0" smtClean="0">
                <a:latin typeface="NikoshBAN" pitchFamily="2" charset="0"/>
                <a:cs typeface="NikoshBAN" pitchFamily="2" charset="0"/>
              </a:rPr>
              <a:t>চেরি </a:t>
            </a:r>
            <a:r>
              <a:rPr lang="bn-IN" sz="2400" dirty="0" smtClean="0">
                <a:latin typeface="NikoshBAN" pitchFamily="2" charset="0"/>
                <a:cs typeface="NikoshBAN" pitchFamily="2" charset="0"/>
              </a:rPr>
              <a:t>ফলে উচ্চমাত্রার পেরিলাইল অ্যালকোহল থাকে, এই উপাদানটি অগ্ন্যাশয় ক্যান্সার হওয়া প্রতিরোধ করে। আমাদের সার্বিক স্বাস্থ্যের উন্নতিতেও সাহায্য করে এটি। অগ্ন্যাশয়ের জন্য সবচেয়ে ভালো খাবার হিসেবে পরিচিত চেরি ফল।</a:t>
            </a:r>
          </a:p>
          <a:p>
            <a:pPr>
              <a:buNone/>
            </a:pPr>
            <a:r>
              <a:rPr lang="bn-IN" sz="2400" b="1" dirty="0" smtClean="0">
                <a:latin typeface="NikoshBAN" pitchFamily="2" charset="0"/>
                <a:cs typeface="NikoshBAN" pitchFamily="2" charset="0"/>
              </a:rPr>
              <a:t>৩। </a:t>
            </a:r>
            <a:r>
              <a:rPr lang="bn-IN" sz="2400" b="1" dirty="0" smtClean="0">
                <a:latin typeface="NikoshBAN" pitchFamily="2" charset="0"/>
                <a:cs typeface="NikoshBAN" pitchFamily="2" charset="0"/>
              </a:rPr>
              <a:t>রসুন-</a:t>
            </a:r>
            <a:r>
              <a:rPr lang="bn-IN" sz="2400" dirty="0" smtClean="0">
                <a:latin typeface="NikoshBAN" pitchFamily="2" charset="0"/>
                <a:cs typeface="NikoshBAN" pitchFamily="2" charset="0"/>
              </a:rPr>
              <a:t>অগ্ন্যাশয়কে </a:t>
            </a:r>
            <a:r>
              <a:rPr lang="bn-IN" sz="2400" dirty="0" smtClean="0">
                <a:latin typeface="NikoshBAN" pitchFamily="2" charset="0"/>
                <a:cs typeface="NikoshBAN" pitchFamily="2" charset="0"/>
              </a:rPr>
              <a:t>সুরক্ষা দেয় এবং এর কাজের মাত্রা বৃদ্ধিতে সাহায্য করে রসুন। কারণ রসুনে উচ্চ ঘনত্বের সালফার, সেলেনিয়াম, আরজিনিন, অলিগোস্যাকারাইডস এবং ফ্ল্যাভোনয়েড থাকে।</a:t>
            </a:r>
          </a:p>
          <a:p>
            <a:pPr>
              <a:buNone/>
            </a:pPr>
            <a:r>
              <a:rPr lang="bn-IN" sz="2400" b="1" dirty="0" smtClean="0">
                <a:latin typeface="NikoshBAN" pitchFamily="2" charset="0"/>
                <a:cs typeface="NikoshBAN" pitchFamily="2" charset="0"/>
              </a:rPr>
              <a:t>৪। </a:t>
            </a:r>
            <a:r>
              <a:rPr lang="bn-IN" sz="2400" b="1" dirty="0" smtClean="0">
                <a:latin typeface="NikoshBAN" pitchFamily="2" charset="0"/>
                <a:cs typeface="NikoshBAN" pitchFamily="2" charset="0"/>
              </a:rPr>
              <a:t>পালংশাক-</a:t>
            </a:r>
            <a:r>
              <a:rPr lang="bn-IN" sz="2400" dirty="0" smtClean="0">
                <a:latin typeface="NikoshBAN" pitchFamily="2" charset="0"/>
                <a:cs typeface="NikoshBAN" pitchFamily="2" charset="0"/>
              </a:rPr>
              <a:t>পালংশাক </a:t>
            </a:r>
            <a:r>
              <a:rPr lang="bn-IN" sz="2400" dirty="0" smtClean="0">
                <a:latin typeface="NikoshBAN" pitchFamily="2" charset="0"/>
                <a:cs typeface="NikoshBAN" pitchFamily="2" charset="0"/>
              </a:rPr>
              <a:t>ভিটামিন বি এবং আয়রনের সমৃদ্ধ উৎস। এই দুটি অগ্ন্যাশয়ের জন্য অত্যাবশ্যকীয় পুষ্টি উপাদান</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09600"/>
            <a:ext cx="8077200" cy="5516563"/>
          </a:xfrm>
        </p:spPr>
        <p:txBody>
          <a:bodyPr>
            <a:normAutofit fontScale="92500"/>
          </a:bodyPr>
          <a:lstStyle/>
          <a:p>
            <a:pPr>
              <a:buNone/>
            </a:pPr>
            <a:r>
              <a:rPr lang="bn-IN" b="1" dirty="0" smtClean="0">
                <a:latin typeface="NikoshBAN" pitchFamily="2" charset="0"/>
                <a:cs typeface="NikoshBAN" pitchFamily="2" charset="0"/>
              </a:rPr>
              <a:t>৫। </a:t>
            </a:r>
            <a:r>
              <a:rPr lang="bn-IN" b="1" dirty="0" smtClean="0">
                <a:latin typeface="NikoshBAN" pitchFamily="2" charset="0"/>
                <a:cs typeface="NikoshBAN" pitchFamily="2" charset="0"/>
              </a:rPr>
              <a:t>দই- </a:t>
            </a:r>
            <a:r>
              <a:rPr lang="bn-IN" dirty="0" smtClean="0">
                <a:latin typeface="NikoshBAN" pitchFamily="2" charset="0"/>
                <a:cs typeface="NikoshBAN" pitchFamily="2" charset="0"/>
              </a:rPr>
              <a:t>দইয়ে </a:t>
            </a:r>
            <a:r>
              <a:rPr lang="bn-IN" dirty="0" smtClean="0">
                <a:latin typeface="NikoshBAN" pitchFamily="2" charset="0"/>
                <a:cs typeface="NikoshBAN" pitchFamily="2" charset="0"/>
              </a:rPr>
              <a:t>প্রোবায়োটিক থাকে যা পরিপাকের জন্য এবং অগ্ন্যাশয়ের স্বাস্থ্যের জন্য উপকারী। ফ্যাট-ফ্রি দই খাওয়ার পরামর্শ দেয়া হয়।</a:t>
            </a:r>
          </a:p>
          <a:p>
            <a:pPr>
              <a:buNone/>
            </a:pPr>
            <a:r>
              <a:rPr lang="bn-IN" b="1" dirty="0" smtClean="0">
                <a:latin typeface="NikoshBAN" pitchFamily="2" charset="0"/>
                <a:cs typeface="NikoshBAN" pitchFamily="2" charset="0"/>
              </a:rPr>
              <a:t>৬। </a:t>
            </a:r>
            <a:r>
              <a:rPr lang="bn-IN" b="1" dirty="0" smtClean="0">
                <a:latin typeface="NikoshBAN" pitchFamily="2" charset="0"/>
                <a:cs typeface="NikoshBAN" pitchFamily="2" charset="0"/>
              </a:rPr>
              <a:t>মাশরুম-</a:t>
            </a:r>
            <a:r>
              <a:rPr lang="bn-IN" dirty="0" smtClean="0">
                <a:latin typeface="NikoshBAN" pitchFamily="2" charset="0"/>
                <a:cs typeface="NikoshBAN" pitchFamily="2" charset="0"/>
              </a:rPr>
              <a:t>মাশরুমে </a:t>
            </a:r>
            <a:r>
              <a:rPr lang="bn-IN" dirty="0" smtClean="0">
                <a:latin typeface="NikoshBAN" pitchFamily="2" charset="0"/>
                <a:cs typeface="NikoshBAN" pitchFamily="2" charset="0"/>
              </a:rPr>
              <a:t>উচ্চ ঘনত্বের পুষ্টি উপাদান থাকে যা অগ্ন্যাশয়ের জন্য খুবই ভালো। মাশরুমে সেলেনিয়াম, ফাইবার, পটাসিয়াম এবং ভিটামিন বি থাকে।</a:t>
            </a:r>
          </a:p>
          <a:p>
            <a:pPr>
              <a:buNone/>
            </a:pPr>
            <a:r>
              <a:rPr lang="bn-IN" b="1" dirty="0" smtClean="0">
                <a:latin typeface="NikoshBAN" pitchFamily="2" charset="0"/>
                <a:cs typeface="NikoshBAN" pitchFamily="2" charset="0"/>
              </a:rPr>
              <a:t>৭। </a:t>
            </a:r>
            <a:r>
              <a:rPr lang="bn-IN" b="1" dirty="0" smtClean="0">
                <a:latin typeface="NikoshBAN" pitchFamily="2" charset="0"/>
                <a:cs typeface="NikoshBAN" pitchFamily="2" charset="0"/>
              </a:rPr>
              <a:t>ব্রোকলি-</a:t>
            </a:r>
            <a:r>
              <a:rPr lang="bn-IN" dirty="0" smtClean="0">
                <a:latin typeface="NikoshBAN" pitchFamily="2" charset="0"/>
                <a:cs typeface="NikoshBAN" pitchFamily="2" charset="0"/>
              </a:rPr>
              <a:t>অ্যাপিজেনিন </a:t>
            </a:r>
            <a:r>
              <a:rPr lang="bn-IN" dirty="0" smtClean="0">
                <a:latin typeface="NikoshBAN" pitchFamily="2" charset="0"/>
                <a:cs typeface="NikoshBAN" pitchFamily="2" charset="0"/>
              </a:rPr>
              <a:t>নামক ফ্ল্যাভোনয়েড থাকে মাশরুমে যা অগ্ন্যাশয়ের টিস্যুকে সুরক্ষা দেয়। অগ্ন্যাশয়ের শক্তি বৃদ্ধিকারী খাবারগুলোর মধ্যে এটি অন্যতম।</a:t>
            </a:r>
          </a:p>
          <a:p>
            <a:pPr>
              <a:buNone/>
            </a:pPr>
            <a:r>
              <a:rPr lang="bn-IN" b="1" dirty="0" smtClean="0">
                <a:latin typeface="NikoshBAN" pitchFamily="2" charset="0"/>
                <a:cs typeface="NikoshBAN" pitchFamily="2" charset="0"/>
              </a:rPr>
              <a:t>৮। লাল </a:t>
            </a:r>
            <a:r>
              <a:rPr lang="bn-IN" b="1" dirty="0" smtClean="0">
                <a:latin typeface="NikoshBAN" pitchFamily="2" charset="0"/>
                <a:cs typeface="NikoshBAN" pitchFamily="2" charset="0"/>
              </a:rPr>
              <a:t>আঙ্গুর-</a:t>
            </a:r>
            <a:r>
              <a:rPr lang="bn-IN" dirty="0" smtClean="0">
                <a:latin typeface="NikoshBAN" pitchFamily="2" charset="0"/>
                <a:cs typeface="NikoshBAN" pitchFamily="2" charset="0"/>
              </a:rPr>
              <a:t>অগ্ন্যাশয়ের </a:t>
            </a:r>
            <a:r>
              <a:rPr lang="bn-IN" dirty="0" smtClean="0">
                <a:latin typeface="NikoshBAN" pitchFamily="2" charset="0"/>
                <a:cs typeface="NikoshBAN" pitchFamily="2" charset="0"/>
              </a:rPr>
              <a:t>জন্য অত্যন্ত উপকারী লাল আঙ্গুর। কারণ এতে ভিটামিন, মিনারেল এবং অন্য অত্যাবশ্যকীয় পুষ্টি উপাদান থাকে।</a:t>
            </a:r>
          </a:p>
          <a:p>
            <a:pPr>
              <a:buNone/>
            </a:pPr>
            <a:r>
              <a:rPr lang="bn-IN" b="1" dirty="0" smtClean="0">
                <a:latin typeface="NikoshBAN" pitchFamily="2" charset="0"/>
                <a:cs typeface="NikoshBAN" pitchFamily="2" charset="0"/>
              </a:rPr>
              <a:t>৯। মিষ্টি </a:t>
            </a:r>
            <a:r>
              <a:rPr lang="bn-IN" b="1" dirty="0" smtClean="0">
                <a:latin typeface="NikoshBAN" pitchFamily="2" charset="0"/>
                <a:cs typeface="NikoshBAN" pitchFamily="2" charset="0"/>
              </a:rPr>
              <a:t>আলু-</a:t>
            </a:r>
            <a:r>
              <a:rPr lang="bn-IN" dirty="0" smtClean="0">
                <a:latin typeface="NikoshBAN" pitchFamily="2" charset="0"/>
                <a:cs typeface="NikoshBAN" pitchFamily="2" charset="0"/>
              </a:rPr>
              <a:t>মিষ্টি </a:t>
            </a:r>
            <a:r>
              <a:rPr lang="bn-IN" dirty="0" smtClean="0">
                <a:latin typeface="NikoshBAN" pitchFamily="2" charset="0"/>
                <a:cs typeface="NikoshBAN" pitchFamily="2" charset="0"/>
              </a:rPr>
              <a:t>আলুতে উচ্চ ঘনত্বের বিটা ক্যারোটিন থাকে যা একটি শক্তিশালী অ্যান্টিঅক্সিডেন্ট। অগ্ন্যাশয়কে সহযোগিতা করে এই অ্যান্টিঅক্সিডেন্ট।</a:t>
            </a:r>
          </a:p>
          <a:p>
            <a:pPr>
              <a:buNone/>
            </a:pPr>
            <a:r>
              <a:rPr lang="bn-IN" b="1" dirty="0" smtClean="0">
                <a:latin typeface="NikoshBAN" pitchFamily="2" charset="0"/>
                <a:cs typeface="NikoshBAN" pitchFamily="2" charset="0"/>
              </a:rPr>
              <a:t>১০। টমেটো</a:t>
            </a:r>
            <a:r>
              <a:rPr lang="bn-IN" dirty="0" smtClean="0">
                <a:latin typeface="NikoshBAN" pitchFamily="2" charset="0"/>
                <a:cs typeface="NikoshBAN" pitchFamily="2" charset="0"/>
              </a:rPr>
              <a:t> </a:t>
            </a:r>
            <a:r>
              <a:rPr lang="bn-IN" dirty="0" smtClean="0">
                <a:latin typeface="NikoshBAN" pitchFamily="2" charset="0"/>
                <a:cs typeface="NikoshBAN" pitchFamily="2" charset="0"/>
              </a:rPr>
              <a:t>-ভিটামিন </a:t>
            </a:r>
            <a:r>
              <a:rPr lang="bn-IN" dirty="0" smtClean="0">
                <a:latin typeface="NikoshBAN" pitchFamily="2" charset="0"/>
                <a:cs typeface="NikoshBAN" pitchFamily="2" charset="0"/>
              </a:rPr>
              <a:t>সি ও লাইকোপিন এর অনেক ভালো উৎস টমেটো, যা একটি শক্তিশালী অ্যান্টিঅক্সিডেন্ট। অগ্ন্যাশয়ের স্বাস্থ্যের সুরক্ষায় এবং উন্নতিতে সাহায্য </a:t>
            </a:r>
            <a:r>
              <a:rPr lang="bn-IN" dirty="0" smtClean="0">
                <a:latin typeface="NikoshBAN" pitchFamily="2" charset="0"/>
                <a:cs typeface="NikoshBAN" pitchFamily="2" charset="0"/>
              </a:rPr>
              <a:t>করে।</a:t>
            </a:r>
            <a:endParaRPr lang="en-US"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6" name="Rectangle 5"/>
          <p:cNvSpPr/>
          <p:nvPr/>
        </p:nvSpPr>
        <p:spPr>
          <a:xfrm>
            <a:off x="762000" y="2967335"/>
            <a:ext cx="5029245" cy="1446550"/>
          </a:xfrm>
          <a:prstGeom prst="rect">
            <a:avLst/>
          </a:prstGeom>
          <a:noFill/>
        </p:spPr>
        <p:txBody>
          <a:bodyPr wrap="square" lIns="91440" tIns="45720" rIns="91440" bIns="45720">
            <a:spAutoFit/>
          </a:bodyPr>
          <a:lstStyle/>
          <a:p>
            <a:pPr algn="ctr"/>
            <a:r>
              <a:rPr lang="bn-IN" sz="8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ধন্যবাদ</a:t>
            </a:r>
            <a:endParaRPr lang="en-US" sz="8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dirty="0" smtClean="0">
                <a:latin typeface="NikoshBAN" pitchFamily="2" charset="0"/>
                <a:cs typeface="NikoshBAN" pitchFamily="2" charset="0"/>
              </a:rPr>
              <a:t>আলোচ্য সূচী</a:t>
            </a:r>
            <a:endParaRPr lang="en-US" dirty="0">
              <a:latin typeface="NikoshBAN" pitchFamily="2" charset="0"/>
              <a:cs typeface="NikoshBAN" pitchFamily="2" charset="0"/>
            </a:endParaRPr>
          </a:p>
        </p:txBody>
      </p:sp>
      <p:sp>
        <p:nvSpPr>
          <p:cNvPr id="3" name="Content Placeholder 2"/>
          <p:cNvSpPr>
            <a:spLocks noGrp="1"/>
          </p:cNvSpPr>
          <p:nvPr>
            <p:ph idx="1"/>
          </p:nvPr>
        </p:nvSpPr>
        <p:spPr/>
        <p:txBody>
          <a:bodyPr/>
          <a:lstStyle/>
          <a:p>
            <a:r>
              <a:rPr lang="bn-IN" sz="3600" dirty="0" smtClean="0">
                <a:latin typeface="NikoshBAN" pitchFamily="2" charset="0"/>
                <a:cs typeface="NikoshBAN" pitchFamily="2" charset="0"/>
              </a:rPr>
              <a:t>অগ্নাশয়ের সংগা ও অবস্থান</a:t>
            </a:r>
          </a:p>
          <a:p>
            <a:r>
              <a:rPr lang="bn-IN" sz="3600" dirty="0" smtClean="0">
                <a:latin typeface="NikoshBAN" pitchFamily="2" charset="0"/>
                <a:cs typeface="NikoshBAN" pitchFamily="2" charset="0"/>
              </a:rPr>
              <a:t>অগ্নাশয়ের </a:t>
            </a:r>
            <a:r>
              <a:rPr lang="bn-IN" sz="3600" dirty="0" smtClean="0">
                <a:latin typeface="NikoshBAN" pitchFamily="2" charset="0"/>
                <a:cs typeface="NikoshBAN" pitchFamily="2" charset="0"/>
              </a:rPr>
              <a:t>গঠন</a:t>
            </a:r>
          </a:p>
          <a:p>
            <a:r>
              <a:rPr lang="bn-IN" sz="3600" dirty="0" smtClean="0">
                <a:latin typeface="NikoshBAN" pitchFamily="2" charset="0"/>
                <a:cs typeface="NikoshBAN" pitchFamily="2" charset="0"/>
              </a:rPr>
              <a:t>অগ্নাশয়ের </a:t>
            </a:r>
            <a:r>
              <a:rPr lang="bn-IN" sz="3600" dirty="0" smtClean="0">
                <a:latin typeface="NikoshBAN" pitchFamily="2" charset="0"/>
                <a:cs typeface="NikoshBAN" pitchFamily="2" charset="0"/>
              </a:rPr>
              <a:t>কাজ</a:t>
            </a:r>
          </a:p>
          <a:p>
            <a:r>
              <a:rPr lang="bn-IN" sz="3600" dirty="0" smtClean="0">
                <a:latin typeface="NikoshBAN" pitchFamily="2" charset="0"/>
                <a:cs typeface="NikoshBAN" pitchFamily="2" charset="0"/>
              </a:rPr>
              <a:t>অগ্নাশয়ের </a:t>
            </a:r>
            <a:r>
              <a:rPr lang="bn-IN" sz="3600" dirty="0" smtClean="0">
                <a:latin typeface="NikoshBAN" pitchFamily="2" charset="0"/>
                <a:cs typeface="NikoshBAN" pitchFamily="2" charset="0"/>
              </a:rPr>
              <a:t>কার্যক্ষমতা পরীক্ষা</a:t>
            </a:r>
          </a:p>
          <a:p>
            <a:r>
              <a:rPr lang="bn-IN" sz="3600" dirty="0" smtClean="0">
                <a:latin typeface="NikoshBAN" pitchFamily="2" charset="0"/>
                <a:cs typeface="NikoshBAN" pitchFamily="2" charset="0"/>
              </a:rPr>
              <a:t>অগ্নাশয়ের </a:t>
            </a:r>
            <a:r>
              <a:rPr lang="bn-IN" sz="3600" dirty="0" smtClean="0">
                <a:latin typeface="NikoshBAN" pitchFamily="2" charset="0"/>
                <a:cs typeface="NikoshBAN" pitchFamily="2" charset="0"/>
              </a:rPr>
              <a:t>রোগ সমূহ</a:t>
            </a:r>
          </a:p>
          <a:p>
            <a:r>
              <a:rPr lang="bn-IN" sz="3600" dirty="0" smtClean="0">
                <a:latin typeface="NikoshBAN" pitchFamily="2" charset="0"/>
                <a:cs typeface="NikoshBAN" pitchFamily="2" charset="0"/>
              </a:rPr>
              <a:t>অগ্নাশয়ের </a:t>
            </a:r>
            <a:r>
              <a:rPr lang="bn-IN" sz="3600" dirty="0" smtClean="0">
                <a:latin typeface="NikoshBAN" pitchFamily="2" charset="0"/>
                <a:cs typeface="NikoshBAN" pitchFamily="2" charset="0"/>
              </a:rPr>
              <a:t>রোগ প্রতিরোধ</a:t>
            </a:r>
            <a:endParaRPr lang="bn-IN" dirty="0" smtClean="0">
              <a:latin typeface="NikoshBAN" pitchFamily="2" charset="0"/>
              <a:cs typeface="NikoshBAN" pitchFamily="2" charset="0"/>
            </a:endParaRP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b="1" dirty="0" smtClean="0">
                <a:latin typeface="NikoshBAN" pitchFamily="2" charset="0"/>
                <a:cs typeface="NikoshBAN" pitchFamily="2" charset="0"/>
              </a:rPr>
              <a:t>অগ্ন্যাশয় কি? এর অবস্থান?</a:t>
            </a:r>
            <a:endParaRPr lang="en-US" dirty="0"/>
          </a:p>
        </p:txBody>
      </p:sp>
      <p:sp>
        <p:nvSpPr>
          <p:cNvPr id="3" name="Content Placeholder 2"/>
          <p:cNvSpPr>
            <a:spLocks noGrp="1"/>
          </p:cNvSpPr>
          <p:nvPr>
            <p:ph sz="half" idx="1"/>
          </p:nvPr>
        </p:nvSpPr>
        <p:spPr>
          <a:xfrm>
            <a:off x="457200" y="1600200"/>
            <a:ext cx="4800600" cy="4876800"/>
          </a:xfrm>
        </p:spPr>
        <p:txBody>
          <a:bodyPr>
            <a:normAutofit/>
          </a:bodyPr>
          <a:lstStyle/>
          <a:p>
            <a:r>
              <a:rPr lang="bn-IN" b="1" dirty="0" smtClean="0">
                <a:latin typeface="NikoshBAN" pitchFamily="2" charset="0"/>
                <a:cs typeface="NikoshBAN" pitchFamily="2" charset="0"/>
              </a:rPr>
              <a:t>অগ্ন্যাশয়</a:t>
            </a:r>
            <a:r>
              <a:rPr lang="en-US" b="1" dirty="0" smtClean="0">
                <a:latin typeface="NikoshBAN" pitchFamily="2" charset="0"/>
                <a:cs typeface="NikoshBAN" pitchFamily="2" charset="0"/>
              </a:rPr>
              <a:t> </a:t>
            </a:r>
            <a:r>
              <a:rPr lang="en-US" dirty="0" smtClean="0">
                <a:latin typeface="NikoshBAN" pitchFamily="2" charset="0"/>
                <a:cs typeface="NikoshBAN" pitchFamily="2" charset="0"/>
              </a:rPr>
              <a:t>(Pancreas</a:t>
            </a:r>
            <a:r>
              <a:rPr lang="en-US" dirty="0" smtClean="0">
                <a:latin typeface="NikoshBAN" pitchFamily="2" charset="0"/>
                <a:cs typeface="NikoshBAN" pitchFamily="2" charset="0"/>
              </a:rPr>
              <a:t>) </a:t>
            </a:r>
            <a:r>
              <a:rPr lang="bn-IN" dirty="0" smtClean="0">
                <a:latin typeface="NikoshBAN" pitchFamily="2" charset="0"/>
                <a:cs typeface="NikoshBAN" pitchFamily="2" charset="0"/>
              </a:rPr>
              <a:t>মেরুদণ্ডী প্রাণীদের পরিপাক ও অন্তঃক্ষরা তন্ত্রের অন্তর্গত একটি মিশ্র গ্রন্থি, অর্থাৎ এর মধ্যে অন্তঃক্ষরা ও বহিঃক্ষরা দুইরকম গ্রন্থিই আছে</a:t>
            </a:r>
            <a:r>
              <a:rPr lang="bn-IN" dirty="0" smtClean="0">
                <a:latin typeface="NikoshBAN" pitchFamily="2" charset="0"/>
                <a:cs typeface="NikoshBAN" pitchFamily="2" charset="0"/>
              </a:rPr>
              <a:t>।</a:t>
            </a:r>
            <a:endParaRPr lang="en-US" dirty="0" smtClean="0">
              <a:latin typeface="NikoshBAN" pitchFamily="2" charset="0"/>
              <a:cs typeface="NikoshBAN" pitchFamily="2" charset="0"/>
            </a:endParaRPr>
          </a:p>
          <a:p>
            <a:r>
              <a:rPr lang="bn-IN" dirty="0" smtClean="0">
                <a:latin typeface="NikoshBAN" pitchFamily="2" charset="0"/>
                <a:cs typeface="NikoshBAN" pitchFamily="2" charset="0"/>
              </a:rPr>
              <a:t>মানবদেহের </a:t>
            </a:r>
            <a:r>
              <a:rPr lang="bn-IN" dirty="0" smtClean="0">
                <a:latin typeface="NikoshBAN" pitchFamily="2" charset="0"/>
                <a:cs typeface="NikoshBAN" pitchFamily="2" charset="0"/>
              </a:rPr>
              <a:t>অগ্ন্যাশয়ের </a:t>
            </a:r>
            <a:r>
              <a:rPr lang="bn-IN" dirty="0" smtClean="0">
                <a:latin typeface="NikoshBAN" pitchFamily="2" charset="0"/>
                <a:cs typeface="NikoshBAN" pitchFamily="2" charset="0"/>
              </a:rPr>
              <a:t>দৈর্ঘ্য ১৫-২৫ সেন্টিমিটার এবং ওজন ৬৫ থেকে ৭৫ গ্রাম। এর শীর্ষাংশ ডুওডেনামের অর্ধবৃত্তাকার বাঁকের মধ্যে অবস্থিত ও বাকী অংশ উদরগহ্বরের পেছনে প্রসারিত। </a:t>
            </a:r>
            <a:endParaRPr lang="en-US" dirty="0">
              <a:latin typeface="NikoshBAN" pitchFamily="2" charset="0"/>
              <a:cs typeface="NikoshBAN" pitchFamily="2" charset="0"/>
            </a:endParaRPr>
          </a:p>
        </p:txBody>
      </p:sp>
      <p:pic>
        <p:nvPicPr>
          <p:cNvPr id="10241" name="Picture 1"/>
          <p:cNvPicPr>
            <a:picLocks noGrp="1" noChangeAspect="1" noChangeArrowheads="1"/>
          </p:cNvPicPr>
          <p:nvPr>
            <p:ph sz="half" idx="2"/>
          </p:nvPr>
        </p:nvPicPr>
        <p:blipFill>
          <a:blip r:embed="rId2"/>
          <a:srcRect/>
          <a:stretch>
            <a:fillRect/>
          </a:stretch>
        </p:blipFill>
        <p:spPr bwMode="auto">
          <a:xfrm>
            <a:off x="5181600" y="1905000"/>
            <a:ext cx="3520413" cy="35677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762000"/>
          </a:xfrm>
        </p:spPr>
        <p:txBody>
          <a:bodyPr>
            <a:normAutofit fontScale="90000"/>
          </a:bodyPr>
          <a:lstStyle/>
          <a:p>
            <a:r>
              <a:rPr lang="bn-IN" dirty="0" smtClean="0">
                <a:latin typeface="NikoshBAN" pitchFamily="2" charset="0"/>
                <a:cs typeface="NikoshBAN" pitchFamily="2" charset="0"/>
              </a:rPr>
              <a:t>অগ্নাশয়ের গঠন</a:t>
            </a:r>
            <a:endParaRPr lang="en-US" dirty="0">
              <a:latin typeface="NikoshBAN" pitchFamily="2" charset="0"/>
              <a:cs typeface="NikoshBAN" pitchFamily="2" charset="0"/>
            </a:endParaRPr>
          </a:p>
        </p:txBody>
      </p:sp>
      <p:sp>
        <p:nvSpPr>
          <p:cNvPr id="4" name="Rectangle 3"/>
          <p:cNvSpPr/>
          <p:nvPr/>
        </p:nvSpPr>
        <p:spPr>
          <a:xfrm>
            <a:off x="533400" y="1295400"/>
            <a:ext cx="8229600" cy="4524315"/>
          </a:xfrm>
          <a:prstGeom prst="rect">
            <a:avLst/>
          </a:prstGeom>
        </p:spPr>
        <p:txBody>
          <a:bodyPr wrap="square">
            <a:spAutoFit/>
          </a:bodyPr>
          <a:lstStyle/>
          <a:p>
            <a:r>
              <a:rPr lang="bn-IN" sz="3200" dirty="0" smtClean="0">
                <a:latin typeface="NikoshBAN" pitchFamily="2" charset="0"/>
                <a:cs typeface="NikoshBAN" pitchFamily="2" charset="0"/>
              </a:rPr>
              <a:t>এর দুটি গাঠনিক অংশ।অগ্নাশয়ের </a:t>
            </a:r>
            <a:r>
              <a:rPr lang="bn-IN" sz="3200" dirty="0" smtClean="0">
                <a:latin typeface="NikoshBAN" pitchFamily="2" charset="0"/>
                <a:cs typeface="NikoshBAN" pitchFamily="2" charset="0"/>
              </a:rPr>
              <a:t>বহিঃক্ষরা অংশ পরিপাক তন্ত্রের একটি </a:t>
            </a:r>
            <a:r>
              <a:rPr lang="bn-IN" sz="3200" dirty="0" smtClean="0">
                <a:latin typeface="NikoshBAN" pitchFamily="2" charset="0"/>
                <a:cs typeface="NikoshBAN" pitchFamily="2" charset="0"/>
              </a:rPr>
              <a:t>গ্রন্থি হিসেবে কাজ করে।কারণ এটি থেকে </a:t>
            </a:r>
            <a:r>
              <a:rPr lang="bn-IN" sz="3200" dirty="0" smtClean="0">
                <a:latin typeface="NikoshBAN" pitchFamily="2" charset="0"/>
                <a:cs typeface="NikoshBAN" pitchFamily="2" charset="0"/>
              </a:rPr>
              <a:t>নির্গত </a:t>
            </a:r>
            <a:r>
              <a:rPr lang="bn-IN" sz="3200" dirty="0" smtClean="0">
                <a:latin typeface="NikoshBAN" pitchFamily="2" charset="0"/>
                <a:cs typeface="NikoshBAN" pitchFamily="2" charset="0"/>
              </a:rPr>
              <a:t>অগ্ন্যাশয় </a:t>
            </a:r>
            <a:r>
              <a:rPr lang="bn-IN" sz="3200" dirty="0" smtClean="0">
                <a:latin typeface="NikoshBAN" pitchFamily="2" charset="0"/>
                <a:cs typeface="NikoshBAN" pitchFamily="2" charset="0"/>
              </a:rPr>
              <a:t>নালী পিত্তনালীর সঙ্গে যুক্ত </a:t>
            </a:r>
            <a:r>
              <a:rPr lang="bn-IN" sz="3200" dirty="0" smtClean="0">
                <a:latin typeface="NikoshBAN" pitchFamily="2" charset="0"/>
                <a:cs typeface="NikoshBAN" pitchFamily="2" charset="0"/>
              </a:rPr>
              <a:t>হয়ে  ক্ষুদ্রান্ত্রের</a:t>
            </a:r>
            <a:r>
              <a:rPr lang="bn-IN" sz="3200" dirty="0" smtClean="0">
                <a:latin typeface="NikoshBAN" pitchFamily="2" charset="0"/>
                <a:cs typeface="NikoshBAN" pitchFamily="2" charset="0"/>
              </a:rPr>
              <a:t> ডিউডেনামের মধ্য অংশে উন্মুক্ত </a:t>
            </a:r>
            <a:r>
              <a:rPr lang="bn-IN" sz="3200" dirty="0" smtClean="0">
                <a:latin typeface="NikoshBAN" pitchFamily="2" charset="0"/>
                <a:cs typeface="NikoshBAN" pitchFamily="2" charset="0"/>
              </a:rPr>
              <a:t>হয়। </a:t>
            </a:r>
            <a:r>
              <a:rPr lang="bn-IN" sz="3200" dirty="0" smtClean="0">
                <a:latin typeface="NikoshBAN" pitchFamily="2" charset="0"/>
                <a:cs typeface="NikoshBAN" pitchFamily="2" charset="0"/>
              </a:rPr>
              <a:t>এর অন্তঃক্ষরা অংশের নাম ল্যাঙ্গারহান্স কোষপুঞ্জ </a:t>
            </a:r>
            <a:r>
              <a:rPr lang="bn-IN" sz="2400" dirty="0" smtClean="0">
                <a:latin typeface="NikoshBAN" pitchFamily="2" charset="0"/>
                <a:cs typeface="NikoshBAN" pitchFamily="2" charset="0"/>
              </a:rPr>
              <a:t>(</a:t>
            </a:r>
            <a:r>
              <a:rPr lang="en-US" sz="2400" dirty="0" smtClean="0">
                <a:latin typeface="NikoshBAN" pitchFamily="2" charset="0"/>
                <a:cs typeface="NikoshBAN" pitchFamily="2" charset="0"/>
              </a:rPr>
              <a:t>Islet of </a:t>
            </a:r>
            <a:r>
              <a:rPr lang="en-US" sz="2400" dirty="0" err="1" smtClean="0">
                <a:latin typeface="NikoshBAN" pitchFamily="2" charset="0"/>
                <a:cs typeface="NikoshBAN" pitchFamily="2" charset="0"/>
              </a:rPr>
              <a:t>Langerhans</a:t>
            </a:r>
            <a:r>
              <a:rPr lang="en-US" sz="2400" dirty="0" smtClean="0">
                <a:latin typeface="NikoshBAN" pitchFamily="2" charset="0"/>
                <a:cs typeface="NikoshBAN" pitchFamily="2" charset="0"/>
              </a:rPr>
              <a:t> </a:t>
            </a:r>
            <a:r>
              <a:rPr lang="bn-IN" sz="3200" i="1" dirty="0" smtClean="0">
                <a:latin typeface="NikoshBAN" pitchFamily="2" charset="0"/>
                <a:cs typeface="NikoshBAN" pitchFamily="2" charset="0"/>
              </a:rPr>
              <a:t>আইলেট অফ ল্যাঙ্গারহান্স</a:t>
            </a:r>
            <a:r>
              <a:rPr lang="bn-IN" sz="3200" dirty="0" smtClean="0">
                <a:latin typeface="NikoshBAN" pitchFamily="2" charset="0"/>
                <a:cs typeface="NikoshBAN" pitchFamily="2" charset="0"/>
              </a:rPr>
              <a:t>; আইলেট = ছোট দ্বীপ, অর্থাৎ বহিঃক্ষরা অংশগুলির মধ্যে মধ্যে বিক্ষিপ্ত অন্তঃক্ষরা কোষগুচ্ছগুলি) যার বিটা কোষ ইনসুলিন, আলফা কোষ গ্লুকাগণ, ডেল্টা কোষ সোমাটোস্টাটিন হরমোন নিঃসরণ করে।</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dirty="0" smtClean="0">
                <a:latin typeface="NikoshBAN" pitchFamily="2" charset="0"/>
                <a:cs typeface="NikoshBAN" pitchFamily="2" charset="0"/>
              </a:rPr>
              <a:t>অগ্নাশয় কোষ সমূহ</a:t>
            </a:r>
            <a:endParaRPr lang="en-US" dirty="0">
              <a:latin typeface="NikoshBAN" pitchFamily="2" charset="0"/>
              <a:cs typeface="NikoshBAN" pitchFamily="2" charset="0"/>
            </a:endParaRPr>
          </a:p>
        </p:txBody>
      </p:sp>
      <p:graphicFrame>
        <p:nvGraphicFramePr>
          <p:cNvPr id="4" name="Content Placeholder 3"/>
          <p:cNvGraphicFramePr>
            <a:graphicFrameLocks noGrp="1"/>
          </p:cNvGraphicFramePr>
          <p:nvPr>
            <p:ph sz="half" idx="1"/>
          </p:nvPr>
        </p:nvGraphicFramePr>
        <p:xfrm>
          <a:off x="457200" y="1600200"/>
          <a:ext cx="4572000" cy="4495802"/>
        </p:xfrm>
        <a:graphic>
          <a:graphicData uri="http://schemas.openxmlformats.org/drawingml/2006/table">
            <a:tbl>
              <a:tblPr/>
              <a:tblGrid>
                <a:gridCol w="1143000"/>
                <a:gridCol w="1371600"/>
                <a:gridCol w="914400"/>
                <a:gridCol w="1143000"/>
              </a:tblGrid>
              <a:tr h="767576">
                <a:tc>
                  <a:txBody>
                    <a:bodyPr/>
                    <a:lstStyle/>
                    <a:p>
                      <a:r>
                        <a:rPr lang="bn-IN" b="1" dirty="0">
                          <a:latin typeface="NikoshBAN" pitchFamily="2" charset="0"/>
                          <a:cs typeface="NikoshBAN" pitchFamily="2" charset="0"/>
                        </a:rPr>
                        <a:t>কোষের নাম</a:t>
                      </a:r>
                      <a:endParaRPr lang="bn-IN" dirty="0">
                        <a:latin typeface="NikoshBAN" pitchFamily="2" charset="0"/>
                        <a:cs typeface="NikoshBAN" pitchFamily="2" charset="0"/>
                      </a:endParaRPr>
                    </a:p>
                  </a:txBody>
                  <a:tcPr marL="60579" marR="6057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bn-IN" b="1" dirty="0">
                          <a:latin typeface="NikoshBAN" pitchFamily="2" charset="0"/>
                          <a:cs typeface="NikoshBAN" pitchFamily="2" charset="0"/>
                        </a:rPr>
                        <a:t>অন্তঃক্ষরা উৎপাদ</a:t>
                      </a:r>
                      <a:endParaRPr lang="bn-IN" dirty="0">
                        <a:latin typeface="NikoshBAN" pitchFamily="2" charset="0"/>
                        <a:cs typeface="NikoshBAN" pitchFamily="2" charset="0"/>
                      </a:endParaRPr>
                    </a:p>
                  </a:txBody>
                  <a:tcPr marL="60579" marR="6057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bn-IN" b="1" dirty="0">
                          <a:latin typeface="NikoshBAN" pitchFamily="2" charset="0"/>
                          <a:cs typeface="NikoshBAN" pitchFamily="2" charset="0"/>
                        </a:rPr>
                        <a:t>কোষপুঞ্জের %</a:t>
                      </a:r>
                      <a:endParaRPr lang="bn-IN" dirty="0">
                        <a:latin typeface="NikoshBAN" pitchFamily="2" charset="0"/>
                        <a:cs typeface="NikoshBAN" pitchFamily="2" charset="0"/>
                      </a:endParaRPr>
                    </a:p>
                  </a:txBody>
                  <a:tcPr marL="60579" marR="6057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bn-IN" b="1" dirty="0">
                          <a:latin typeface="NikoshBAN" pitchFamily="2" charset="0"/>
                          <a:cs typeface="NikoshBAN" pitchFamily="2" charset="0"/>
                        </a:rPr>
                        <a:t>কাজ</a:t>
                      </a:r>
                      <a:endParaRPr lang="bn-IN" dirty="0">
                        <a:latin typeface="NikoshBAN" pitchFamily="2" charset="0"/>
                        <a:cs typeface="NikoshBAN" pitchFamily="2" charset="0"/>
                      </a:endParaRPr>
                    </a:p>
                  </a:txBody>
                  <a:tcPr marL="60579" marR="6057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767576">
                <a:tc>
                  <a:txBody>
                    <a:bodyPr/>
                    <a:lstStyle/>
                    <a:p>
                      <a:r>
                        <a:rPr lang="bn-IN" u="none" strike="noStrike" dirty="0">
                          <a:solidFill>
                            <a:schemeClr val="accent2">
                              <a:lumMod val="50000"/>
                            </a:schemeClr>
                          </a:solidFill>
                          <a:latin typeface="NikoshBAN" pitchFamily="2" charset="0"/>
                          <a:cs typeface="NikoshBAN" pitchFamily="2" charset="0"/>
                        </a:rPr>
                        <a:t>বিটা কোষ</a:t>
                      </a:r>
                      <a:endParaRPr lang="bn-IN" dirty="0">
                        <a:solidFill>
                          <a:schemeClr val="accent2">
                            <a:lumMod val="50000"/>
                          </a:schemeClr>
                        </a:solidFill>
                        <a:latin typeface="NikoshBAN" pitchFamily="2" charset="0"/>
                        <a:cs typeface="NikoshBAN" pitchFamily="2" charset="0"/>
                      </a:endParaRPr>
                    </a:p>
                  </a:txBody>
                  <a:tcPr marL="60579" marR="6057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bn-IN" u="none" strike="noStrike" dirty="0" smtClean="0">
                          <a:solidFill>
                            <a:schemeClr val="accent2">
                              <a:lumMod val="50000"/>
                            </a:schemeClr>
                          </a:solidFill>
                          <a:latin typeface="NikoshBAN" pitchFamily="2" charset="0"/>
                          <a:cs typeface="NikoshBAN" pitchFamily="2" charset="0"/>
                        </a:rPr>
                        <a:t>ইনসুলিন</a:t>
                      </a:r>
                      <a:r>
                        <a:rPr lang="en-US" u="none" strike="noStrike" baseline="0" dirty="0" smtClean="0">
                          <a:solidFill>
                            <a:schemeClr val="accent2">
                              <a:lumMod val="50000"/>
                            </a:schemeClr>
                          </a:solidFill>
                          <a:latin typeface="NikoshBAN" pitchFamily="2" charset="0"/>
                          <a:cs typeface="NikoshBAN" pitchFamily="2" charset="0"/>
                        </a:rPr>
                        <a:t> </a:t>
                      </a:r>
                      <a:r>
                        <a:rPr lang="bn-IN" dirty="0" smtClean="0">
                          <a:solidFill>
                            <a:schemeClr val="accent2">
                              <a:lumMod val="50000"/>
                            </a:schemeClr>
                          </a:solidFill>
                          <a:latin typeface="NikoshBAN" pitchFamily="2" charset="0"/>
                          <a:cs typeface="NikoshBAN" pitchFamily="2" charset="0"/>
                        </a:rPr>
                        <a:t>এবং</a:t>
                      </a:r>
                      <a:r>
                        <a:rPr lang="bn-IN" dirty="0">
                          <a:solidFill>
                            <a:schemeClr val="accent2">
                              <a:lumMod val="50000"/>
                            </a:schemeClr>
                          </a:solidFill>
                          <a:latin typeface="NikoshBAN" pitchFamily="2" charset="0"/>
                          <a:cs typeface="NikoshBAN" pitchFamily="2" charset="0"/>
                        </a:rPr>
                        <a:t> </a:t>
                      </a:r>
                      <a:r>
                        <a:rPr lang="bn-IN" u="none" strike="noStrike" dirty="0">
                          <a:solidFill>
                            <a:schemeClr val="accent2">
                              <a:lumMod val="50000"/>
                            </a:schemeClr>
                          </a:solidFill>
                          <a:latin typeface="NikoshBAN" pitchFamily="2" charset="0"/>
                          <a:cs typeface="NikoshBAN" pitchFamily="2" charset="0"/>
                        </a:rPr>
                        <a:t>অ্যামাইলিন</a:t>
                      </a:r>
                      <a:endParaRPr lang="bn-IN" dirty="0">
                        <a:solidFill>
                          <a:schemeClr val="accent2">
                            <a:lumMod val="50000"/>
                          </a:schemeClr>
                        </a:solidFill>
                        <a:latin typeface="NikoshBAN" pitchFamily="2" charset="0"/>
                        <a:cs typeface="NikoshBAN" pitchFamily="2" charset="0"/>
                      </a:endParaRPr>
                    </a:p>
                  </a:txBody>
                  <a:tcPr marL="60579" marR="6057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bn-IN">
                          <a:latin typeface="NikoshBAN" pitchFamily="2" charset="0"/>
                          <a:cs typeface="NikoshBAN" pitchFamily="2" charset="0"/>
                        </a:rPr>
                        <a:t>৫০-৮০%</a:t>
                      </a:r>
                    </a:p>
                  </a:txBody>
                  <a:tcPr marL="60579" marR="6057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bn-IN" dirty="0">
                          <a:latin typeface="NikoshBAN" pitchFamily="2" charset="0"/>
                          <a:cs typeface="NikoshBAN" pitchFamily="2" charset="0"/>
                        </a:rPr>
                        <a:t>রক্তে শর্করার পরিমাণ কমায়</a:t>
                      </a:r>
                    </a:p>
                  </a:txBody>
                  <a:tcPr marL="60579" marR="6057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767576">
                <a:tc>
                  <a:txBody>
                    <a:bodyPr/>
                    <a:lstStyle/>
                    <a:p>
                      <a:r>
                        <a:rPr lang="bn-IN" u="none" strike="noStrike" dirty="0">
                          <a:solidFill>
                            <a:schemeClr val="tx1"/>
                          </a:solidFill>
                          <a:latin typeface="NikoshBAN" pitchFamily="2" charset="0"/>
                          <a:cs typeface="NikoshBAN" pitchFamily="2" charset="0"/>
                        </a:rPr>
                        <a:t>আলফা কোষ</a:t>
                      </a:r>
                      <a:endParaRPr lang="bn-IN" dirty="0">
                        <a:solidFill>
                          <a:schemeClr val="tx1"/>
                        </a:solidFill>
                        <a:latin typeface="NikoshBAN" pitchFamily="2" charset="0"/>
                        <a:cs typeface="NikoshBAN" pitchFamily="2" charset="0"/>
                      </a:endParaRPr>
                    </a:p>
                  </a:txBody>
                  <a:tcPr marL="60579" marR="6057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bn-IN" u="none" strike="noStrike" dirty="0">
                          <a:solidFill>
                            <a:schemeClr val="accent2">
                              <a:lumMod val="50000"/>
                            </a:schemeClr>
                          </a:solidFill>
                          <a:latin typeface="NikoshBAN" pitchFamily="2" charset="0"/>
                          <a:cs typeface="NikoshBAN" pitchFamily="2" charset="0"/>
                        </a:rPr>
                        <a:t>গ্লুকাগণ</a:t>
                      </a:r>
                      <a:endParaRPr lang="bn-IN" dirty="0">
                        <a:solidFill>
                          <a:schemeClr val="accent2">
                            <a:lumMod val="50000"/>
                          </a:schemeClr>
                        </a:solidFill>
                        <a:latin typeface="NikoshBAN" pitchFamily="2" charset="0"/>
                        <a:cs typeface="NikoshBAN" pitchFamily="2" charset="0"/>
                      </a:endParaRPr>
                    </a:p>
                  </a:txBody>
                  <a:tcPr marL="60579" marR="6057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bn-IN">
                          <a:latin typeface="NikoshBAN" pitchFamily="2" charset="0"/>
                          <a:cs typeface="NikoshBAN" pitchFamily="2" charset="0"/>
                        </a:rPr>
                        <a:t>১৫-২০%</a:t>
                      </a:r>
                    </a:p>
                  </a:txBody>
                  <a:tcPr marL="60579" marR="6057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bn-IN" dirty="0">
                          <a:latin typeface="NikoshBAN" pitchFamily="2" charset="0"/>
                          <a:cs typeface="NikoshBAN" pitchFamily="2" charset="0"/>
                        </a:rPr>
                        <a:t>রক্তে শর্করার পরিমাণ বাড়ায়</a:t>
                      </a:r>
                    </a:p>
                  </a:txBody>
                  <a:tcPr marL="60579" marR="6057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1096537">
                <a:tc>
                  <a:txBody>
                    <a:bodyPr/>
                    <a:lstStyle/>
                    <a:p>
                      <a:r>
                        <a:rPr lang="bn-IN" u="none" strike="noStrike" dirty="0">
                          <a:solidFill>
                            <a:schemeClr val="accent2">
                              <a:lumMod val="50000"/>
                            </a:schemeClr>
                          </a:solidFill>
                          <a:latin typeface="NikoshBAN" pitchFamily="2" charset="0"/>
                          <a:cs typeface="NikoshBAN" pitchFamily="2" charset="0"/>
                        </a:rPr>
                        <a:t>ডেল্টা কোষ</a:t>
                      </a:r>
                      <a:endParaRPr lang="bn-IN" dirty="0">
                        <a:solidFill>
                          <a:schemeClr val="accent2">
                            <a:lumMod val="50000"/>
                          </a:schemeClr>
                        </a:solidFill>
                        <a:latin typeface="NikoshBAN" pitchFamily="2" charset="0"/>
                        <a:cs typeface="NikoshBAN" pitchFamily="2" charset="0"/>
                      </a:endParaRPr>
                    </a:p>
                  </a:txBody>
                  <a:tcPr marL="60579" marR="6057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bn-IN" u="none" strike="noStrike" dirty="0">
                          <a:solidFill>
                            <a:schemeClr val="accent2">
                              <a:lumMod val="50000"/>
                            </a:schemeClr>
                          </a:solidFill>
                          <a:latin typeface="NikoshBAN" pitchFamily="2" charset="0"/>
                          <a:cs typeface="NikoshBAN" pitchFamily="2" charset="0"/>
                        </a:rPr>
                        <a:t>সোমাটোস্ট্যাটিন</a:t>
                      </a:r>
                      <a:endParaRPr lang="bn-IN" dirty="0">
                        <a:solidFill>
                          <a:schemeClr val="accent2">
                            <a:lumMod val="50000"/>
                          </a:schemeClr>
                        </a:solidFill>
                        <a:latin typeface="NikoshBAN" pitchFamily="2" charset="0"/>
                        <a:cs typeface="NikoshBAN" pitchFamily="2" charset="0"/>
                      </a:endParaRPr>
                    </a:p>
                  </a:txBody>
                  <a:tcPr marL="60579" marR="6057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bn-IN">
                          <a:latin typeface="NikoshBAN" pitchFamily="2" charset="0"/>
                          <a:cs typeface="NikoshBAN" pitchFamily="2" charset="0"/>
                        </a:rPr>
                        <a:t>৩-১০%</a:t>
                      </a:r>
                    </a:p>
                  </a:txBody>
                  <a:tcPr marL="60579" marR="6057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bn-IN" dirty="0">
                          <a:latin typeface="NikoshBAN" pitchFamily="2" charset="0"/>
                          <a:cs typeface="NikoshBAN" pitchFamily="2" charset="0"/>
                        </a:rPr>
                        <a:t>অন্তঃক্ষরা গ্রন্থিকে কাজে বাধা দেয়</a:t>
                      </a:r>
                    </a:p>
                  </a:txBody>
                  <a:tcPr marL="60579" marR="6057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1096537">
                <a:tc>
                  <a:txBody>
                    <a:bodyPr/>
                    <a:lstStyle/>
                    <a:p>
                      <a:r>
                        <a:rPr lang="bn-IN" u="none" strike="noStrike" dirty="0">
                          <a:solidFill>
                            <a:schemeClr val="accent2">
                              <a:lumMod val="50000"/>
                            </a:schemeClr>
                          </a:solidFill>
                          <a:latin typeface="NikoshBAN" pitchFamily="2" charset="0"/>
                          <a:cs typeface="NikoshBAN" pitchFamily="2" charset="0"/>
                        </a:rPr>
                        <a:t>পিপি কোষ</a:t>
                      </a:r>
                      <a:endParaRPr lang="bn-IN" dirty="0">
                        <a:solidFill>
                          <a:schemeClr val="accent2">
                            <a:lumMod val="50000"/>
                          </a:schemeClr>
                        </a:solidFill>
                        <a:latin typeface="NikoshBAN" pitchFamily="2" charset="0"/>
                        <a:cs typeface="NikoshBAN" pitchFamily="2" charset="0"/>
                      </a:endParaRPr>
                    </a:p>
                  </a:txBody>
                  <a:tcPr marL="60579" marR="6057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bn-IN" u="none" strike="noStrike" dirty="0">
                          <a:solidFill>
                            <a:schemeClr val="accent2">
                              <a:lumMod val="50000"/>
                            </a:schemeClr>
                          </a:solidFill>
                          <a:latin typeface="NikoshBAN" pitchFamily="2" charset="0"/>
                          <a:cs typeface="NikoshBAN" pitchFamily="2" charset="0"/>
                        </a:rPr>
                        <a:t>অগ্ন্যাশয়িক পলিউপেপ্টাইড</a:t>
                      </a:r>
                      <a:endParaRPr lang="bn-IN" dirty="0">
                        <a:solidFill>
                          <a:schemeClr val="accent2">
                            <a:lumMod val="50000"/>
                          </a:schemeClr>
                        </a:solidFill>
                        <a:latin typeface="NikoshBAN" pitchFamily="2" charset="0"/>
                        <a:cs typeface="NikoshBAN" pitchFamily="2" charset="0"/>
                      </a:endParaRPr>
                    </a:p>
                  </a:txBody>
                  <a:tcPr marL="60579" marR="6057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bn-IN">
                          <a:latin typeface="NikoshBAN" pitchFamily="2" charset="0"/>
                          <a:cs typeface="NikoshBAN" pitchFamily="2" charset="0"/>
                        </a:rPr>
                        <a:t>১%</a:t>
                      </a:r>
                    </a:p>
                  </a:txBody>
                  <a:tcPr marL="60579" marR="6057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bn-IN" dirty="0">
                          <a:latin typeface="NikoshBAN" pitchFamily="2" charset="0"/>
                          <a:cs typeface="NikoshBAN" pitchFamily="2" charset="0"/>
                        </a:rPr>
                        <a:t>বহিঃক্ষরা গ্রন্থিকে কাজে বাধা দেয়</a:t>
                      </a:r>
                    </a:p>
                  </a:txBody>
                  <a:tcPr marL="60579" marR="6057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bl>
          </a:graphicData>
        </a:graphic>
      </p:graphicFrame>
      <p:pic>
        <p:nvPicPr>
          <p:cNvPr id="1027" name="Picture 3"/>
          <p:cNvPicPr>
            <a:picLocks noGrp="1" noChangeAspect="1" noChangeArrowheads="1"/>
          </p:cNvPicPr>
          <p:nvPr>
            <p:ph sz="half" idx="2"/>
          </p:nvPr>
        </p:nvPicPr>
        <p:blipFill>
          <a:blip r:embed="rId2"/>
          <a:srcRect/>
          <a:stretch>
            <a:fillRect/>
          </a:stretch>
        </p:blipFill>
        <p:spPr bwMode="auto">
          <a:xfrm>
            <a:off x="5181600" y="2133600"/>
            <a:ext cx="3786182" cy="29043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dirty="0" smtClean="0">
                <a:latin typeface="NikoshBAN" pitchFamily="2" charset="0"/>
                <a:cs typeface="NikoshBAN" pitchFamily="2" charset="0"/>
              </a:rPr>
              <a:t>মানব দেহে অগ্ন্যাশয়ের কাজ</a:t>
            </a:r>
            <a:endParaRPr lang="en-US" dirty="0">
              <a:latin typeface="NikoshBAN" pitchFamily="2" charset="0"/>
              <a:cs typeface="NikoshBAN" pitchFamily="2" charset="0"/>
            </a:endParaRPr>
          </a:p>
        </p:txBody>
      </p:sp>
      <p:sp>
        <p:nvSpPr>
          <p:cNvPr id="3" name="Content Placeholder 2"/>
          <p:cNvSpPr>
            <a:spLocks noGrp="1"/>
          </p:cNvSpPr>
          <p:nvPr>
            <p:ph idx="1"/>
          </p:nvPr>
        </p:nvSpPr>
        <p:spPr/>
        <p:txBody>
          <a:bodyPr>
            <a:normAutofit/>
          </a:bodyPr>
          <a:lstStyle/>
          <a:p>
            <a:pPr>
              <a:buNone/>
            </a:pPr>
            <a:endParaRPr lang="bn-IN" dirty="0" smtClean="0"/>
          </a:p>
          <a:p>
            <a:pPr>
              <a:buNone/>
            </a:pPr>
            <a:r>
              <a:rPr lang="bn-IN" dirty="0" smtClean="0">
                <a:latin typeface="NikoshBAN" pitchFamily="2" charset="0"/>
                <a:cs typeface="NikoshBAN" pitchFamily="2" charset="0"/>
              </a:rPr>
              <a:t>১. অগ্নাশয় ইনসুলিন ও গ্লুকাগন নামের গুরুত্বপূর্ণ হরমোন তৈরি করে। ইনসুলিন দেহের বেড়ে যাওয়া গ্লুকোজের মাত্রা কমায় আর গ্লুকাগন দেহের কমে যাওয়া গ্লুকোজের মাত্রা বাড়ায়। গ্লুকোজ মানেই দেহের চিনির পরিমাণ</a:t>
            </a:r>
            <a:r>
              <a:rPr lang="bn-IN" dirty="0" smtClean="0">
                <a:latin typeface="NikoshBAN" pitchFamily="2" charset="0"/>
                <a:cs typeface="NikoshBAN" pitchFamily="2" charset="0"/>
              </a:rPr>
              <a:t>।</a:t>
            </a:r>
            <a:r>
              <a:rPr lang="bn-IN" dirty="0" smtClean="0">
                <a:latin typeface="NikoshBAN" pitchFamily="2" charset="0"/>
                <a:cs typeface="NikoshBAN" pitchFamily="2" charset="0"/>
              </a:rPr>
              <a:t> অগ্ন্যাশয় থেকে ইনসুলিন নামক হরমোন নিঃসৃত হয় যা রক্তের গ্লুকোজের মাত্রা ঠিক রাখতে সাহায্য করে। </a:t>
            </a:r>
          </a:p>
          <a:p>
            <a:pPr>
              <a:buNone/>
            </a:pPr>
            <a:r>
              <a:rPr lang="bn-IN" dirty="0" smtClean="0">
                <a:latin typeface="NikoshBAN" pitchFamily="2" charset="0"/>
                <a:cs typeface="NikoshBAN" pitchFamily="2" charset="0"/>
              </a:rPr>
              <a:t>২. অগ্নাশয় বেশ কিছু পাচক-রস এনজাইম তৈরি করে, যা হজমে সাহায্য করে। অগ্ন্যাশয়ের শর্করা ও চর্বির পরিমাণ বেড়ে গেলে এর কার্যক্ষমতা হারিয়ে যায়। ফলে পাচক রস, ইনসুলিন ও গ্লুকাগন তৈরি ব্যহত হয় ৷</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bn-IN" dirty="0" smtClean="0">
                <a:latin typeface="NikoshBAN" pitchFamily="2" charset="0"/>
                <a:cs typeface="NikoshBAN" pitchFamily="2" charset="0"/>
              </a:rPr>
              <a:t>৩। হজম </a:t>
            </a:r>
            <a:r>
              <a:rPr lang="bn-IN" dirty="0" smtClean="0">
                <a:latin typeface="NikoshBAN" pitchFamily="2" charset="0"/>
                <a:cs typeface="NikoshBAN" pitchFamily="2" charset="0"/>
              </a:rPr>
              <a:t>প্রক্রিয়ায় গুরুত্বপূর্ণ ভূমিকা পালন করে অগ্ন্যাশয়। আমরা যে খাবার খাই তা থেকে গুরুত্বপূর্ণ পুষ্টি উপাদান শোষণ করা আমাদের শরীরের পক্ষে সম্ভব হয় না যদি না অগ্ন্যাশয় ঠিকভাবে কাজ করে</a:t>
            </a:r>
            <a:r>
              <a:rPr lang="bn-IN" dirty="0" smtClean="0">
                <a:latin typeface="NikoshBAN" pitchFamily="2" charset="0"/>
                <a:cs typeface="NikoshBAN" pitchFamily="2" charset="0"/>
              </a:rPr>
              <a:t>।</a:t>
            </a:r>
          </a:p>
          <a:p>
            <a:pPr>
              <a:buNone/>
            </a:pPr>
            <a:r>
              <a:rPr lang="bn-IN" dirty="0" smtClean="0">
                <a:latin typeface="NikoshBAN" pitchFamily="2" charset="0"/>
                <a:cs typeface="NikoshBAN" pitchFamily="2" charset="0"/>
              </a:rPr>
              <a:t>৪।অগ্ন্যাশয় </a:t>
            </a:r>
            <a:r>
              <a:rPr lang="bn-IN" dirty="0" smtClean="0">
                <a:latin typeface="NikoshBAN" pitchFamily="2" charset="0"/>
                <a:cs typeface="NikoshBAN" pitchFamily="2" charset="0"/>
              </a:rPr>
              <a:t>থেকে এনজাইম নিঃসৃত হয়, যা পাকস্থলীর এসিডকে প্রশমিত করে। এনজাইম খাদ্যকে ভেঙে শোষণের উপযোগী করে তোলে। </a:t>
            </a:r>
          </a:p>
          <a:p>
            <a:pPr>
              <a:buNone/>
            </a:pPr>
            <a:r>
              <a:rPr lang="bn-IN" dirty="0" smtClean="0">
                <a:latin typeface="NikoshBAN" pitchFamily="2" charset="0"/>
                <a:cs typeface="NikoshBAN" pitchFamily="2" charset="0"/>
              </a:rPr>
              <a:t> অগ্ন্যাশয় </a:t>
            </a:r>
            <a:r>
              <a:rPr lang="bn-IN" dirty="0" smtClean="0">
                <a:latin typeface="NikoshBAN" pitchFamily="2" charset="0"/>
                <a:cs typeface="NikoshBAN" pitchFamily="2" charset="0"/>
              </a:rPr>
              <a:t>যদি ঠিকভাবে কাজ না করে তাহলে শরীরের অন্যান্য কাজ ও প্রভাবিত হয়। তাই অগ্ন্যাশয়ের যত্ন নেয়া প্রয়োজন। এমন কিছু খাবার আছে যা অগ্ন্যাশয়ের জন্য উপকারী।</a:t>
            </a:r>
            <a:endParaRPr lang="en-US" dirty="0">
              <a:latin typeface="NikoshBAN" pitchFamily="2" charset="0"/>
              <a:cs typeface="NikoshBAN" pitchFamily="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5" name="Picture 5"/>
          <p:cNvPicPr>
            <a:picLocks noGrp="1" noChangeAspect="1" noChangeArrowheads="1"/>
          </p:cNvPicPr>
          <p:nvPr>
            <p:ph idx="4294967295"/>
          </p:nvPr>
        </p:nvPicPr>
        <p:blipFill>
          <a:blip r:embed="rId2"/>
          <a:srcRect/>
          <a:stretch>
            <a:fillRect/>
          </a:stretch>
        </p:blipFill>
        <p:spPr bwMode="auto">
          <a:xfrm>
            <a:off x="990600" y="990600"/>
            <a:ext cx="8153400" cy="54848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algn="l"/>
            <a:r>
              <a:rPr lang="bn-IN" dirty="0" smtClean="0">
                <a:latin typeface="NikoshBAN" pitchFamily="2" charset="0"/>
                <a:cs typeface="NikoshBAN" pitchFamily="2" charset="0"/>
              </a:rPr>
              <a:t>অগ্নাশয়ের রোগ সমূহ</a:t>
            </a:r>
            <a:endParaRPr lang="en-US" dirty="0">
              <a:latin typeface="NikoshBAN" pitchFamily="2" charset="0"/>
              <a:cs typeface="NikoshBAN" pitchFamily="2" charset="0"/>
            </a:endParaRPr>
          </a:p>
        </p:txBody>
      </p:sp>
      <p:sp>
        <p:nvSpPr>
          <p:cNvPr id="3" name="Content Placeholder 2"/>
          <p:cNvSpPr>
            <a:spLocks noGrp="1"/>
          </p:cNvSpPr>
          <p:nvPr>
            <p:ph idx="1"/>
          </p:nvPr>
        </p:nvSpPr>
        <p:spPr>
          <a:xfrm>
            <a:off x="533400" y="914400"/>
            <a:ext cx="8153400" cy="5211763"/>
          </a:xfrm>
        </p:spPr>
        <p:txBody>
          <a:bodyPr>
            <a:normAutofit/>
          </a:bodyPr>
          <a:lstStyle/>
          <a:p>
            <a:pPr>
              <a:buNone/>
            </a:pPr>
            <a:r>
              <a:rPr lang="bn-IN" sz="2800" b="1" dirty="0" smtClean="0">
                <a:latin typeface="NikoshBAN" pitchFamily="2" charset="0"/>
                <a:cs typeface="NikoshBAN" pitchFamily="2" charset="0"/>
              </a:rPr>
              <a:t>১।অ্যাকুইট প্যানক্রিয়াটাইটিস-</a:t>
            </a:r>
            <a:r>
              <a:rPr lang="bn-IN" sz="2800" dirty="0" smtClean="0">
                <a:latin typeface="NikoshBAN" pitchFamily="2" charset="0"/>
                <a:cs typeface="NikoshBAN" pitchFamily="2" charset="0"/>
              </a:rPr>
              <a:t>বেশির </a:t>
            </a:r>
            <a:r>
              <a:rPr lang="bn-IN" sz="2800" dirty="0" smtClean="0">
                <a:latin typeface="NikoshBAN" pitchFamily="2" charset="0"/>
                <a:cs typeface="NikoshBAN" pitchFamily="2" charset="0"/>
              </a:rPr>
              <a:t>ভাগ ক্ষেত্রে অ্যাকুইট প্যানক্রিয়াটাইটিসের প্রধান কারণ পিত্তনালির পাথর বা গলস্টোন। এ ছাড়া অতিরিক্ত মদ্যপান, রক্তে ক্যালসিয়ামের মাত্রা বৃদ্ধি, ডায়াবেটিস, অগ্ন্যাশয়ে আঘাত, ওষুধের পার্শ্বপ্রতিক্রিয়া, অতিরিক্ত ওজন, সার্জারি, ইনফেকশন, জন্মগত ত্রুটি, আলসার বা জিনগত কারণেও অগ্ন্যাশয়ের প্রদাহ হতে পারে। তবে অনেক ক্ষেত্রে নির্দিষ্ট কোনো কারণ থাকে না।</a:t>
            </a:r>
          </a:p>
          <a:p>
            <a:r>
              <a:rPr lang="bn-IN" sz="2800" b="1" dirty="0" smtClean="0">
                <a:latin typeface="NikoshBAN" pitchFamily="2" charset="0"/>
                <a:cs typeface="NikoshBAN" pitchFamily="2" charset="0"/>
              </a:rPr>
              <a:t>উপসর্গ :</a:t>
            </a:r>
            <a:r>
              <a:rPr lang="bn-IN" sz="2800" dirty="0" smtClean="0">
                <a:latin typeface="NikoshBAN" pitchFamily="2" charset="0"/>
                <a:cs typeface="NikoshBAN" pitchFamily="2" charset="0"/>
              </a:rPr>
              <a:t> পেটের ওপরের দিকে তীব্র ব্যথা শুরু হয়ে পেছনের দিকে ছড়িয়ে পড়ে। তীব্র ব্যথা থেকে বমিও হতে পারে। ব্যথার তীব্রতায় রোগী অজ্ঞান হয়ে যেতে পারে। এ সময় বমিসহ জ্বর ও হৃত্স্পন্দন বৃদ্ধি পেতে পারে।</a:t>
            </a:r>
          </a:p>
          <a:p>
            <a:r>
              <a:rPr lang="bn-IN" sz="2800" b="1" dirty="0" smtClean="0">
                <a:latin typeface="NikoshBAN" pitchFamily="2" charset="0"/>
                <a:cs typeface="NikoshBAN" pitchFamily="2" charset="0"/>
              </a:rPr>
              <a:t>রোগ নির্ণয় :</a:t>
            </a:r>
            <a:r>
              <a:rPr lang="bn-IN" sz="2800" dirty="0" smtClean="0">
                <a:latin typeface="NikoshBAN" pitchFamily="2" charset="0"/>
                <a:cs typeface="NikoshBAN" pitchFamily="2" charset="0"/>
              </a:rPr>
              <a:t> রক্তে অ্যামাইলেজের মাত্রা, আল্ট্রাসাউন্ড, কোনো কোনো ক্ষেত্রে সিটিস্ক্যান এবং ইআরসিপির মাধ্যমে রোগ নির্ণয় হয়।</a:t>
            </a:r>
            <a:endParaRPr lang="en-US" sz="2800" dirty="0">
              <a:latin typeface="NikoshBAN" pitchFamily="2" charset="0"/>
              <a:cs typeface="NikoshBAN" pitchFamily="2"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149</TotalTime>
  <Words>756</Words>
  <Application>Microsoft Office PowerPoint</Application>
  <PresentationFormat>On-screen Show (4:3)</PresentationFormat>
  <Paragraphs>79</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Flow</vt:lpstr>
      <vt:lpstr>           অগ্নাশয় (HEA-104) </vt:lpstr>
      <vt:lpstr>আলোচ্য সূচী</vt:lpstr>
      <vt:lpstr>অগ্ন্যাশয় কি? এর অবস্থান?</vt:lpstr>
      <vt:lpstr>অগ্নাশয়ের গঠন</vt:lpstr>
      <vt:lpstr>অগ্নাশয় কোষ সমূহ</vt:lpstr>
      <vt:lpstr>মানব দেহে অগ্ন্যাশয়ের কাজ</vt:lpstr>
      <vt:lpstr>Slide 7</vt:lpstr>
      <vt:lpstr>Slide 8</vt:lpstr>
      <vt:lpstr>অগ্নাশয়ের রোগ সমূহ</vt:lpstr>
      <vt:lpstr>Slide 10</vt:lpstr>
      <vt:lpstr>Slide 11</vt:lpstr>
      <vt:lpstr>Slide 12</vt:lpstr>
      <vt:lpstr>অগ্নাশয় প্রদাহ প্রতিরোধ</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অগ্নাশয়</dc:title>
  <dc:creator>User</dc:creator>
  <cp:lastModifiedBy>User</cp:lastModifiedBy>
  <cp:revision>26</cp:revision>
  <dcterms:created xsi:type="dcterms:W3CDTF">2006-08-16T00:00:00Z</dcterms:created>
  <dcterms:modified xsi:type="dcterms:W3CDTF">2020-03-29T15:51:18Z</dcterms:modified>
</cp:coreProperties>
</file>