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256" r:id="rId4"/>
    <p:sldId id="257" r:id="rId5"/>
    <p:sldId id="264" r:id="rId6"/>
    <p:sldId id="260" r:id="rId7"/>
    <p:sldId id="267" r:id="rId8"/>
    <p:sldId id="261" r:id="rId9"/>
    <p:sldId id="269" r:id="rId10"/>
    <p:sldId id="276" r:id="rId11"/>
    <p:sldId id="275" r:id="rId12"/>
    <p:sldId id="271" r:id="rId13"/>
    <p:sldId id="270" r:id="rId14"/>
    <p:sldId id="277" r:id="rId15"/>
    <p:sldId id="26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4" d="100"/>
          <a:sy n="84" d="100"/>
        </p:scale>
        <p:origin x="-882" y="3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667166-950D-4E9B-BEC0-1D01DCB14FEA}" type="datetimeFigureOut">
              <a:rPr lang="en-US" smtClean="0"/>
              <a:pPr/>
              <a:t>3/30/2020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C5E681-ADC7-4EB0-9710-95C138059B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C5E681-ADC7-4EB0-9710-95C138059BF7}"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C5E681-ADC7-4EB0-9710-95C138059BF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3/30/2020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3/30/2020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3/30/2020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3/30/2020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3/30/2020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3/30/2020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3/30/2020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3/30/2020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3/30/2020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1"/>
            <a:ext cx="8229600" cy="3295650"/>
          </a:xfrm>
        </p:spPr>
        <p:txBody>
          <a:bodyPr/>
          <a:lstStyle/>
          <a:p>
            <a:r>
              <a:rPr lang="bn-IN" dirty="0" smtClean="0"/>
              <a:t>   </a:t>
            </a:r>
            <a:r>
              <a:rPr lang="en-US" dirty="0" smtClean="0"/>
              <a:t>                             </a:t>
            </a:r>
            <a:r>
              <a:rPr lang="bn-IN" sz="6000" dirty="0" smtClean="0">
                <a:latin typeface="NikoshBAN" pitchFamily="2" charset="0"/>
                <a:cs typeface="NikoshBAN" pitchFamily="2" charset="0"/>
              </a:rPr>
              <a:t>যকৃত </a:t>
            </a:r>
            <a:r>
              <a:rPr lang="bn-IN" sz="2800" dirty="0" smtClean="0"/>
              <a:t>(</a:t>
            </a:r>
            <a:r>
              <a:rPr lang="en-US" sz="2800" dirty="0" smtClean="0"/>
              <a:t>Liver)</a:t>
            </a:r>
            <a:r>
              <a:rPr lang="en-US" dirty="0" smtClean="0"/>
              <a:t/>
            </a:r>
            <a:br>
              <a:rPr lang="en-US" dirty="0" smtClean="0"/>
            </a:br>
            <a:r>
              <a:rPr lang="en-US" dirty="0" smtClean="0"/>
              <a:t>                                   HEA-104</a:t>
            </a:r>
            <a:endParaRPr lang="en-US" dirty="0"/>
          </a:p>
        </p:txBody>
      </p:sp>
      <p:sp>
        <p:nvSpPr>
          <p:cNvPr id="3" name="Subtitle 2"/>
          <p:cNvSpPr>
            <a:spLocks noGrp="1"/>
          </p:cNvSpPr>
          <p:nvPr>
            <p:ph type="subTitle" idx="1"/>
          </p:nvPr>
        </p:nvSpPr>
        <p:spPr>
          <a:xfrm>
            <a:off x="722376" y="3685032"/>
            <a:ext cx="7772400" cy="1572768"/>
          </a:xfrm>
        </p:spPr>
        <p:txBody>
          <a:bodyPr>
            <a:normAutofit/>
          </a:bodyPr>
          <a:lstStyle/>
          <a:p>
            <a:pPr>
              <a:spcBef>
                <a:spcPts val="600"/>
              </a:spcBef>
              <a:spcAft>
                <a:spcPts val="600"/>
              </a:spcAft>
            </a:pPr>
            <a:r>
              <a:rPr lang="en-US" dirty="0" err="1" smtClean="0"/>
              <a:t>Nasreen</a:t>
            </a:r>
            <a:r>
              <a:rPr lang="en-US" dirty="0" smtClean="0"/>
              <a:t> </a:t>
            </a:r>
            <a:r>
              <a:rPr lang="en-US" dirty="0" err="1" smtClean="0"/>
              <a:t>Afroze</a:t>
            </a:r>
            <a:endParaRPr lang="en-US" dirty="0" smtClean="0"/>
          </a:p>
          <a:p>
            <a:pPr>
              <a:spcBef>
                <a:spcPts val="600"/>
              </a:spcBef>
              <a:spcAft>
                <a:spcPts val="600"/>
              </a:spcAft>
            </a:pPr>
            <a:r>
              <a:rPr lang="en-US" dirty="0" smtClean="0"/>
              <a:t>Associate Professor</a:t>
            </a:r>
          </a:p>
          <a:p>
            <a:pPr>
              <a:spcBef>
                <a:spcPts val="600"/>
              </a:spcBef>
              <a:spcAft>
                <a:spcPts val="600"/>
              </a:spcAft>
            </a:pPr>
            <a:r>
              <a:rPr lang="en-US" dirty="0" smtClean="0"/>
              <a:t>Eden </a:t>
            </a:r>
            <a:r>
              <a:rPr lang="en-US" dirty="0" err="1" smtClean="0"/>
              <a:t>Mohila</a:t>
            </a:r>
            <a:r>
              <a:rPr lang="en-US" dirty="0" smtClean="0"/>
              <a:t> college</a:t>
            </a:r>
            <a:endParaRPr lang="en-US" dirty="0"/>
          </a:p>
        </p:txBody>
      </p:sp>
      <p:pic>
        <p:nvPicPr>
          <p:cNvPr id="2050" name="Picture 2"/>
          <p:cNvPicPr>
            <a:picLocks noChangeAspect="1" noChangeArrowheads="1"/>
          </p:cNvPicPr>
          <p:nvPr/>
        </p:nvPicPr>
        <p:blipFill>
          <a:blip r:embed="rId2"/>
          <a:srcRect/>
          <a:stretch>
            <a:fillRect/>
          </a:stretch>
        </p:blipFill>
        <p:spPr bwMode="auto">
          <a:xfrm>
            <a:off x="457200" y="838200"/>
            <a:ext cx="4160520"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04088"/>
            <a:ext cx="8153400" cy="591312"/>
          </a:xfrm>
        </p:spPr>
        <p:txBody>
          <a:bodyPr>
            <a:normAutofit fontScale="90000"/>
          </a:bodyPr>
          <a:lstStyle/>
          <a:p>
            <a:endParaRPr lang="en-US" dirty="0"/>
          </a:p>
        </p:txBody>
      </p:sp>
      <p:sp>
        <p:nvSpPr>
          <p:cNvPr id="3" name="Content Placeholder 2"/>
          <p:cNvSpPr>
            <a:spLocks noGrp="1"/>
          </p:cNvSpPr>
          <p:nvPr>
            <p:ph idx="1"/>
          </p:nvPr>
        </p:nvSpPr>
        <p:spPr>
          <a:xfrm>
            <a:off x="457200" y="1447800"/>
            <a:ext cx="8229600" cy="4876800"/>
          </a:xfrm>
        </p:spPr>
        <p:txBody>
          <a:bodyPr>
            <a:normAutofit fontScale="92500" lnSpcReduction="20000"/>
          </a:bodyPr>
          <a:lstStyle/>
          <a:p>
            <a:pPr>
              <a:buNone/>
            </a:pPr>
            <a:r>
              <a:rPr lang="bn-IN" dirty="0" smtClean="0">
                <a:latin typeface="NikoshBAN" pitchFamily="2" charset="0"/>
                <a:cs typeface="NikoshBAN" pitchFamily="2" charset="0"/>
              </a:rPr>
              <a:t>৫। শারীরিক ব্যাথাঃ আমাদের </a:t>
            </a:r>
            <a:r>
              <a:rPr lang="bn-IN" dirty="0" smtClean="0">
                <a:latin typeface="NikoshBAN" pitchFamily="2" charset="0"/>
                <a:cs typeface="NikoshBAN" pitchFamily="2" charset="0"/>
              </a:rPr>
              <a:t>অস্থিসন্ধি, </a:t>
            </a:r>
            <a:r>
              <a:rPr lang="en-US" dirty="0" smtClean="0">
                <a:latin typeface="NikoshBAN" pitchFamily="2" charset="0"/>
                <a:cs typeface="NikoshBAN" pitchFamily="2" charset="0"/>
              </a:rPr>
              <a:t>Tendon </a:t>
            </a:r>
            <a:r>
              <a:rPr lang="bn-IN" dirty="0" smtClean="0">
                <a:latin typeface="NikoshBAN" pitchFamily="2" charset="0"/>
                <a:cs typeface="NikoshBAN" pitchFamily="2" charset="0"/>
              </a:rPr>
              <a:t>ও </a:t>
            </a:r>
            <a:r>
              <a:rPr lang="en-US" dirty="0" smtClean="0">
                <a:latin typeface="NikoshBAN" pitchFamily="2" charset="0"/>
                <a:cs typeface="NikoshBAN" pitchFamily="2" charset="0"/>
              </a:rPr>
              <a:t>Ligament</a:t>
            </a:r>
            <a:r>
              <a:rPr lang="bn-IN" dirty="0" smtClean="0">
                <a:latin typeface="NikoshBAN" pitchFamily="2" charset="0"/>
                <a:cs typeface="NikoshBAN" pitchFamily="2" charset="0"/>
              </a:rPr>
              <a:t>ইত্যাদির ওপর যকৃতের প্রভাব অনেক </a:t>
            </a:r>
            <a:r>
              <a:rPr lang="bn-IN" dirty="0" smtClean="0">
                <a:latin typeface="NikoshBAN" pitchFamily="2" charset="0"/>
                <a:cs typeface="NikoshBAN" pitchFamily="2" charset="0"/>
              </a:rPr>
              <a:t>বেশি। </a:t>
            </a:r>
            <a:r>
              <a:rPr lang="bn-IN" dirty="0" smtClean="0">
                <a:latin typeface="NikoshBAN" pitchFamily="2" charset="0"/>
                <a:cs typeface="NikoshBAN" pitchFamily="2" charset="0"/>
              </a:rPr>
              <a:t>দীর্ঘ সময় ধরে কম্পিউটার ও টেলিভিশনের সামনে বসে থাকলে অনেকের অস্থিসন্ধি, </a:t>
            </a:r>
            <a:r>
              <a:rPr lang="en-US" dirty="0" smtClean="0">
                <a:latin typeface="NikoshBAN" pitchFamily="2" charset="0"/>
                <a:cs typeface="NikoshBAN" pitchFamily="2" charset="0"/>
              </a:rPr>
              <a:t>Tendon </a:t>
            </a:r>
            <a:r>
              <a:rPr lang="bn-IN" dirty="0" smtClean="0">
                <a:latin typeface="NikoshBAN" pitchFamily="2" charset="0"/>
                <a:cs typeface="NikoshBAN" pitchFamily="2" charset="0"/>
              </a:rPr>
              <a:t>ও </a:t>
            </a:r>
            <a:r>
              <a:rPr lang="en-US" dirty="0" smtClean="0">
                <a:latin typeface="NikoshBAN" pitchFamily="2" charset="0"/>
                <a:cs typeface="NikoshBAN" pitchFamily="2" charset="0"/>
              </a:rPr>
              <a:t>Ligament-</a:t>
            </a:r>
            <a:r>
              <a:rPr lang="bn-IN" dirty="0" smtClean="0">
                <a:latin typeface="NikoshBAN" pitchFamily="2" charset="0"/>
                <a:cs typeface="NikoshBAN" pitchFamily="2" charset="0"/>
              </a:rPr>
              <a:t>এ স্টিফনেস দেখা দিতে পারে। এটি হয় আমাদের যকৃত ঠিকমতো কাজ না-করলে।</a:t>
            </a:r>
            <a:endParaRPr lang="en-US" dirty="0" smtClean="0">
              <a:latin typeface="NikoshBAN" pitchFamily="2" charset="0"/>
              <a:cs typeface="NikoshBAN" pitchFamily="2" charset="0"/>
            </a:endParaRPr>
          </a:p>
          <a:p>
            <a:pPr fontAlgn="base">
              <a:buNone/>
            </a:pPr>
            <a:r>
              <a:rPr lang="en-US" sz="2200" b="1" cap="all" dirty="0" smtClean="0">
                <a:solidFill>
                  <a:srgbClr val="FF0000"/>
                </a:solidFill>
              </a:rPr>
              <a:t>8 SYMPTOMS OF A LIVER-RELATED DISEASE THAT SHOULD NOT BE </a:t>
            </a:r>
            <a:r>
              <a:rPr lang="en-US" sz="2200" b="1" cap="all" dirty="0" smtClean="0">
                <a:solidFill>
                  <a:srgbClr val="FF0000"/>
                </a:solidFill>
              </a:rPr>
              <a:t>OVERLOOKED</a:t>
            </a:r>
            <a:endParaRPr lang="bn-IN" sz="2200" b="1" cap="all" dirty="0" smtClean="0">
              <a:solidFill>
                <a:srgbClr val="FF0000"/>
              </a:solidFill>
            </a:endParaRPr>
          </a:p>
          <a:p>
            <a:pPr fontAlgn="base">
              <a:buFont typeface="Wingdings" pitchFamily="2" charset="2"/>
              <a:buChar char="v"/>
            </a:pPr>
            <a:r>
              <a:rPr lang="en-US" dirty="0" smtClean="0">
                <a:solidFill>
                  <a:srgbClr val="FF0000"/>
                </a:solidFill>
              </a:rPr>
              <a:t>Jaundice</a:t>
            </a:r>
          </a:p>
          <a:p>
            <a:pPr fontAlgn="base">
              <a:buFont typeface="Wingdings" pitchFamily="2" charset="2"/>
              <a:buChar char="v"/>
            </a:pPr>
            <a:r>
              <a:rPr lang="en-US" dirty="0" smtClean="0">
                <a:solidFill>
                  <a:srgbClr val="FF0000"/>
                </a:solidFill>
              </a:rPr>
              <a:t>Stomach pain</a:t>
            </a:r>
          </a:p>
          <a:p>
            <a:pPr fontAlgn="base">
              <a:buFont typeface="Wingdings" pitchFamily="2" charset="2"/>
              <a:buChar char="v"/>
            </a:pPr>
            <a:r>
              <a:rPr lang="en-US" dirty="0" smtClean="0">
                <a:solidFill>
                  <a:srgbClr val="FF0000"/>
                </a:solidFill>
              </a:rPr>
              <a:t>Swollen ankles or legs</a:t>
            </a:r>
          </a:p>
          <a:p>
            <a:pPr fontAlgn="base">
              <a:buFont typeface="Wingdings" pitchFamily="2" charset="2"/>
              <a:buChar char="v"/>
            </a:pPr>
            <a:r>
              <a:rPr lang="en-US" dirty="0" smtClean="0">
                <a:solidFill>
                  <a:srgbClr val="FF0000"/>
                </a:solidFill>
              </a:rPr>
              <a:t>Dark-colored urine</a:t>
            </a:r>
          </a:p>
          <a:p>
            <a:pPr fontAlgn="base">
              <a:buFont typeface="Wingdings" pitchFamily="2" charset="2"/>
              <a:buChar char="v"/>
            </a:pPr>
            <a:r>
              <a:rPr lang="en-US" dirty="0" smtClean="0">
                <a:solidFill>
                  <a:srgbClr val="FF0000"/>
                </a:solidFill>
              </a:rPr>
              <a:t>Dark or pale stool</a:t>
            </a:r>
          </a:p>
          <a:p>
            <a:pPr fontAlgn="base">
              <a:buFont typeface="Wingdings" pitchFamily="2" charset="2"/>
              <a:buChar char="v"/>
            </a:pPr>
            <a:r>
              <a:rPr lang="en-US" dirty="0" smtClean="0">
                <a:solidFill>
                  <a:srgbClr val="FF0000"/>
                </a:solidFill>
              </a:rPr>
              <a:t>Fatigue</a:t>
            </a:r>
          </a:p>
          <a:p>
            <a:pPr fontAlgn="base">
              <a:buFont typeface="Wingdings" pitchFamily="2" charset="2"/>
              <a:buChar char="v"/>
            </a:pPr>
            <a:r>
              <a:rPr lang="en-US" dirty="0" smtClean="0">
                <a:solidFill>
                  <a:srgbClr val="FF0000"/>
                </a:solidFill>
              </a:rPr>
              <a:t>Nausea and vomiting</a:t>
            </a:r>
          </a:p>
          <a:p>
            <a:pPr fontAlgn="base">
              <a:buFont typeface="Wingdings" pitchFamily="2" charset="2"/>
              <a:buChar char="v"/>
            </a:pPr>
            <a:r>
              <a:rPr lang="en-US" dirty="0" smtClean="0">
                <a:solidFill>
                  <a:srgbClr val="FF0000"/>
                </a:solidFill>
              </a:rPr>
              <a:t>Loss of appetite</a:t>
            </a:r>
          </a:p>
          <a:p>
            <a:pPr fontAlgn="base"/>
            <a:endParaRPr lang="en-US" cap="all" dirty="0">
              <a:solidFill>
                <a:srgbClr val="FF0000"/>
              </a:solidFill>
            </a:endParaRPr>
          </a:p>
        </p:txBody>
      </p:sp>
      <p:pic>
        <p:nvPicPr>
          <p:cNvPr id="4" name="Picture 2"/>
          <p:cNvPicPr>
            <a:picLocks noChangeAspect="1" noChangeArrowheads="1"/>
          </p:cNvPicPr>
          <p:nvPr/>
        </p:nvPicPr>
        <p:blipFill>
          <a:blip r:embed="rId3"/>
          <a:srcRect/>
          <a:stretch>
            <a:fillRect/>
          </a:stretch>
        </p:blipFill>
        <p:spPr bwMode="auto">
          <a:xfrm>
            <a:off x="4648200" y="3200400"/>
            <a:ext cx="3962400" cy="30851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IN" dirty="0" smtClean="0">
                <a:latin typeface="NikoshBAN" pitchFamily="2" charset="0"/>
                <a:cs typeface="NikoshBAN" pitchFamily="2" charset="0"/>
              </a:rPr>
              <a:t>যকৃতের</a:t>
            </a:r>
            <a:r>
              <a:rPr lang="as-IN" dirty="0" smtClean="0">
                <a:latin typeface="NikoshBAN" pitchFamily="2" charset="0"/>
                <a:cs typeface="NikoshBAN" pitchFamily="2" charset="0"/>
              </a:rPr>
              <a:t> </a:t>
            </a:r>
            <a:r>
              <a:rPr lang="as-IN" dirty="0" smtClean="0">
                <a:latin typeface="NikoshBAN" pitchFamily="2" charset="0"/>
                <a:cs typeface="NikoshBAN" pitchFamily="2" charset="0"/>
              </a:rPr>
              <a:t>রোগ থেকে মুক্তির </a:t>
            </a:r>
            <a:r>
              <a:rPr lang="as-IN" dirty="0" smtClean="0">
                <a:latin typeface="NikoshBAN" pitchFamily="2" charset="0"/>
                <a:cs typeface="NikoshBAN" pitchFamily="2" charset="0"/>
              </a:rPr>
              <a:t>উপায়</a:t>
            </a:r>
            <a:endParaRPr lang="en-US" dirty="0">
              <a:latin typeface="NikoshBAN" pitchFamily="2" charset="0"/>
              <a:cs typeface="NikoshBAN" pitchFamily="2" charset="0"/>
            </a:endParaRPr>
          </a:p>
        </p:txBody>
      </p:sp>
      <p:sp>
        <p:nvSpPr>
          <p:cNvPr id="3" name="Content Placeholder 2"/>
          <p:cNvSpPr>
            <a:spLocks noGrp="1"/>
          </p:cNvSpPr>
          <p:nvPr>
            <p:ph sz="half" idx="1"/>
          </p:nvPr>
        </p:nvSpPr>
        <p:spPr>
          <a:xfrm>
            <a:off x="457200" y="1920085"/>
            <a:ext cx="4495800" cy="4434840"/>
          </a:xfrm>
        </p:spPr>
        <p:txBody>
          <a:bodyPr>
            <a:normAutofit/>
          </a:bodyPr>
          <a:lstStyle/>
          <a:p>
            <a:r>
              <a:rPr lang="as-IN" dirty="0" smtClean="0">
                <a:latin typeface="NikoshBAN" pitchFamily="2" charset="0"/>
                <a:cs typeface="NikoshBAN" pitchFamily="2" charset="0"/>
              </a:rPr>
              <a:t>আমাদের </a:t>
            </a:r>
            <a:r>
              <a:rPr lang="as-IN" dirty="0" smtClean="0">
                <a:latin typeface="NikoshBAN" pitchFamily="2" charset="0"/>
                <a:cs typeface="NikoshBAN" pitchFamily="2" charset="0"/>
              </a:rPr>
              <a:t>দেশে যেসব লিভার রোগ হয় তার বেশিরভাগই প্রতিরোধযোগ্য, </a:t>
            </a:r>
            <a:r>
              <a:rPr lang="as-IN" dirty="0" smtClean="0">
                <a:latin typeface="NikoshBAN" pitchFamily="2" charset="0"/>
                <a:cs typeface="NikoshBAN" pitchFamily="2" charset="0"/>
              </a:rPr>
              <a:t>যেমনহেপাটাইটিস </a:t>
            </a:r>
            <a:r>
              <a:rPr lang="as-IN" dirty="0" smtClean="0">
                <a:latin typeface="NikoshBAN" pitchFamily="2" charset="0"/>
                <a:cs typeface="NikoshBAN" pitchFamily="2" charset="0"/>
              </a:rPr>
              <a:t>এ এবং ই। যেখানে-সেখানে খোলা খাবার গ্রহণের অভ্যাস ত্যাগ করলেই এই দুটি রোগ হবে না</a:t>
            </a:r>
            <a:r>
              <a:rPr lang="as-IN" dirty="0" smtClean="0">
                <a:latin typeface="NikoshBAN" pitchFamily="2" charset="0"/>
                <a:cs typeface="NikoshBAN" pitchFamily="2" charset="0"/>
              </a:rPr>
              <a:t>।</a:t>
            </a:r>
            <a:endParaRPr lang="bn-IN" dirty="0" smtClean="0">
              <a:latin typeface="NikoshBAN" pitchFamily="2" charset="0"/>
              <a:cs typeface="NikoshBAN" pitchFamily="2" charset="0"/>
            </a:endParaRPr>
          </a:p>
          <a:p>
            <a:r>
              <a:rPr lang="bn-IN" dirty="0" smtClean="0">
                <a:latin typeface="NikoshBAN" pitchFamily="2" charset="0"/>
                <a:cs typeface="NikoshBAN" pitchFamily="2" charset="0"/>
              </a:rPr>
              <a:t>স্বাস্থ্যসম্মত পুষ্টিকর নিরাপদ  খাবার গ্রহন করা। এলকোহল গ্রহন বর্জন করা।</a:t>
            </a:r>
            <a:endParaRPr lang="as-IN" dirty="0" smtClean="0">
              <a:latin typeface="NikoshBAN" pitchFamily="2" charset="0"/>
              <a:cs typeface="NikoshBAN" pitchFamily="2" charset="0"/>
            </a:endParaRPr>
          </a:p>
          <a:p>
            <a:r>
              <a:rPr lang="as-IN" dirty="0" smtClean="0">
                <a:latin typeface="NikoshBAN" pitchFamily="2" charset="0"/>
                <a:cs typeface="NikoshBAN" pitchFamily="2" charset="0"/>
              </a:rPr>
              <a:t>হেপাটাইটিস এ রোগের টিকা এখন পাওয়া যায়। তাই শিশুদের হেপাটাইটিস এ টিকা দিতে ভুলবেন না।</a:t>
            </a:r>
          </a:p>
          <a:p>
            <a:endParaRPr lang="as-IN" dirty="0" smtClean="0">
              <a:latin typeface="NikoshBAN" pitchFamily="2" charset="0"/>
              <a:cs typeface="NikoshBAN" pitchFamily="2" charset="0"/>
            </a:endParaRPr>
          </a:p>
          <a:p>
            <a:endParaRPr lang="as-IN" dirty="0" smtClean="0">
              <a:latin typeface="NikoshBAN" pitchFamily="2" charset="0"/>
              <a:cs typeface="NikoshBAN" pitchFamily="2" charset="0"/>
            </a:endParaRPr>
          </a:p>
          <a:p>
            <a:endParaRPr lang="en-US" dirty="0"/>
          </a:p>
        </p:txBody>
      </p:sp>
      <p:pic>
        <p:nvPicPr>
          <p:cNvPr id="5" name="Picture 3"/>
          <p:cNvPicPr>
            <a:picLocks noGrp="1" noChangeAspect="1" noChangeArrowheads="1"/>
          </p:cNvPicPr>
          <p:nvPr>
            <p:ph sz="half" idx="2"/>
          </p:nvPr>
        </p:nvPicPr>
        <p:blipFill>
          <a:blip r:embed="rId2"/>
          <a:srcRect/>
          <a:stretch>
            <a:fillRect/>
          </a:stretch>
        </p:blipFill>
        <p:spPr bwMode="auto">
          <a:xfrm>
            <a:off x="5715000" y="2362200"/>
            <a:ext cx="3276600" cy="25708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IN" dirty="0" smtClean="0">
                <a:latin typeface="NikoshBAN" pitchFamily="2" charset="0"/>
                <a:cs typeface="NikoshBAN" pitchFamily="2" charset="0"/>
              </a:rPr>
              <a:t>যকৃতের</a:t>
            </a:r>
            <a:r>
              <a:rPr lang="as-IN" dirty="0" smtClean="0">
                <a:latin typeface="NikoshBAN" pitchFamily="2" charset="0"/>
                <a:cs typeface="NikoshBAN" pitchFamily="2" charset="0"/>
              </a:rPr>
              <a:t> রোগ থেকে মুক্তির উপায়</a:t>
            </a:r>
            <a:endParaRPr lang="en-US" dirty="0"/>
          </a:p>
        </p:txBody>
      </p:sp>
      <p:sp>
        <p:nvSpPr>
          <p:cNvPr id="3" name="Content Placeholder 2"/>
          <p:cNvSpPr>
            <a:spLocks noGrp="1"/>
          </p:cNvSpPr>
          <p:nvPr>
            <p:ph sz="half" idx="1"/>
          </p:nvPr>
        </p:nvSpPr>
        <p:spPr>
          <a:xfrm>
            <a:off x="457200" y="1920085"/>
            <a:ext cx="5257800" cy="4434840"/>
          </a:xfrm>
        </p:spPr>
        <p:txBody>
          <a:bodyPr>
            <a:normAutofit fontScale="85000" lnSpcReduction="10000"/>
          </a:bodyPr>
          <a:lstStyle/>
          <a:p>
            <a:endParaRPr lang="bn-IN" dirty="0" smtClean="0">
              <a:latin typeface="NikoshBAN" pitchFamily="2" charset="0"/>
              <a:cs typeface="NikoshBAN" pitchFamily="2" charset="0"/>
            </a:endParaRPr>
          </a:p>
          <a:p>
            <a:r>
              <a:rPr lang="as-IN" dirty="0" smtClean="0">
                <a:latin typeface="NikoshBAN" pitchFamily="2" charset="0"/>
                <a:cs typeface="NikoshBAN" pitchFamily="2" charset="0"/>
              </a:rPr>
              <a:t>প্রাণঘাতী রোগ হেপাটাইটিস বি ভাইরাসের টিকা সর্বত্র পাওয়া যায়। তাই সব বয়সের মানুষের এ টিকা অবশ্যই নেয়া উচিত। পরিবারের কোনো সদস্যের হেপাটাইটিস বি হলে অন্য সবাইকে প্রতিষেধক টিকা নেয়া জরুরি।</a:t>
            </a:r>
          </a:p>
          <a:p>
            <a:r>
              <a:rPr lang="as-IN" dirty="0" smtClean="0">
                <a:latin typeface="NikoshBAN" pitchFamily="2" charset="0"/>
                <a:cs typeface="NikoshBAN" pitchFamily="2" charset="0"/>
              </a:rPr>
              <a:t>হেপাটাইটিস </a:t>
            </a:r>
            <a:r>
              <a:rPr lang="as-IN" dirty="0" smtClean="0">
                <a:latin typeface="NikoshBAN" pitchFamily="2" charset="0"/>
                <a:cs typeface="NikoshBAN" pitchFamily="2" charset="0"/>
              </a:rPr>
              <a:t>সি-এর প্রতিষেধক টিকা আবিষ্কার হয়নি। তাই সাবধানতাই বর্তমানে এ রোগ থেকে বাঁচার উপায়।</a:t>
            </a:r>
          </a:p>
          <a:p>
            <a:r>
              <a:rPr lang="as-IN" dirty="0" smtClean="0">
                <a:latin typeface="NikoshBAN" pitchFamily="2" charset="0"/>
                <a:cs typeface="NikoshBAN" pitchFamily="2" charset="0"/>
              </a:rPr>
              <a:t>রক্ত গ্রহণের আগে পরীক্ষা করে নিতে হবে হেপাটাইটিস বি, হেপাটাইটিস সি মুক্ত কিনা।</a:t>
            </a:r>
          </a:p>
          <a:p>
            <a:r>
              <a:rPr lang="as-IN" dirty="0" smtClean="0">
                <a:latin typeface="NikoshBAN" pitchFamily="2" charset="0"/>
                <a:cs typeface="NikoshBAN" pitchFamily="2" charset="0"/>
              </a:rPr>
              <a:t>ইনজেকশন নেয়ার সময় দূষিত সুঁই ব্যবহার করবেন না।</a:t>
            </a:r>
          </a:p>
          <a:p>
            <a:r>
              <a:rPr lang="as-IN" dirty="0" smtClean="0">
                <a:latin typeface="NikoshBAN" pitchFamily="2" charset="0"/>
                <a:cs typeface="NikoshBAN" pitchFamily="2" charset="0"/>
              </a:rPr>
              <a:t>সব ঝুঁকিপূর্ণ ও অনৈতিক শারীরিক সম্পর্ক বা আচরণ পরিহার করুন। লিভার সুস্থ রাখতে আপনার সচেতনতাই হতে পারে অন্যতম পন্থা।</a:t>
            </a:r>
            <a:endParaRPr lang="en-US" dirty="0"/>
          </a:p>
        </p:txBody>
      </p:sp>
      <p:pic>
        <p:nvPicPr>
          <p:cNvPr id="3076" name="Picture 4"/>
          <p:cNvPicPr>
            <a:picLocks noGrp="1" noChangeAspect="1" noChangeArrowheads="1"/>
          </p:cNvPicPr>
          <p:nvPr>
            <p:ph sz="half" idx="2"/>
          </p:nvPr>
        </p:nvPicPr>
        <p:blipFill>
          <a:blip r:embed="rId2"/>
          <a:srcRect/>
          <a:stretch>
            <a:fillRect/>
          </a:stretch>
        </p:blipFill>
        <p:spPr bwMode="auto">
          <a:xfrm>
            <a:off x="5791200" y="2209800"/>
            <a:ext cx="3124200" cy="1562099"/>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cstate="print"/>
          <a:srcRect l="23001"/>
          <a:stretch>
            <a:fillRect/>
          </a:stretch>
        </p:blipFill>
        <p:spPr bwMode="auto">
          <a:xfrm>
            <a:off x="7391400" y="3810000"/>
            <a:ext cx="1600200" cy="1154830"/>
          </a:xfrm>
          <a:prstGeom prst="rect">
            <a:avLst/>
          </a:prstGeom>
          <a:noFill/>
          <a:ln w="9525">
            <a:noFill/>
            <a:miter lim="800000"/>
            <a:headEnd/>
            <a:tailEnd/>
          </a:ln>
          <a:effectLst/>
        </p:spPr>
      </p:pic>
      <p:pic>
        <p:nvPicPr>
          <p:cNvPr id="3078" name="Picture 6"/>
          <p:cNvPicPr>
            <a:picLocks noChangeAspect="1" noChangeArrowheads="1"/>
          </p:cNvPicPr>
          <p:nvPr/>
        </p:nvPicPr>
        <p:blipFill>
          <a:blip r:embed="rId4" cstate="print"/>
          <a:srcRect r="21953" b="10000"/>
          <a:stretch>
            <a:fillRect/>
          </a:stretch>
        </p:blipFill>
        <p:spPr bwMode="auto">
          <a:xfrm>
            <a:off x="5867400" y="3810000"/>
            <a:ext cx="1468437" cy="1130775"/>
          </a:xfrm>
          <a:prstGeom prst="rect">
            <a:avLst/>
          </a:prstGeom>
          <a:noFill/>
          <a:ln w="9525">
            <a:noFill/>
            <a:miter lim="800000"/>
            <a:headEnd/>
            <a:tailEnd/>
          </a:ln>
          <a:effectLst/>
        </p:spPr>
      </p:pic>
      <p:pic>
        <p:nvPicPr>
          <p:cNvPr id="3079" name="Picture 7"/>
          <p:cNvPicPr>
            <a:picLocks noChangeAspect="1" noChangeArrowheads="1"/>
          </p:cNvPicPr>
          <p:nvPr/>
        </p:nvPicPr>
        <p:blipFill>
          <a:blip r:embed="rId5"/>
          <a:srcRect l="5263" t="18707" b="11145"/>
          <a:stretch>
            <a:fillRect/>
          </a:stretch>
        </p:blipFill>
        <p:spPr bwMode="auto">
          <a:xfrm>
            <a:off x="5867400" y="4953000"/>
            <a:ext cx="3124200" cy="1301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n-IN" dirty="0" smtClean="0"/>
              <a:t> </a:t>
            </a:r>
            <a:r>
              <a:rPr lang="bn-IN" dirty="0" smtClean="0">
                <a:latin typeface="NikoshBAN" pitchFamily="2" charset="0"/>
                <a:cs typeface="NikoshBAN" pitchFamily="2" charset="0"/>
              </a:rPr>
              <a:t>যকৃতের যত্নে চিকিৎসকদের দেওয়া  পরামর্শ</a:t>
            </a:r>
            <a:endParaRPr lang="en-US" dirty="0">
              <a:latin typeface="NikoshBAN" pitchFamily="2" charset="0"/>
              <a:cs typeface="NikoshBAN" pitchFamily="2" charset="0"/>
            </a:endParaRPr>
          </a:p>
        </p:txBody>
      </p:sp>
      <p:sp>
        <p:nvSpPr>
          <p:cNvPr id="3" name="Content Placeholder 2"/>
          <p:cNvSpPr>
            <a:spLocks noGrp="1"/>
          </p:cNvSpPr>
          <p:nvPr>
            <p:ph idx="1"/>
          </p:nvPr>
        </p:nvSpPr>
        <p:spPr/>
        <p:txBody>
          <a:bodyPr>
            <a:normAutofit/>
          </a:bodyPr>
          <a:lstStyle/>
          <a:p>
            <a:r>
              <a:rPr lang="bn-IN" dirty="0" smtClean="0">
                <a:latin typeface="NikoshBAN" pitchFamily="2" charset="0"/>
                <a:cs typeface="NikoshBAN" pitchFamily="2" charset="0"/>
              </a:rPr>
              <a:t>সতেজ ফলমূল ও শাক-সবজী </a:t>
            </a:r>
            <a:r>
              <a:rPr lang="bn-IN" dirty="0" smtClean="0">
                <a:latin typeface="NikoshBAN" pitchFamily="2" charset="0"/>
                <a:cs typeface="NikoshBAN" pitchFamily="2" charset="0"/>
              </a:rPr>
              <a:t>নিয়মিত গ্রহণ </a:t>
            </a:r>
            <a:r>
              <a:rPr lang="bn-IN" dirty="0" smtClean="0">
                <a:latin typeface="NikoshBAN" pitchFamily="2" charset="0"/>
                <a:cs typeface="NikoshBAN" pitchFamily="2" charset="0"/>
              </a:rPr>
              <a:t>করা।</a:t>
            </a:r>
          </a:p>
          <a:p>
            <a:r>
              <a:rPr lang="bn-IN" dirty="0" smtClean="0">
                <a:latin typeface="NikoshBAN" pitchFamily="2" charset="0"/>
                <a:cs typeface="NikoshBAN" pitchFamily="2" charset="0"/>
              </a:rPr>
              <a:t>তেলেভাজা খাবার বা চর্বিযুক্ত খাবার বেশি না খাওয়া।</a:t>
            </a:r>
          </a:p>
          <a:p>
            <a:r>
              <a:rPr lang="bn-IN" dirty="0" smtClean="0">
                <a:latin typeface="NikoshBAN" pitchFamily="2" charset="0"/>
                <a:cs typeface="NikoshBAN" pitchFamily="2" charset="0"/>
              </a:rPr>
              <a:t>প্রক্রিয়াকরণকৃত খাদ্য খাওয়া থেকে বিরত থাকা।</a:t>
            </a:r>
          </a:p>
          <a:p>
            <a:r>
              <a:rPr lang="bn-IN" dirty="0" smtClean="0">
                <a:latin typeface="NikoshBAN" pitchFamily="2" charset="0"/>
                <a:cs typeface="NikoshBAN" pitchFamily="2" charset="0"/>
              </a:rPr>
              <a:t>সঠিক সময়ে এবং পর্যাপ্ত সময় ধরে ঘুমানো।</a:t>
            </a:r>
          </a:p>
          <a:p>
            <a:r>
              <a:rPr lang="bn-IN" dirty="0" smtClean="0">
                <a:latin typeface="NikoshBAN" pitchFamily="2" charset="0"/>
                <a:cs typeface="NikoshBAN" pitchFamily="2" charset="0"/>
              </a:rPr>
              <a:t>অতিরিক্ত সিগারেট ও মদ্যপান থেকে বিরত থাকা।</a:t>
            </a:r>
          </a:p>
          <a:p>
            <a:r>
              <a:rPr lang="bn-IN" dirty="0" smtClean="0">
                <a:latin typeface="NikoshBAN" pitchFamily="2" charset="0"/>
                <a:cs typeface="NikoshBAN" pitchFamily="2" charset="0"/>
              </a:rPr>
              <a:t>চিকিৎসকের পরামর্শ ছাড়া ওষুধ না খাওয়া</a:t>
            </a:r>
            <a:r>
              <a:rPr lang="bn-IN" dirty="0" smtClean="0">
                <a:latin typeface="NikoshBAN" pitchFamily="2" charset="0"/>
                <a:cs typeface="NikoshBAN" pitchFamily="2" charset="0"/>
              </a:rPr>
              <a:t>।</a:t>
            </a:r>
          </a:p>
          <a:p>
            <a:r>
              <a:rPr lang="bn-IN" dirty="0" smtClean="0">
                <a:latin typeface="NikoshBAN" pitchFamily="2" charset="0"/>
                <a:cs typeface="NikoshBAN" pitchFamily="2" charset="0"/>
              </a:rPr>
              <a:t>যকৃতের যত্ন ও এর কাজের উন্নতি ঘটাতে সাহায্য করে যে </a:t>
            </a:r>
            <a:r>
              <a:rPr lang="bn-IN" dirty="0" smtClean="0">
                <a:latin typeface="NikoshBAN" pitchFamily="2" charset="0"/>
                <a:cs typeface="NikoshBAN" pitchFamily="2" charset="0"/>
              </a:rPr>
              <a:t>খাবারগুলো দরকার সেগুলি হলো-লেবু পানি, গ্রিন টি, এপেল সিডার ভিনেগার,আদা পানি, আমলকির রস, বীটের রস, পাতা সব্জী,বাদাম।</a:t>
            </a:r>
            <a:endParaRPr lang="en-US"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091673" y="2967335"/>
            <a:ext cx="4786887" cy="923330"/>
          </a:xfrm>
          <a:prstGeom prst="rect">
            <a:avLst/>
          </a:prstGeom>
          <a:noFill/>
        </p:spPr>
        <p:txBody>
          <a:bodyPr wrap="none" lIns="91440" tIns="45720" rIns="91440" bIns="45720">
            <a:spAutoFit/>
          </a:bodyPr>
          <a:lstStyle/>
          <a:p>
            <a:pPr algn="ctr"/>
            <a:r>
              <a:rPr lang="bn-IN"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NikoshBAN" pitchFamily="2" charset="0"/>
                <a:cs typeface="NikoshBAN" pitchFamily="2" charset="0"/>
              </a:rPr>
              <a:t>অনেক অনেক </a:t>
            </a:r>
            <a:r>
              <a:rPr lang="bn-IN"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ধন্যবাদ</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04088"/>
            <a:ext cx="8229600" cy="515112"/>
          </a:xfrm>
        </p:spPr>
        <p:txBody>
          <a:bodyPr>
            <a:normAutofit fontScale="90000"/>
          </a:bodyPr>
          <a:lstStyle/>
          <a:p>
            <a:r>
              <a:rPr lang="bn-IN" b="1" dirty="0" smtClean="0">
                <a:latin typeface="NikoshBAN" pitchFamily="2" charset="0"/>
                <a:cs typeface="NikoshBAN" pitchFamily="2" charset="0"/>
              </a:rPr>
              <a:t>যকৃৎ</a:t>
            </a:r>
            <a:r>
              <a:rPr lang="bn-IN" dirty="0" smtClean="0">
                <a:latin typeface="NikoshBAN" pitchFamily="2" charset="0"/>
                <a:cs typeface="NikoshBAN" pitchFamily="2" charset="0"/>
              </a:rPr>
              <a:t> কি? এর অবস্থান কোথায়?</a:t>
            </a:r>
            <a:endParaRPr lang="en-US" dirty="0"/>
          </a:p>
        </p:txBody>
      </p:sp>
      <p:sp>
        <p:nvSpPr>
          <p:cNvPr id="3" name="Content Placeholder 2"/>
          <p:cNvSpPr>
            <a:spLocks noGrp="1"/>
          </p:cNvSpPr>
          <p:nvPr>
            <p:ph sz="half" idx="1"/>
          </p:nvPr>
        </p:nvSpPr>
        <p:spPr>
          <a:xfrm>
            <a:off x="457200" y="1524000"/>
            <a:ext cx="4267200" cy="4830925"/>
          </a:xfrm>
        </p:spPr>
        <p:txBody>
          <a:bodyPr>
            <a:normAutofit/>
          </a:bodyPr>
          <a:lstStyle/>
          <a:p>
            <a:r>
              <a:rPr lang="bn-IN" b="1" dirty="0" smtClean="0">
                <a:latin typeface="NikoshBAN" pitchFamily="2" charset="0"/>
                <a:cs typeface="NikoshBAN" pitchFamily="2" charset="0"/>
              </a:rPr>
              <a:t>যকৃৎ</a:t>
            </a:r>
            <a:r>
              <a:rPr lang="bn-IN" dirty="0" smtClean="0">
                <a:latin typeface="NikoshBAN" pitchFamily="2" charset="0"/>
                <a:cs typeface="NikoshBAN" pitchFamily="2" charset="0"/>
              </a:rPr>
              <a:t> (</a:t>
            </a:r>
            <a:r>
              <a:rPr lang="en-US" dirty="0" smtClean="0">
                <a:latin typeface="NikoshBAN" pitchFamily="2" charset="0"/>
                <a:cs typeface="NikoshBAN" pitchFamily="2" charset="0"/>
              </a:rPr>
              <a:t>Liver) </a:t>
            </a:r>
            <a:r>
              <a:rPr lang="bn-IN" dirty="0" smtClean="0">
                <a:latin typeface="NikoshBAN" pitchFamily="2" charset="0"/>
                <a:cs typeface="NikoshBAN" pitchFamily="2" charset="0"/>
              </a:rPr>
              <a:t>মেরুদণ্ডী ও অন্যান্য কিছু প্রাণীদেহে অবস্থিত একটি আভ্যন্তরিক অঙ্গ। মানবদেহের পরিপাকতন্ত্রের অন্যতম গুরুত্বপূর্ণ অঙ্গ যকৃৎ। এটি বক্ষপিঞ্জরে মধ্যচ্ছদার নিচের অংশে অবস্থিত। একে চলতি বাংলায় কলিজা বলে । যকৃৎ দেহের বৃহত্তম গ্রন্থি। এর ওজন দেহের মোট ওজনের (৩-৫%)। এটি ২টি খণ্ডে বিভক্ত: ডান এবং বাম।</a:t>
            </a:r>
            <a:endParaRPr lang="en-US" dirty="0">
              <a:latin typeface="NikoshBAN" pitchFamily="2" charset="0"/>
              <a:cs typeface="NikoshBAN" pitchFamily="2" charset="0"/>
            </a:endParaRPr>
          </a:p>
        </p:txBody>
      </p:sp>
      <p:pic>
        <p:nvPicPr>
          <p:cNvPr id="3074" name="Picture 2"/>
          <p:cNvPicPr>
            <a:picLocks noGrp="1" noChangeAspect="1" noChangeArrowheads="1"/>
          </p:cNvPicPr>
          <p:nvPr>
            <p:ph sz="half" idx="2"/>
          </p:nvPr>
        </p:nvPicPr>
        <p:blipFill>
          <a:blip r:embed="rId2"/>
          <a:srcRect/>
          <a:stretch>
            <a:fillRect/>
          </a:stretch>
        </p:blipFill>
        <p:spPr bwMode="auto">
          <a:xfrm>
            <a:off x="4876800" y="1524000"/>
            <a:ext cx="3580953" cy="42095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90600"/>
          </a:xfrm>
        </p:spPr>
        <p:txBody>
          <a:bodyPr>
            <a:normAutofit/>
          </a:bodyPr>
          <a:lstStyle/>
          <a:p>
            <a:r>
              <a:rPr lang="bn-IN" sz="5400" dirty="0" smtClean="0">
                <a:latin typeface="NikoshBAN" pitchFamily="2" charset="0"/>
                <a:cs typeface="NikoshBAN" pitchFamily="2" charset="0"/>
              </a:rPr>
              <a:t> যকৃতের কোষ</a:t>
            </a:r>
            <a:endParaRPr lang="en-US" dirty="0"/>
          </a:p>
        </p:txBody>
      </p:sp>
      <p:sp>
        <p:nvSpPr>
          <p:cNvPr id="6" name="Content Placeholder 5"/>
          <p:cNvSpPr>
            <a:spLocks noGrp="1"/>
          </p:cNvSpPr>
          <p:nvPr>
            <p:ph sz="half" idx="1"/>
          </p:nvPr>
        </p:nvSpPr>
        <p:spPr>
          <a:xfrm>
            <a:off x="457200" y="914400"/>
            <a:ext cx="5791200" cy="5562600"/>
          </a:xfrm>
        </p:spPr>
        <p:txBody>
          <a:bodyPr>
            <a:normAutofit lnSpcReduction="10000"/>
          </a:bodyPr>
          <a:lstStyle/>
          <a:p>
            <a:r>
              <a:rPr lang="bn-IN" sz="2800" dirty="0" smtClean="0">
                <a:latin typeface="NikoshBAN" pitchFamily="2" charset="0"/>
                <a:cs typeface="NikoshBAN" pitchFamily="2" charset="0"/>
              </a:rPr>
              <a:t>দুই ধরনের কোষ দিয়ে যকৃৎ গঠিত যথা: প্যারেনকাইমাল এবং নন-প্যারেনকাইমাল। যকৃতের প্যারেনকাইমাল  কোষকে হেপাটোসাইট বলে যা আয়তনের ৮০%। নন-প্যারেনকাইমাল কোষের মধ্যে রয়েছে হেপাটিক স্টিলেট কোষ, কাপফার কোষ এবং </a:t>
            </a:r>
            <a:r>
              <a:rPr lang="bn-IN" sz="2800" dirty="0" smtClean="0">
                <a:latin typeface="NikoshBAN" pitchFamily="2" charset="0"/>
                <a:cs typeface="NikoshBAN" pitchFamily="2" charset="0"/>
              </a:rPr>
              <a:t>সাইনুসয়ডাল </a:t>
            </a:r>
            <a:r>
              <a:rPr lang="bn-IN" sz="2800" dirty="0" smtClean="0">
                <a:latin typeface="NikoshBAN" pitchFamily="2" charset="0"/>
                <a:cs typeface="NikoshBAN" pitchFamily="2" charset="0"/>
              </a:rPr>
              <a:t>এন্ডোথেলিয়াল কোষ যা লিভার সাইনুসয়েড এর গুরুত্বপূর্ণ অংশ। এরা সমস্ত কোষের ৪০% হলেও </a:t>
            </a:r>
            <a:r>
              <a:rPr lang="bn-IN" sz="2800" dirty="0" smtClean="0">
                <a:latin typeface="NikoshBAN" pitchFamily="2" charset="0"/>
                <a:cs typeface="NikoshBAN" pitchFamily="2" charset="0"/>
              </a:rPr>
              <a:t>আয়</a:t>
            </a:r>
            <a:r>
              <a:rPr lang="bn-IN" sz="2800" dirty="0" smtClean="0">
                <a:latin typeface="NikoshBAN" pitchFamily="2" charset="0"/>
                <a:cs typeface="NikoshBAN" pitchFamily="2" charset="0"/>
              </a:rPr>
              <a:t>তনের </a:t>
            </a:r>
            <a:r>
              <a:rPr lang="bn-IN" sz="2800" dirty="0" smtClean="0">
                <a:latin typeface="NikoshBAN" pitchFamily="2" charset="0"/>
                <a:cs typeface="NikoshBAN" pitchFamily="2" charset="0"/>
              </a:rPr>
              <a:t>মাত্র ৬.৫%।যকৃৎ প্রধানত দুই পথে রক্ত সংবাহিত হয়। যথা পোর্টাল শিরা এবং হেপাটিক ধমনী । শতকরা ৭৫ ভাগেরও বেশি রক্ত আসে পোর্টাল শিরা থেকে। অক্সিজেনের সরবরাহ দুই উৎস থেকেই নিশ্চিত হয়।</a:t>
            </a:r>
            <a:endParaRPr lang="en-US" sz="2800" dirty="0" smtClean="0">
              <a:latin typeface="NikoshBAN" pitchFamily="2" charset="0"/>
              <a:cs typeface="NikoshBAN" pitchFamily="2" charset="0"/>
            </a:endParaRPr>
          </a:p>
          <a:p>
            <a:endParaRPr lang="en-US" dirty="0"/>
          </a:p>
        </p:txBody>
      </p:sp>
      <p:pic>
        <p:nvPicPr>
          <p:cNvPr id="4098" name="Picture 2"/>
          <p:cNvPicPr>
            <a:picLocks noGrp="1" noChangeAspect="1" noChangeArrowheads="1"/>
          </p:cNvPicPr>
          <p:nvPr>
            <p:ph sz="half" idx="2"/>
          </p:nvPr>
        </p:nvPicPr>
        <p:blipFill>
          <a:blip r:embed="rId3"/>
          <a:srcRect l="4545" r="11364"/>
          <a:stretch>
            <a:fillRect/>
          </a:stretch>
        </p:blipFill>
        <p:spPr bwMode="auto">
          <a:xfrm>
            <a:off x="6324600" y="1447800"/>
            <a:ext cx="281940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t> </a:t>
            </a:r>
            <a:r>
              <a:rPr lang="bn-IN" dirty="0" smtClean="0">
                <a:latin typeface="NikoshBAN" pitchFamily="2" charset="0"/>
                <a:cs typeface="NikoshBAN" pitchFamily="2" charset="0"/>
              </a:rPr>
              <a:t>যকৃতের কাজ</a:t>
            </a:r>
            <a:endParaRPr lang="en-US" dirty="0">
              <a:latin typeface="NikoshBAN" pitchFamily="2" charset="0"/>
              <a:cs typeface="NikoshBAN" pitchFamily="2" charset="0"/>
            </a:endParaRPr>
          </a:p>
        </p:txBody>
      </p:sp>
      <p:sp>
        <p:nvSpPr>
          <p:cNvPr id="3" name="Content Placeholder 2"/>
          <p:cNvSpPr>
            <a:spLocks noGrp="1"/>
          </p:cNvSpPr>
          <p:nvPr>
            <p:ph sz="half" idx="1"/>
          </p:nvPr>
        </p:nvSpPr>
        <p:spPr>
          <a:xfrm>
            <a:off x="457200" y="1920085"/>
            <a:ext cx="4800600" cy="4434840"/>
          </a:xfrm>
        </p:spPr>
        <p:txBody>
          <a:bodyPr>
            <a:normAutofit fontScale="85000" lnSpcReduction="10000"/>
          </a:bodyPr>
          <a:lstStyle/>
          <a:p>
            <a:pPr marL="60325" indent="-60325">
              <a:buNone/>
            </a:pPr>
            <a:r>
              <a:rPr lang="bn-IN" dirty="0" smtClean="0">
                <a:latin typeface="NikoshBAN" pitchFamily="2" charset="0"/>
                <a:cs typeface="NikoshBAN" pitchFamily="2" charset="0"/>
              </a:rPr>
              <a:t>প্রাণীদেহে</a:t>
            </a:r>
            <a:r>
              <a:rPr lang="bn-IN" dirty="0" smtClean="0">
                <a:latin typeface="NikoshBAN" pitchFamily="2" charset="0"/>
                <a:cs typeface="NikoshBAN" pitchFamily="2" charset="0"/>
              </a:rPr>
              <a:t> বিপাকে ও অন্যান্য কিছু শারীরবৃত্তীয় কাজে যকৃত প্রধান ভূমিকা পালন করে। যকৃতে অনেক গুরুত্বপূর্ণ জৈব রাসায়নিক বিক্রিয়া সংঘটিত হয় ৷ এজন্য যকৃতকে দেহের জৈব রসায়নাগার বলে ৷ যকৃত গুরুত্বপূর্ণ কয়েকটি কাজের মধ্যে রয়েছে:</a:t>
            </a:r>
          </a:p>
          <a:p>
            <a:pPr marL="514350" indent="-514350">
              <a:buFont typeface="+mj-lt"/>
              <a:buAutoNum type="arabicPeriod"/>
            </a:pPr>
            <a:r>
              <a:rPr lang="bn-IN" dirty="0" smtClean="0">
                <a:latin typeface="NikoshBAN" pitchFamily="2" charset="0"/>
                <a:cs typeface="NikoshBAN" pitchFamily="2" charset="0"/>
              </a:rPr>
              <a:t>যকৃত থেকে পিত্তরস নিঃসৃত হয়, যা খাদ্য পরিপাকের, বিশেষ করে । বিশেষত স্নেহজাতীয় খাদ্যের ইমালসিফিকেশন এর জন্য পিত্তরস প্রয়োজন। এটি স্নেহজাতীয় খাদ্য পরিপাকের জন্য দরকার।</a:t>
            </a:r>
          </a:p>
          <a:p>
            <a:pPr marL="514350" indent="-514350">
              <a:buFont typeface="+mj-lt"/>
              <a:buAutoNum type="arabicPeriod"/>
            </a:pPr>
            <a:r>
              <a:rPr lang="bn-IN" dirty="0" smtClean="0">
                <a:latin typeface="NikoshBAN" pitchFamily="2" charset="0"/>
                <a:cs typeface="NikoshBAN" pitchFamily="2" charset="0"/>
              </a:rPr>
              <a:t>যকৃতে পিত্তরস তৈরী হয়, যা যকৃত থেকে নিঃসৃত হয়ে পিত্তথলিতে জমা থাকে। প্রয়োজনানুযায়ী অন্ত্রে পিত্তরসের সরবরাহ ঘটে।</a:t>
            </a:r>
          </a:p>
          <a:p>
            <a:pPr marL="514350" indent="-514350">
              <a:buFont typeface="+mj-lt"/>
              <a:buAutoNum type="arabicPeriod"/>
            </a:pPr>
            <a:endParaRPr lang="en-US" dirty="0" smtClean="0">
              <a:latin typeface="NikoshBAN" pitchFamily="2" charset="0"/>
              <a:cs typeface="NikoshBAN" pitchFamily="2" charset="0"/>
            </a:endParaRPr>
          </a:p>
          <a:p>
            <a:pPr marL="514350" indent="-514350">
              <a:buFont typeface="+mj-lt"/>
              <a:buAutoNum type="arabicPeriod"/>
            </a:pPr>
            <a:endParaRPr lang="bn-IN" dirty="0" smtClean="0">
              <a:latin typeface="NikoshBAN" pitchFamily="2" charset="0"/>
              <a:cs typeface="NikoshBAN" pitchFamily="2" charset="0"/>
            </a:endParaRPr>
          </a:p>
          <a:p>
            <a:pPr marL="514350" indent="-514350">
              <a:buFont typeface="+mj-lt"/>
              <a:buAutoNum type="arabicPeriod"/>
            </a:pPr>
            <a:endParaRPr lang="en-US" dirty="0"/>
          </a:p>
        </p:txBody>
      </p:sp>
      <p:pic>
        <p:nvPicPr>
          <p:cNvPr id="1026" name="Picture 2"/>
          <p:cNvPicPr>
            <a:picLocks noGrp="1" noChangeAspect="1" noChangeArrowheads="1"/>
          </p:cNvPicPr>
          <p:nvPr>
            <p:ph sz="half" idx="2"/>
          </p:nvPr>
        </p:nvPicPr>
        <p:blipFill>
          <a:blip r:embed="rId2"/>
          <a:srcRect/>
          <a:stretch>
            <a:fillRect/>
          </a:stretch>
        </p:blipFill>
        <p:spPr bwMode="auto">
          <a:xfrm>
            <a:off x="5562600" y="2057401"/>
            <a:ext cx="3352800" cy="36994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04088"/>
            <a:ext cx="8153400" cy="667512"/>
          </a:xfrm>
        </p:spPr>
        <p:txBody>
          <a:bodyPr>
            <a:normAutofit fontScale="90000"/>
          </a:bodyPr>
          <a:lstStyle/>
          <a:p>
            <a:r>
              <a:rPr lang="bn-IN" dirty="0" smtClean="0">
                <a:latin typeface="NikoshBAN" pitchFamily="2" charset="0"/>
                <a:cs typeface="NikoshBAN" pitchFamily="2" charset="0"/>
              </a:rPr>
              <a:t>যকৃতের কাজ</a:t>
            </a:r>
            <a:endParaRPr lang="en-US" dirty="0"/>
          </a:p>
        </p:txBody>
      </p:sp>
      <p:sp>
        <p:nvSpPr>
          <p:cNvPr id="3" name="Content Placeholder 2"/>
          <p:cNvSpPr>
            <a:spLocks noGrp="1"/>
          </p:cNvSpPr>
          <p:nvPr>
            <p:ph idx="1"/>
          </p:nvPr>
        </p:nvSpPr>
        <p:spPr>
          <a:xfrm>
            <a:off x="457200" y="1447800"/>
            <a:ext cx="8229600" cy="4876800"/>
          </a:xfrm>
        </p:spPr>
        <p:txBody>
          <a:bodyPr/>
          <a:lstStyle/>
          <a:p>
            <a:pPr marL="514350" indent="-514350">
              <a:buNone/>
            </a:pPr>
            <a:r>
              <a:rPr lang="en-US" dirty="0" smtClean="0">
                <a:latin typeface="NikoshBAN" pitchFamily="2" charset="0"/>
                <a:cs typeface="NikoshBAN" pitchFamily="2" charset="0"/>
              </a:rPr>
              <a:t>3.   </a:t>
            </a:r>
            <a:r>
              <a:rPr lang="bn-IN" sz="2800" dirty="0" smtClean="0">
                <a:latin typeface="NikoshBAN" pitchFamily="2" charset="0"/>
                <a:cs typeface="NikoshBAN" pitchFamily="2" charset="0"/>
              </a:rPr>
              <a:t>রক্তের অতিরিক্ত গ্লুকোজ যকৃতে গ্লাইকোজেন রূপে সঞ্চিত হয় ৷ প্রয়োজনে লাইকোজেন ভেঙ্গে রক্তের গ্লুকোজের মাত্রা সঠিক রাখে ৷</a:t>
            </a:r>
          </a:p>
          <a:p>
            <a:pPr marL="514350" indent="-514350">
              <a:buNone/>
            </a:pPr>
            <a:r>
              <a:rPr lang="en-US" sz="2800" dirty="0" smtClean="0">
                <a:latin typeface="NikoshBAN" pitchFamily="2" charset="0"/>
                <a:cs typeface="NikoshBAN" pitchFamily="2" charset="0"/>
              </a:rPr>
              <a:t>4.   </a:t>
            </a:r>
            <a:r>
              <a:rPr lang="bn-IN" sz="2800" dirty="0" smtClean="0">
                <a:latin typeface="NikoshBAN" pitchFamily="2" charset="0"/>
                <a:cs typeface="NikoshBAN" pitchFamily="2" charset="0"/>
              </a:rPr>
              <a:t>যকৃত ভিটামিন (</a:t>
            </a:r>
            <a:r>
              <a:rPr lang="en-US" sz="2800" dirty="0" smtClean="0">
                <a:latin typeface="NikoshBAN" pitchFamily="2" charset="0"/>
                <a:cs typeface="NikoshBAN" pitchFamily="2" charset="0"/>
              </a:rPr>
              <a:t>A,D,E,K,B6 </a:t>
            </a:r>
            <a:r>
              <a:rPr lang="bn-IN" sz="2800" dirty="0" smtClean="0">
                <a:latin typeface="NikoshBAN" pitchFamily="2" charset="0"/>
                <a:cs typeface="NikoshBAN" pitchFamily="2" charset="0"/>
              </a:rPr>
              <a:t>ও </a:t>
            </a:r>
            <a:r>
              <a:rPr lang="en-US" sz="2800" dirty="0" smtClean="0">
                <a:latin typeface="NikoshBAN" pitchFamily="2" charset="0"/>
                <a:cs typeface="NikoshBAN" pitchFamily="2" charset="0"/>
              </a:rPr>
              <a:t>B12) </a:t>
            </a:r>
            <a:r>
              <a:rPr lang="bn-IN" sz="2800" dirty="0" smtClean="0">
                <a:latin typeface="NikoshBAN" pitchFamily="2" charset="0"/>
                <a:cs typeface="NikoshBAN" pitchFamily="2" charset="0"/>
              </a:rPr>
              <a:t>সঞ্চিত হয়।</a:t>
            </a:r>
          </a:p>
          <a:p>
            <a:pPr marL="514350" indent="-514350">
              <a:buNone/>
            </a:pPr>
            <a:r>
              <a:rPr lang="en-US" sz="2800" dirty="0" smtClean="0">
                <a:latin typeface="NikoshBAN" pitchFamily="2" charset="0"/>
                <a:cs typeface="NikoshBAN" pitchFamily="2" charset="0"/>
              </a:rPr>
              <a:t>5.   </a:t>
            </a:r>
            <a:r>
              <a:rPr lang="bn-IN" sz="2800" dirty="0" smtClean="0">
                <a:latin typeface="NikoshBAN" pitchFamily="2" charset="0"/>
                <a:cs typeface="NikoshBAN" pitchFamily="2" charset="0"/>
              </a:rPr>
              <a:t>রক্তের প্লাজমা প্রোটিন যকৃতে সংশ্লেষিত হয়।</a:t>
            </a:r>
            <a:endParaRPr lang="en-US" sz="2800" dirty="0" smtClean="0">
              <a:latin typeface="NikoshBAN" pitchFamily="2" charset="0"/>
              <a:cs typeface="NikoshBAN" pitchFamily="2" charset="0"/>
            </a:endParaRPr>
          </a:p>
          <a:p>
            <a:pPr marL="514350" indent="-514350">
              <a:buNone/>
            </a:pPr>
            <a:r>
              <a:rPr lang="en-US" sz="2800" dirty="0" smtClean="0">
                <a:latin typeface="NikoshBAN" pitchFamily="2" charset="0"/>
                <a:cs typeface="NikoshBAN" pitchFamily="2" charset="0"/>
              </a:rPr>
              <a:t>6.   </a:t>
            </a:r>
            <a:r>
              <a:rPr lang="bn-IN" sz="2800" dirty="0" smtClean="0">
                <a:latin typeface="NikoshBAN" pitchFamily="2" charset="0"/>
                <a:cs typeface="NikoshBAN" pitchFamily="2" charset="0"/>
              </a:rPr>
              <a:t>যকৃতে ইউরিয়া তৈরি হয়।</a:t>
            </a:r>
          </a:p>
          <a:p>
            <a:pPr marL="514350" indent="-514350">
              <a:buNone/>
            </a:pPr>
            <a:r>
              <a:rPr lang="en-US" sz="2800" dirty="0" smtClean="0">
                <a:latin typeface="NikoshBAN" pitchFamily="2" charset="0"/>
                <a:cs typeface="NikoshBAN" pitchFamily="2" charset="0"/>
              </a:rPr>
              <a:t>7.   </a:t>
            </a:r>
            <a:r>
              <a:rPr lang="bn-IN" sz="2800" dirty="0" smtClean="0">
                <a:latin typeface="NikoshBAN" pitchFamily="2" charset="0"/>
                <a:cs typeface="NikoshBAN" pitchFamily="2" charset="0"/>
              </a:rPr>
              <a:t>যকৃতে লাল রক্তকণিকার হিমোগ্লোবিন ভেঙ্গে বিলিরুবিন ও বিলিভার্ডিন সৃষ্টি হয় ৷</a:t>
            </a:r>
          </a:p>
          <a:p>
            <a:pPr marL="514350" indent="-514350">
              <a:buNone/>
            </a:pPr>
            <a:r>
              <a:rPr lang="en-US" sz="2800" dirty="0" smtClean="0">
                <a:latin typeface="NikoshBAN" pitchFamily="2" charset="0"/>
                <a:cs typeface="NikoshBAN" pitchFamily="2" charset="0"/>
              </a:rPr>
              <a:t>8.   </a:t>
            </a:r>
            <a:r>
              <a:rPr lang="bn-IN" sz="2800" dirty="0" smtClean="0">
                <a:latin typeface="NikoshBAN" pitchFamily="2" charset="0"/>
                <a:cs typeface="NikoshBAN" pitchFamily="2" charset="0"/>
              </a:rPr>
              <a:t>দেহে ওষুধ বা অন্যান্য রাসায়নিকের বিষক্রিয়া দূর করা ইত্যাদি ক্ষেত্রে এর ভূমিকা অপরিহার্য। </a:t>
            </a:r>
            <a:endParaRPr lang="en-US" sz="2800" dirty="0" smtClean="0">
              <a:latin typeface="NikoshBAN" pitchFamily="2" charset="0"/>
              <a:cs typeface="NikoshBAN" pitchFamily="2" charset="0"/>
            </a:endParaRP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IN" dirty="0" smtClean="0">
                <a:latin typeface="NikoshBAN" pitchFamily="2" charset="0"/>
                <a:cs typeface="NikoshBAN" pitchFamily="2" charset="0"/>
              </a:rPr>
              <a:t>যকৃতের রোগ</a:t>
            </a:r>
            <a:endParaRPr lang="en-US" dirty="0">
              <a:latin typeface="NikoshBAN" pitchFamily="2" charset="0"/>
              <a:cs typeface="NikoshBAN" pitchFamily="2" charset="0"/>
            </a:endParaRPr>
          </a:p>
        </p:txBody>
      </p:sp>
      <p:sp>
        <p:nvSpPr>
          <p:cNvPr id="3" name="Content Placeholder 2"/>
          <p:cNvSpPr>
            <a:spLocks noGrp="1"/>
          </p:cNvSpPr>
          <p:nvPr>
            <p:ph sz="half" idx="1"/>
          </p:nvPr>
        </p:nvSpPr>
        <p:spPr>
          <a:xfrm>
            <a:off x="228600" y="1920085"/>
            <a:ext cx="5334000" cy="4434840"/>
          </a:xfrm>
        </p:spPr>
        <p:txBody>
          <a:bodyPr>
            <a:normAutofit fontScale="70000" lnSpcReduction="20000"/>
          </a:bodyPr>
          <a:lstStyle/>
          <a:p>
            <a:pPr>
              <a:buNone/>
            </a:pPr>
            <a:r>
              <a:rPr lang="en-US" sz="3000" dirty="0" smtClean="0">
                <a:latin typeface="NikoshBAN" pitchFamily="2" charset="0"/>
                <a:cs typeface="NikoshBAN" pitchFamily="2" charset="0"/>
              </a:rPr>
              <a:t>1. </a:t>
            </a:r>
            <a:r>
              <a:rPr lang="bn-IN" sz="3000" dirty="0" smtClean="0">
                <a:latin typeface="NikoshBAN" pitchFamily="2" charset="0"/>
                <a:cs typeface="NikoshBAN" pitchFamily="2" charset="0"/>
              </a:rPr>
              <a:t>ফ্যাটি লিভার </a:t>
            </a:r>
            <a:r>
              <a:rPr lang="en-US" sz="3000" dirty="0" smtClean="0">
                <a:latin typeface="NikoshBAN" pitchFamily="2" charset="0"/>
                <a:cs typeface="NikoshBAN" pitchFamily="2" charset="0"/>
              </a:rPr>
              <a:t>: </a:t>
            </a:r>
            <a:r>
              <a:rPr lang="bn-IN" sz="3000" dirty="0" smtClean="0">
                <a:latin typeface="NikoshBAN" pitchFamily="2" charset="0"/>
                <a:cs typeface="NikoshBAN" pitchFamily="2" charset="0"/>
              </a:rPr>
              <a:t>যকৃতের </a:t>
            </a:r>
            <a:r>
              <a:rPr lang="bn-IN" sz="3000" dirty="0" smtClean="0">
                <a:latin typeface="NikoshBAN" pitchFamily="2" charset="0"/>
                <a:cs typeface="NikoshBAN" pitchFamily="2" charset="0"/>
              </a:rPr>
              <a:t>ওজনের পাঁচ থেকে দশ ভাগের বেশি চর্বি দিয়ে পূরণ হলে যে </a:t>
            </a:r>
            <a:r>
              <a:rPr lang="bn-IN" sz="3000" dirty="0" smtClean="0">
                <a:latin typeface="NikoshBAN" pitchFamily="2" charset="0"/>
                <a:cs typeface="NikoshBAN" pitchFamily="2" charset="0"/>
              </a:rPr>
              <a:t>রোগটি হয় </a:t>
            </a:r>
            <a:r>
              <a:rPr lang="bn-IN" sz="3000" dirty="0" smtClean="0">
                <a:latin typeface="NikoshBAN" pitchFamily="2" charset="0"/>
                <a:cs typeface="NikoshBAN" pitchFamily="2" charset="0"/>
              </a:rPr>
              <a:t>তাকে ফ্যাটি লিভার বলে। </a:t>
            </a:r>
            <a:endParaRPr lang="bn-IN" sz="3000" dirty="0" smtClean="0">
              <a:latin typeface="NikoshBAN" pitchFamily="2" charset="0"/>
              <a:cs typeface="NikoshBAN" pitchFamily="2" charset="0"/>
            </a:endParaRPr>
          </a:p>
          <a:p>
            <a:pPr>
              <a:buNone/>
            </a:pPr>
            <a:r>
              <a:rPr lang="bn-IN" sz="3000" dirty="0" smtClean="0">
                <a:latin typeface="NikoshBAN" pitchFamily="2" charset="0"/>
                <a:cs typeface="NikoshBAN" pitchFamily="2" charset="0"/>
              </a:rPr>
              <a:t>    কারণঃ</a:t>
            </a:r>
            <a:r>
              <a:rPr lang="bn-IN" sz="3000" dirty="0" smtClean="0">
                <a:latin typeface="NikoshBAN" pitchFamily="2" charset="0"/>
                <a:cs typeface="NikoshBAN" pitchFamily="2" charset="0"/>
              </a:rPr>
              <a:t>পশ্চিমা </a:t>
            </a:r>
            <a:r>
              <a:rPr lang="bn-IN" sz="3000" dirty="0" smtClean="0">
                <a:latin typeface="NikoshBAN" pitchFamily="2" charset="0"/>
                <a:cs typeface="NikoshBAN" pitchFamily="2" charset="0"/>
              </a:rPr>
              <a:t>বিশ্বে সাধারণত মদ্যপানের কারণে ফ্যাটি লিভার হয়ে থাকে। তবে বহুমূত্র, শর্করা জাতীয় খাদ্যের আধিক্য,রক্তে চর্বির আধিক্য, উচ্চ রক্তচাপ, স্থূলতা ইত্যাদি কারণে ফ্যাটি লিভার </a:t>
            </a:r>
            <a:r>
              <a:rPr lang="bn-IN" sz="3000" dirty="0" smtClean="0">
                <a:latin typeface="NikoshBAN" pitchFamily="2" charset="0"/>
                <a:cs typeface="NikoshBAN" pitchFamily="2" charset="0"/>
              </a:rPr>
              <a:t>হয়। </a:t>
            </a:r>
            <a:r>
              <a:rPr lang="bn-IN" sz="3000" dirty="0" smtClean="0">
                <a:latin typeface="NikoshBAN" pitchFamily="2" charset="0"/>
                <a:cs typeface="NikoshBAN" pitchFamily="2" charset="0"/>
              </a:rPr>
              <a:t>লিভারে জমা চর্বি অনেক </a:t>
            </a:r>
            <a:r>
              <a:rPr lang="bn-IN" sz="3000" dirty="0" smtClean="0">
                <a:latin typeface="NikoshBAN" pitchFamily="2" charset="0"/>
                <a:cs typeface="NikoshBAN" pitchFamily="2" charset="0"/>
              </a:rPr>
              <a:t>সময় </a:t>
            </a:r>
            <a:r>
              <a:rPr lang="bn-IN" sz="3000" dirty="0" smtClean="0">
                <a:latin typeface="NikoshBAN" pitchFamily="2" charset="0"/>
                <a:cs typeface="NikoshBAN" pitchFamily="2" charset="0"/>
              </a:rPr>
              <a:t>স্থানীয় </a:t>
            </a:r>
            <a:r>
              <a:rPr lang="bn-IN" sz="3000" dirty="0" smtClean="0">
                <a:latin typeface="NikoshBAN" pitchFamily="2" charset="0"/>
                <a:cs typeface="NikoshBAN" pitchFamily="2" charset="0"/>
              </a:rPr>
              <a:t>প্রদাহ সৃষ্টি করে এবং এ প্রদাহ থেকে কিছুসংখ্যক রোগীর লিভার সিরোসিস, এমনকী কোনো কোনো ক্ষেত্রে লিভার ক্যান্সারও হতে পারে। </a:t>
            </a:r>
            <a:endParaRPr lang="bn-IN" sz="3000" dirty="0" smtClean="0">
              <a:latin typeface="NikoshBAN" pitchFamily="2" charset="0"/>
              <a:cs typeface="NikoshBAN" pitchFamily="2" charset="0"/>
            </a:endParaRPr>
          </a:p>
          <a:p>
            <a:pPr>
              <a:buNone/>
            </a:pPr>
            <a:r>
              <a:rPr lang="bn-IN" sz="3000" dirty="0" smtClean="0">
                <a:latin typeface="NikoshBAN" pitchFamily="2" charset="0"/>
                <a:cs typeface="NikoshBAN" pitchFamily="2" charset="0"/>
              </a:rPr>
              <a:t>    লক্ষণঃ </a:t>
            </a:r>
            <a:r>
              <a:rPr lang="bn-IN" sz="3000" dirty="0" smtClean="0">
                <a:latin typeface="NikoshBAN" pitchFamily="2" charset="0"/>
                <a:cs typeface="NikoshBAN" pitchFamily="2" charset="0"/>
              </a:rPr>
              <a:t>প্রাথমিক অবস্থায় </a:t>
            </a:r>
            <a:r>
              <a:rPr lang="bn-IN" sz="3000" dirty="0" smtClean="0">
                <a:latin typeface="NikoshBAN" pitchFamily="2" charset="0"/>
                <a:cs typeface="NikoshBAN" pitchFamily="2" charset="0"/>
              </a:rPr>
              <a:t>এই রোগের কোনো উপসর্গ থাকে না, অন্য রোগের পরীক্ষা করার সময় সাধারণত রোগটি ধরা পড়ে। কখনো কখনো পেটের উপরিভাগের ডানদিকে ব্যথা,অবসন্নতা, ক্ষুধামান্দ্য ইত্যাদি উপসর্গ দেখা দিতে পারে</a:t>
            </a:r>
            <a:r>
              <a:rPr lang="bn-IN" sz="3000" dirty="0" smtClean="0">
                <a:latin typeface="NikoshBAN" pitchFamily="2" charset="0"/>
                <a:cs typeface="NikoshBAN" pitchFamily="2" charset="0"/>
              </a:rPr>
              <a:t>।</a:t>
            </a:r>
          </a:p>
        </p:txBody>
      </p:sp>
      <p:pic>
        <p:nvPicPr>
          <p:cNvPr id="2050" name="Picture 2"/>
          <p:cNvPicPr>
            <a:picLocks noGrp="1" noChangeAspect="1" noChangeArrowheads="1"/>
          </p:cNvPicPr>
          <p:nvPr>
            <p:ph sz="half" idx="2"/>
          </p:nvPr>
        </p:nvPicPr>
        <p:blipFill>
          <a:blip r:embed="rId2"/>
          <a:srcRect/>
          <a:stretch>
            <a:fillRect/>
          </a:stretch>
        </p:blipFill>
        <p:spPr bwMode="auto">
          <a:xfrm>
            <a:off x="5257800" y="2135523"/>
            <a:ext cx="3886200" cy="40045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153400" cy="5486400"/>
          </a:xfrm>
        </p:spPr>
        <p:txBody>
          <a:bodyPr>
            <a:normAutofit lnSpcReduction="10000"/>
          </a:bodyPr>
          <a:lstStyle/>
          <a:p>
            <a:pPr>
              <a:buNone/>
            </a:pPr>
            <a:r>
              <a:rPr lang="bn-IN" sz="2900" dirty="0" smtClean="0">
                <a:latin typeface="NikoshBAN" pitchFamily="2" charset="0"/>
                <a:cs typeface="NikoshBAN" pitchFamily="2" charset="0"/>
              </a:rPr>
              <a:t>২। </a:t>
            </a:r>
            <a:r>
              <a:rPr lang="as-IN" sz="2900" dirty="0" smtClean="0">
                <a:latin typeface="NikoshBAN" pitchFamily="2" charset="0"/>
                <a:cs typeface="NikoshBAN" pitchFamily="2" charset="0"/>
              </a:rPr>
              <a:t>হেপাটাইটিস</a:t>
            </a:r>
            <a:r>
              <a:rPr lang="bn-IN" sz="2900" dirty="0" smtClean="0">
                <a:latin typeface="NikoshBAN" pitchFamily="2" charset="0"/>
                <a:cs typeface="NikoshBAN" pitchFamily="2" charset="0"/>
              </a:rPr>
              <a:t>ঃ </a:t>
            </a:r>
            <a:r>
              <a:rPr lang="as-IN" sz="2900" dirty="0" smtClean="0">
                <a:latin typeface="NikoshBAN" pitchFamily="2" charset="0"/>
                <a:cs typeface="NikoshBAN" pitchFamily="2" charset="0"/>
              </a:rPr>
              <a:t>লিভারের </a:t>
            </a:r>
            <a:r>
              <a:rPr lang="as-IN" sz="2900" dirty="0" smtClean="0">
                <a:latin typeface="NikoshBAN" pitchFamily="2" charset="0"/>
                <a:cs typeface="NikoshBAN" pitchFamily="2" charset="0"/>
              </a:rPr>
              <a:t>ভাইরাল </a:t>
            </a:r>
            <a:r>
              <a:rPr lang="as-IN" sz="2900" dirty="0" smtClean="0">
                <a:latin typeface="NikoshBAN" pitchFamily="2" charset="0"/>
                <a:cs typeface="NikoshBAN" pitchFamily="2" charset="0"/>
              </a:rPr>
              <a:t>হেপাটাইটিস যা সাধারণের মাঝে জন্ডিস নামে অধিক পরিচিত</a:t>
            </a:r>
            <a:r>
              <a:rPr lang="as-IN" sz="2900" dirty="0" smtClean="0">
                <a:latin typeface="NikoshBAN" pitchFamily="2" charset="0"/>
                <a:cs typeface="NikoshBAN" pitchFamily="2" charset="0"/>
              </a:rPr>
              <a:t>।</a:t>
            </a:r>
            <a:r>
              <a:rPr lang="bn-IN" sz="2900" dirty="0" smtClean="0">
                <a:latin typeface="NikoshBAN" pitchFamily="2" charset="0"/>
                <a:cs typeface="NikoshBAN" pitchFamily="2" charset="0"/>
              </a:rPr>
              <a:t> তবে জন্ডিস বলতে সাধারণত আমরা লিভারের একিউট প্রদাহ বা একিউট হেপাটাইটিস জনিত জন্ডিসকেই বুঝে থাকি। </a:t>
            </a:r>
            <a:endParaRPr lang="bn-IN" sz="2900" dirty="0" smtClean="0">
              <a:latin typeface="NikoshBAN" pitchFamily="2" charset="0"/>
              <a:cs typeface="NikoshBAN" pitchFamily="2" charset="0"/>
            </a:endParaRPr>
          </a:p>
          <a:p>
            <a:pPr>
              <a:buNone/>
            </a:pPr>
            <a:r>
              <a:rPr lang="bn-IN" sz="2900" dirty="0" smtClean="0">
                <a:latin typeface="NikoshBAN" pitchFamily="2" charset="0"/>
                <a:cs typeface="NikoshBAN" pitchFamily="2" charset="0"/>
              </a:rPr>
              <a:t>    কারণঃ </a:t>
            </a:r>
            <a:r>
              <a:rPr lang="bn-IN" sz="2900" dirty="0" smtClean="0">
                <a:latin typeface="NikoshBAN" pitchFamily="2" charset="0"/>
                <a:cs typeface="NikoshBAN" pitchFamily="2" charset="0"/>
              </a:rPr>
              <a:t>আমাদের দেশে একিউট হেপাটাইটিসের প্রধান কারণ হেপাটাইটিস ই</a:t>
            </a:r>
            <a:r>
              <a:rPr lang="en-US" sz="2900" dirty="0" smtClean="0">
                <a:latin typeface="NikoshBAN" pitchFamily="2" charset="0"/>
                <a:cs typeface="NikoshBAN" pitchFamily="2" charset="0"/>
              </a:rPr>
              <a:t>, </a:t>
            </a:r>
            <a:r>
              <a:rPr lang="bn-IN" sz="2900" dirty="0" smtClean="0">
                <a:latin typeface="NikoshBAN" pitchFamily="2" charset="0"/>
                <a:cs typeface="NikoshBAN" pitchFamily="2" charset="0"/>
              </a:rPr>
              <a:t>এ এবং বি ভাইরাস</a:t>
            </a:r>
            <a:r>
              <a:rPr lang="bn-IN" sz="2900" dirty="0" smtClean="0">
                <a:latin typeface="NikoshBAN" pitchFamily="2" charset="0"/>
                <a:cs typeface="NikoshBAN" pitchFamily="2" charset="0"/>
              </a:rPr>
              <a:t>।</a:t>
            </a:r>
            <a:r>
              <a:rPr lang="bn-IN" sz="2900" dirty="0" smtClean="0">
                <a:latin typeface="NikoshBAN" pitchFamily="2" charset="0"/>
                <a:cs typeface="NikoshBAN" pitchFamily="2" charset="0"/>
              </a:rPr>
              <a:t>হেপাটাইটিস এ ভাইরাস প্রধানত শিশুদের জন্ডিসের </a:t>
            </a:r>
            <a:r>
              <a:rPr lang="bn-IN" sz="2900" dirty="0" smtClean="0">
                <a:latin typeface="NikoshBAN" pitchFamily="2" charset="0"/>
                <a:cs typeface="NikoshBAN" pitchFamily="2" charset="0"/>
              </a:rPr>
              <a:t>কারণ।</a:t>
            </a:r>
            <a:r>
              <a:rPr lang="as-IN" sz="2900" dirty="0" smtClean="0">
                <a:latin typeface="NikoshBAN" pitchFamily="2" charset="0"/>
                <a:cs typeface="NikoshBAN" pitchFamily="2" charset="0"/>
              </a:rPr>
              <a:t>দূষিত জল কিংবা খাদ্যবস্তু গ্রহণের ২ থেকে ৬ সপ্তাহের মধ্যে হেপাটাইটিস এ এবং ই দ্বারা আক্রান্ত হলে লক্ষণ দেখা যায়। </a:t>
            </a:r>
            <a:r>
              <a:rPr lang="bn-IN" sz="2900" dirty="0" smtClean="0">
                <a:latin typeface="NikoshBAN" pitchFamily="2" charset="0"/>
                <a:cs typeface="NikoshBAN" pitchFamily="2" charset="0"/>
              </a:rPr>
              <a:t>তবে </a:t>
            </a:r>
            <a:r>
              <a:rPr lang="bn-IN" sz="2900" dirty="0" smtClean="0">
                <a:latin typeface="NikoshBAN" pitchFamily="2" charset="0"/>
                <a:cs typeface="NikoshBAN" pitchFamily="2" charset="0"/>
              </a:rPr>
              <a:t>নানা ধরনের ওষুধ</a:t>
            </a:r>
            <a:r>
              <a:rPr lang="en-US" sz="2900" dirty="0" smtClean="0">
                <a:latin typeface="NikoshBAN" pitchFamily="2" charset="0"/>
                <a:cs typeface="NikoshBAN" pitchFamily="2" charset="0"/>
              </a:rPr>
              <a:t>, </a:t>
            </a:r>
            <a:r>
              <a:rPr lang="bn-IN" sz="2900" dirty="0" smtClean="0">
                <a:latin typeface="NikoshBAN" pitchFamily="2" charset="0"/>
                <a:cs typeface="NikoshBAN" pitchFamily="2" charset="0"/>
              </a:rPr>
              <a:t>এলকোহল ইত্যাদি অনেক কারণেই লিভারে একিউট হেপাটাইটিস হতে পারে।</a:t>
            </a:r>
            <a:endParaRPr lang="as-IN" sz="2900" dirty="0" smtClean="0">
              <a:latin typeface="NikoshBAN" pitchFamily="2" charset="0"/>
              <a:cs typeface="NikoshBAN" pitchFamily="2" charset="0"/>
            </a:endParaRPr>
          </a:p>
          <a:p>
            <a:pPr>
              <a:buNone/>
            </a:pPr>
            <a:r>
              <a:rPr lang="bn-IN" sz="2900" dirty="0" smtClean="0">
                <a:latin typeface="NikoshBAN" pitchFamily="2" charset="0"/>
                <a:cs typeface="NikoshBAN" pitchFamily="2" charset="0"/>
              </a:rPr>
              <a:t>    </a:t>
            </a:r>
            <a:r>
              <a:rPr lang="as-IN" sz="2900" dirty="0" smtClean="0">
                <a:latin typeface="NikoshBAN" pitchFamily="2" charset="0"/>
                <a:cs typeface="NikoshBAN" pitchFamily="2" charset="0"/>
              </a:rPr>
              <a:t>জন্ডিসের </a:t>
            </a:r>
            <a:r>
              <a:rPr lang="as-IN" sz="2900" dirty="0" smtClean="0">
                <a:latin typeface="NikoshBAN" pitchFamily="2" charset="0"/>
                <a:cs typeface="NikoshBAN" pitchFamily="2" charset="0"/>
              </a:rPr>
              <a:t>অন্যতম লক্ষণ </a:t>
            </a:r>
            <a:r>
              <a:rPr lang="as-IN" sz="2900" dirty="0" smtClean="0">
                <a:latin typeface="NikoshBAN" pitchFamily="2" charset="0"/>
                <a:cs typeface="NikoshBAN" pitchFamily="2" charset="0"/>
              </a:rPr>
              <a:t>হলো—হঠা</a:t>
            </a:r>
            <a:r>
              <a:rPr lang="bn-IN" sz="2900" dirty="0" smtClean="0">
                <a:latin typeface="NikoshBAN" pitchFamily="2" charset="0"/>
                <a:cs typeface="NikoshBAN" pitchFamily="2" charset="0"/>
              </a:rPr>
              <a:t>ৎ</a:t>
            </a:r>
            <a:r>
              <a:rPr lang="as-IN" sz="2900" dirty="0" smtClean="0">
                <a:latin typeface="NikoshBAN" pitchFamily="2" charset="0"/>
                <a:cs typeface="NikoshBAN" pitchFamily="2" charset="0"/>
              </a:rPr>
              <a:t> </a:t>
            </a:r>
            <a:r>
              <a:rPr lang="as-IN" sz="2900" dirty="0" smtClean="0">
                <a:latin typeface="NikoshBAN" pitchFamily="2" charset="0"/>
                <a:cs typeface="NikoshBAN" pitchFamily="2" charset="0"/>
              </a:rPr>
              <a:t>করে বমিভাব, কিংবা তীব্র বমি হওয়া। খাদ্য গ্রহণে অরুচি, অনীহা কিংবা তীব্র দুর্বলতা, কখনও কখনও জ্বর জ্বর </a:t>
            </a:r>
            <a:r>
              <a:rPr lang="as-IN" sz="2900" dirty="0" smtClean="0">
                <a:latin typeface="NikoshBAN" pitchFamily="2" charset="0"/>
                <a:cs typeface="NikoshBAN" pitchFamily="2" charset="0"/>
              </a:rPr>
              <a:t>ভাব।</a:t>
            </a:r>
            <a:endParaRPr lang="bn-IN" sz="2900" dirty="0" smtClean="0">
              <a:latin typeface="NikoshBAN" pitchFamily="2" charset="0"/>
              <a:cs typeface="NikoshBAN" pitchFamily="2" charset="0"/>
            </a:endParaRPr>
          </a:p>
          <a:p>
            <a:endParaRPr lang="en-US"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389120"/>
          </a:xfrm>
        </p:spPr>
        <p:txBody>
          <a:bodyPr>
            <a:normAutofit fontScale="92500" lnSpcReduction="10000"/>
          </a:bodyPr>
          <a:lstStyle/>
          <a:p>
            <a:pPr>
              <a:buNone/>
            </a:pPr>
            <a:r>
              <a:rPr lang="bn-IN" dirty="0" smtClean="0">
                <a:latin typeface="NikoshBAN" pitchFamily="2" charset="0"/>
                <a:cs typeface="NikoshBAN" pitchFamily="2" charset="0"/>
              </a:rPr>
              <a:t>৩।</a:t>
            </a:r>
            <a:r>
              <a:rPr lang="as-IN" dirty="0" smtClean="0">
                <a:latin typeface="NikoshBAN" pitchFamily="2" charset="0"/>
                <a:cs typeface="NikoshBAN" pitchFamily="2" charset="0"/>
              </a:rPr>
              <a:t> ক্রনিক </a:t>
            </a:r>
            <a:r>
              <a:rPr lang="as-IN" dirty="0" smtClean="0">
                <a:latin typeface="NikoshBAN" pitchFamily="2" charset="0"/>
                <a:cs typeface="NikoshBAN" pitchFamily="2" charset="0"/>
              </a:rPr>
              <a:t>হেপাটাইটিস</a:t>
            </a:r>
            <a:r>
              <a:rPr lang="bn-IN" dirty="0" smtClean="0">
                <a:latin typeface="NikoshBAN" pitchFamily="2" charset="0"/>
                <a:cs typeface="NikoshBAN" pitchFamily="2" charset="0"/>
              </a:rPr>
              <a:t>ঃ</a:t>
            </a:r>
            <a:r>
              <a:rPr lang="as-IN" dirty="0" smtClean="0">
                <a:latin typeface="NikoshBAN" pitchFamily="2" charset="0"/>
                <a:cs typeface="NikoshBAN" pitchFamily="2" charset="0"/>
              </a:rPr>
              <a:t> লিভারের দীর্ঘমেয়াদি প্রদাহের ফলে যেসব রোগ হয়ে থাকে তাকে ক্রনিক হেপাটাইটিস বলে। ক্রনিক হেপাটাইটিসের প্রধান কারণ হেপাটাইটিস বি এবং হেপাটাইটিস সি ভাইরাস</a:t>
            </a:r>
            <a:r>
              <a:rPr lang="as-IN" dirty="0" smtClean="0">
                <a:latin typeface="NikoshBAN" pitchFamily="2" charset="0"/>
                <a:cs typeface="NikoshBAN" pitchFamily="2" charset="0"/>
              </a:rPr>
              <a:t>।</a:t>
            </a:r>
            <a:endParaRPr lang="as-IN" dirty="0" smtClean="0">
              <a:latin typeface="NikoshBAN" pitchFamily="2" charset="0"/>
              <a:cs typeface="NikoshBAN" pitchFamily="2" charset="0"/>
            </a:endParaRPr>
          </a:p>
          <a:p>
            <a:pPr>
              <a:buNone/>
            </a:pPr>
            <a:r>
              <a:rPr lang="bn-IN" dirty="0" smtClean="0">
                <a:latin typeface="NikoshBAN" pitchFamily="2" charset="0"/>
                <a:cs typeface="NikoshBAN" pitchFamily="2" charset="0"/>
              </a:rPr>
              <a:t>  কারণঃ </a:t>
            </a:r>
            <a:r>
              <a:rPr lang="as-IN" dirty="0" smtClean="0">
                <a:latin typeface="NikoshBAN" pitchFamily="2" charset="0"/>
                <a:cs typeface="NikoshBAN" pitchFamily="2" charset="0"/>
              </a:rPr>
              <a:t>হেপাটাইটিস </a:t>
            </a:r>
            <a:r>
              <a:rPr lang="as-IN" dirty="0" smtClean="0">
                <a:latin typeface="NikoshBAN" pitchFamily="2" charset="0"/>
                <a:cs typeface="NikoshBAN" pitchFamily="2" charset="0"/>
              </a:rPr>
              <a:t>বি এবং সি সংক্রমণ মাসের পর মাস ধরে চলতে থাকলে</a:t>
            </a:r>
            <a:r>
              <a:rPr lang="bn-IN" dirty="0" smtClean="0">
                <a:latin typeface="NikoshBAN" pitchFamily="2" charset="0"/>
                <a:cs typeface="NikoshBAN" pitchFamily="2" charset="0"/>
              </a:rPr>
              <a:t> </a:t>
            </a:r>
            <a:r>
              <a:rPr lang="as-IN" dirty="0" smtClean="0">
                <a:latin typeface="NikoshBAN" pitchFamily="2" charset="0"/>
                <a:cs typeface="NikoshBAN" pitchFamily="2" charset="0"/>
              </a:rPr>
              <a:t>লিভার ক্ষতিগ্রস্ত হওয়ার সম্ভাবনা বেশি। প্রথম পর্যায়ে সচেতন না হলে বোঝার কোনো উপায় নেই</a:t>
            </a:r>
            <a:r>
              <a:rPr lang="as-IN" dirty="0" smtClean="0">
                <a:latin typeface="NikoshBAN" pitchFamily="2" charset="0"/>
                <a:cs typeface="NikoshBAN" pitchFamily="2" charset="0"/>
              </a:rPr>
              <a:t>।</a:t>
            </a:r>
            <a:endParaRPr lang="bn-IN" dirty="0" smtClean="0">
              <a:latin typeface="NikoshBAN" pitchFamily="2" charset="0"/>
              <a:cs typeface="NikoshBAN" pitchFamily="2" charset="0"/>
            </a:endParaRPr>
          </a:p>
          <a:p>
            <a:pPr>
              <a:buNone/>
            </a:pPr>
            <a:r>
              <a:rPr lang="bn-IN" dirty="0" smtClean="0">
                <a:latin typeface="NikoshBAN" pitchFamily="2" charset="0"/>
                <a:cs typeface="NikoshBAN" pitchFamily="2" charset="0"/>
              </a:rPr>
              <a:t>  লক্ষণঃ</a:t>
            </a:r>
            <a:r>
              <a:rPr lang="as-IN" dirty="0" smtClean="0">
                <a:latin typeface="NikoshBAN" pitchFamily="2" charset="0"/>
                <a:cs typeface="NikoshBAN" pitchFamily="2" charset="0"/>
              </a:rPr>
              <a:t> </a:t>
            </a:r>
            <a:r>
              <a:rPr lang="as-IN" dirty="0" smtClean="0">
                <a:latin typeface="NikoshBAN" pitchFamily="2" charset="0"/>
                <a:cs typeface="NikoshBAN" pitchFamily="2" charset="0"/>
              </a:rPr>
              <a:t>লিভার ক্ষতিগ্রস্ত হলে আস্তে আস্তে রোগের উপসর্গ দেখা দেয়। যেমন—দুর্বলতা, খাওয়ার প্রতি অনীহা, শরীরের ওজন কমে যাওয়া কিংবা জন্ডিস প্রকাশিত হওয়া। এরপরও যদি রোগী বুঝতে না পারেন তাহলে ক্রমান্বয়ে পেটে ও শরীরের অন্যান্য অংশে জল আসবে</a:t>
            </a:r>
            <a:r>
              <a:rPr lang="as-IN" dirty="0" smtClean="0">
                <a:latin typeface="NikoshBAN" pitchFamily="2" charset="0"/>
                <a:cs typeface="NikoshBAN" pitchFamily="2" charset="0"/>
              </a:rPr>
              <a:t>।</a:t>
            </a:r>
            <a:r>
              <a:rPr lang="bn-IN" dirty="0" smtClean="0">
                <a:latin typeface="NikoshBAN" pitchFamily="2" charset="0"/>
                <a:cs typeface="NikoshBAN" pitchFamily="2" charset="0"/>
              </a:rPr>
              <a:t> এ অবস্স্থাকে এসাইটিস বলে।</a:t>
            </a:r>
            <a:r>
              <a:rPr lang="as-IN" dirty="0" smtClean="0">
                <a:latin typeface="NikoshBAN" pitchFamily="2" charset="0"/>
                <a:cs typeface="NikoshBAN" pitchFamily="2" charset="0"/>
              </a:rPr>
              <a:t> </a:t>
            </a:r>
            <a:r>
              <a:rPr lang="as-IN" dirty="0" smtClean="0">
                <a:latin typeface="NikoshBAN" pitchFamily="2" charset="0"/>
                <a:cs typeface="NikoshBAN" pitchFamily="2" charset="0"/>
              </a:rPr>
              <a:t>এ অবস্থায় লিভারের অবস্থা মারাত্মক হয়ে যায় এবং লিভার সিরোসিসে রূপ নেয়। সময় থাকতে চিকি</a:t>
            </a:r>
            <a:r>
              <a:rPr lang="bn-IN" dirty="0" smtClean="0">
                <a:latin typeface="NikoshBAN" pitchFamily="2" charset="0"/>
                <a:cs typeface="NikoshBAN" pitchFamily="2" charset="0"/>
              </a:rPr>
              <a:t>ৎসা</a:t>
            </a:r>
            <a:r>
              <a:rPr lang="as-IN" dirty="0" smtClean="0">
                <a:latin typeface="NikoshBAN" pitchFamily="2" charset="0"/>
                <a:cs typeface="NikoshBAN" pitchFamily="2" charset="0"/>
              </a:rPr>
              <a:t> শুরু করলে হেপাটাইটিস বি ও সি ভাইরাসজনিত লিভার সিরোসিস প্রতিরোধ করা </a:t>
            </a:r>
          </a:p>
          <a:p>
            <a:pPr>
              <a:buNone/>
            </a:pPr>
            <a:endParaRPr lang="en-US"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fontScale="85000" lnSpcReduction="20000"/>
          </a:bodyPr>
          <a:lstStyle/>
          <a:p>
            <a:pPr>
              <a:buNone/>
            </a:pPr>
            <a:r>
              <a:rPr lang="bn-IN" sz="2800" dirty="0" smtClean="0">
                <a:latin typeface="NikoshBAN" pitchFamily="2" charset="0"/>
                <a:cs typeface="NikoshBAN" pitchFamily="2" charset="0"/>
              </a:rPr>
              <a:t>৪। </a:t>
            </a:r>
            <a:r>
              <a:rPr lang="as-IN" sz="2800" dirty="0" smtClean="0">
                <a:latin typeface="NikoshBAN" pitchFamily="2" charset="0"/>
                <a:cs typeface="NikoshBAN" pitchFamily="2" charset="0"/>
              </a:rPr>
              <a:t>লিভার সিরোসিস</a:t>
            </a:r>
            <a:r>
              <a:rPr lang="bn-IN" sz="2800" dirty="0" smtClean="0">
                <a:latin typeface="NikoshBAN" pitchFamily="2" charset="0"/>
                <a:cs typeface="NikoshBAN" pitchFamily="2" charset="0"/>
              </a:rPr>
              <a:t>ঃ </a:t>
            </a:r>
            <a:r>
              <a:rPr lang="as-IN" sz="2800" dirty="0" smtClean="0">
                <a:latin typeface="NikoshBAN" pitchFamily="2" charset="0"/>
                <a:cs typeface="NikoshBAN" pitchFamily="2" charset="0"/>
              </a:rPr>
              <a:t>এতে যকৃৎ বা লিভারের কোষকলা এমনভাবে ধ্বংস হয়ে যায় যে তা সম্পূর্ণ বিকৃত ও অকার্যকর হয়ে পড়ে। ফলে যকৃতের যেসব স্বাভাবিক কাজ আছে, যেমন বিপাক ক্রিয়া, পুষ্টি উপাদান সঞ্চয়, ওষুধ ও নানা রাসায়নিকের শোষণ, রক্ত জমাট বাঁধার উপকরণ তৈরি ইত্যাদি কাজ ব্যাহত হয়। দেখা দেয় নানাবিধ সমস্যা। ধীরে ধীরে এই রোগ মৃত্যুর মুখে ঠেলে দেয় মানুষকে</a:t>
            </a:r>
            <a:r>
              <a:rPr lang="bn-IN" sz="2800" dirty="0" smtClean="0">
                <a:latin typeface="NikoshBAN" pitchFamily="2" charset="0"/>
                <a:cs typeface="NikoshBAN" pitchFamily="2" charset="0"/>
              </a:rPr>
              <a:t>।</a:t>
            </a:r>
          </a:p>
          <a:p>
            <a:pPr>
              <a:buNone/>
            </a:pPr>
            <a:r>
              <a:rPr lang="bn-IN" sz="2800" dirty="0" smtClean="0">
                <a:latin typeface="NikoshBAN" pitchFamily="2" charset="0"/>
                <a:cs typeface="NikoshBAN" pitchFamily="2" charset="0"/>
              </a:rPr>
              <a:t>     কারণঃ </a:t>
            </a:r>
            <a:r>
              <a:rPr lang="as-IN" sz="2800" dirty="0" smtClean="0">
                <a:latin typeface="NikoshBAN" pitchFamily="2" charset="0"/>
                <a:cs typeface="NikoshBAN" pitchFamily="2" charset="0"/>
              </a:rPr>
              <a:t>হেপাটাইটিস বি ও সি ভাইরাস সংক্রমণ কারও কারও ক্ষেত্রে ক্রনিক বা দীর্ঘমেয়াদি আকার ধারণ করে সিরোসিসে পরিণত হয়। দেখা গেছে, ১৫ থেকে ২০ শতাংশ হেপাটাইটিস বি পজিটিভ রোগীর পাঁচ থেকে ২০ বছর পর লিভার সিরোসিস হতে পারে। </a:t>
            </a:r>
            <a:r>
              <a:rPr lang="as-IN" sz="2800" dirty="0" smtClean="0">
                <a:latin typeface="NikoshBAN" pitchFamily="2" charset="0"/>
                <a:cs typeface="NikoshBAN" pitchFamily="2" charset="0"/>
              </a:rPr>
              <a:t>এ </a:t>
            </a:r>
            <a:r>
              <a:rPr lang="as-IN" sz="2800" dirty="0" smtClean="0">
                <a:latin typeface="NikoshBAN" pitchFamily="2" charset="0"/>
                <a:cs typeface="NikoshBAN" pitchFamily="2" charset="0"/>
              </a:rPr>
              <a:t>ছাড়া দীর্ঘদিনের মদ্যপানের অভ্যাস, যকৃতে চর্বি জমা থেকে জটিলতা, কিছু জিনগত সমস্যা, কিছু ইমিউন সিস্টেমের জটিলতায়ও লিভার সিরোসিস হতে পারে।</a:t>
            </a:r>
            <a:br>
              <a:rPr lang="as-IN" sz="2800" dirty="0" smtClean="0">
                <a:latin typeface="NikoshBAN" pitchFamily="2" charset="0"/>
                <a:cs typeface="NikoshBAN" pitchFamily="2" charset="0"/>
              </a:rPr>
            </a:br>
            <a:r>
              <a:rPr lang="bn-IN" sz="2800" dirty="0" smtClean="0">
                <a:latin typeface="NikoshBAN" pitchFamily="2" charset="0"/>
                <a:cs typeface="NikoshBAN" pitchFamily="2" charset="0"/>
              </a:rPr>
              <a:t>প্রতিকার ও </a:t>
            </a:r>
            <a:r>
              <a:rPr lang="as-IN" sz="2800" dirty="0" smtClean="0">
                <a:latin typeface="NikoshBAN" pitchFamily="2" charset="0"/>
                <a:cs typeface="NikoshBAN" pitchFamily="2" charset="0"/>
              </a:rPr>
              <a:t>প্রতিরো</a:t>
            </a:r>
            <a:r>
              <a:rPr lang="bn-IN" sz="2800" dirty="0" smtClean="0">
                <a:latin typeface="NikoshBAN" pitchFamily="2" charset="0"/>
                <a:cs typeface="NikoshBAN" pitchFamily="2" charset="0"/>
              </a:rPr>
              <a:t>ধঃ </a:t>
            </a:r>
            <a:r>
              <a:rPr lang="as-IN" sz="2800" dirty="0" smtClean="0">
                <a:latin typeface="NikoshBAN" pitchFamily="2" charset="0"/>
                <a:cs typeface="NikoshBAN" pitchFamily="2" charset="0"/>
              </a:rPr>
              <a:t>লিভার সিরোসিসে সেরে ওঠার সম্ভাবনা ক্ষীণ। মাত্র ২৫ শতাংশ রোগী পাঁচ বছরের বেশি সময় বেঁচে থাকার আশা করতে পারেন। সিরোসিস থেকে যকৃতের ক্যানসারেও রূপ নিতে পারে। তাই রোগ হওয়ার আগে প্রতিরোধ করাই ভালো। হেপাটাইটিস বি ও সি সংক্রমণ থেকে বাঁচতে ঝুঁকিপূর্ণ আচরণ, যেমন শিরায় নেশাদ্রব্য ব্যবহার, অনিরাপদ রক্ত গ্রহণ বা ঝুঁকিপূর্ণ যৌন সম্পর্ক এড়িয়ে </a:t>
            </a:r>
            <a:r>
              <a:rPr lang="bn-IN" sz="2800" dirty="0" smtClean="0">
                <a:latin typeface="NikoshBAN" pitchFamily="2" charset="0"/>
                <a:cs typeface="NikoshBAN" pitchFamily="2" charset="0"/>
              </a:rPr>
              <a:t>চলা দরকার</a:t>
            </a:r>
            <a:r>
              <a:rPr lang="as-IN" sz="2800" dirty="0" smtClean="0">
                <a:latin typeface="NikoshBAN" pitchFamily="2" charset="0"/>
                <a:cs typeface="NikoshBAN" pitchFamily="2" charset="0"/>
              </a:rPr>
              <a:t>।</a:t>
            </a:r>
            <a:endParaRPr lang="as-IN" sz="2800" dirty="0" smtClean="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230</TotalTime>
  <Words>704</Words>
  <Application>Microsoft Office PowerPoint</Application>
  <PresentationFormat>On-screen Show (4:3)</PresentationFormat>
  <Paragraphs>65</Paragraphs>
  <Slides>14</Slides>
  <Notes>2</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Aspect</vt:lpstr>
      <vt:lpstr>Flow</vt:lpstr>
      <vt:lpstr>1_Flow</vt:lpstr>
      <vt:lpstr>                                যকৃত (Liver)                                    HEA-104</vt:lpstr>
      <vt:lpstr>যকৃৎ কি? এর অবস্থান কোথায়?</vt:lpstr>
      <vt:lpstr> যকৃতের কোষ</vt:lpstr>
      <vt:lpstr> যকৃতের কাজ</vt:lpstr>
      <vt:lpstr>যকৃতের কাজ</vt:lpstr>
      <vt:lpstr>যকৃতের রোগ</vt:lpstr>
      <vt:lpstr>Slide 7</vt:lpstr>
      <vt:lpstr>Slide 8</vt:lpstr>
      <vt:lpstr>Slide 9</vt:lpstr>
      <vt:lpstr>Slide 10</vt:lpstr>
      <vt:lpstr>যকৃতের রোগ থেকে মুক্তির উপায়</vt:lpstr>
      <vt:lpstr>যকৃতের রোগ থেকে মুক্তির উপায়</vt:lpstr>
      <vt:lpstr> যকৃতের যত্নে চিকিৎসকদের দেওয়া  পরামর্শ</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38</cp:revision>
  <dcterms:created xsi:type="dcterms:W3CDTF">2006-08-16T00:00:00Z</dcterms:created>
  <dcterms:modified xsi:type="dcterms:W3CDTF">2020-03-30T15:22:20Z</dcterms:modified>
</cp:coreProperties>
</file>