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59" r:id="rId5"/>
    <p:sldId id="260" r:id="rId6"/>
    <p:sldId id="261" r:id="rId7"/>
    <p:sldId id="271" r:id="rId8"/>
    <p:sldId id="263" r:id="rId9"/>
    <p:sldId id="262" r:id="rId10"/>
    <p:sldId id="272" r:id="rId11"/>
    <p:sldId id="264" r:id="rId12"/>
    <p:sldId id="266" r:id="rId13"/>
    <p:sldId id="273" r:id="rId14"/>
    <p:sldId id="268" r:id="rId15"/>
    <p:sldId id="269"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021B845-824A-490E-82B7-CD0E1C23269A}" type="datetimeFigureOut">
              <a:rPr lang="en-US" smtClean="0"/>
              <a:pPr/>
              <a:t>4/18/2020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42BEC3B-B93E-4B0D-A3D2-FCE7484DFBA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21B845-824A-490E-82B7-CD0E1C23269A}"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BEC3B-B93E-4B0D-A3D2-FCE7484DFB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21B845-824A-490E-82B7-CD0E1C23269A}"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BEC3B-B93E-4B0D-A3D2-FCE7484DFBA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A021B845-824A-490E-82B7-CD0E1C23269A}" type="datetimeFigureOut">
              <a:rPr lang="en-US" smtClean="0"/>
              <a:pPr/>
              <a:t>4/18/2020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42BEC3B-B93E-4B0D-A3D2-FCE7484DFBA9}"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21B845-824A-490E-82B7-CD0E1C23269A}" type="datetimeFigureOut">
              <a:rPr lang="en-US" smtClean="0"/>
              <a:pPr/>
              <a:t>4/18/2020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2BEC3B-B93E-4B0D-A3D2-FCE7484DFBA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A021B845-824A-490E-82B7-CD0E1C23269A}" type="datetimeFigureOut">
              <a:rPr lang="en-US" smtClean="0"/>
              <a:pPr/>
              <a:t>4/18/2020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42BEC3B-B93E-4B0D-A3D2-FCE7484DFBA9}"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021B845-824A-490E-82B7-CD0E1C23269A}" type="datetimeFigureOut">
              <a:rPr lang="en-US" smtClean="0"/>
              <a:pPr/>
              <a:t>4/18/2020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42BEC3B-B93E-4B0D-A3D2-FCE7484DFBA9}"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021B845-824A-490E-82B7-CD0E1C23269A}" type="datetimeFigureOut">
              <a:rPr lang="en-US" smtClean="0"/>
              <a:pPr/>
              <a:t>4/18/2020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42BEC3B-B93E-4B0D-A3D2-FCE7484DFBA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021B845-824A-490E-82B7-CD0E1C23269A}" type="datetimeFigureOut">
              <a:rPr lang="en-US" smtClean="0"/>
              <a:pPr/>
              <a:t>4/18/2020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42BEC3B-B93E-4B0D-A3D2-FCE7484DFBA9}"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021B845-824A-490E-82B7-CD0E1C23269A}" type="datetimeFigureOut">
              <a:rPr lang="en-US" smtClean="0"/>
              <a:pPr/>
              <a:t>4/18/2020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42BEC3B-B93E-4B0D-A3D2-FCE7484DFBA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A021B845-824A-490E-82B7-CD0E1C23269A}" type="datetimeFigureOut">
              <a:rPr lang="en-US" smtClean="0"/>
              <a:pPr/>
              <a:t>4/18/2020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42BEC3B-B93E-4B0D-A3D2-FCE7484DFBA9}"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21B845-824A-490E-82B7-CD0E1C23269A}"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BEC3B-B93E-4B0D-A3D2-FCE7484DFBA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A021B845-824A-490E-82B7-CD0E1C23269A}" type="datetimeFigureOut">
              <a:rPr lang="en-US" smtClean="0"/>
              <a:pPr/>
              <a:t>4/18/2020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42BEC3B-B93E-4B0D-A3D2-FCE7484DFBA9}"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21B845-824A-490E-82B7-CD0E1C23269A}" type="datetimeFigureOut">
              <a:rPr lang="en-US" smtClean="0"/>
              <a:pPr/>
              <a:t>4/18/2020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2BEC3B-B93E-4B0D-A3D2-FCE7484DFBA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21B845-824A-490E-82B7-CD0E1C23269A}" type="datetimeFigureOut">
              <a:rPr lang="en-US" smtClean="0"/>
              <a:pPr/>
              <a:t>4/18/2020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2BEC3B-B93E-4B0D-A3D2-FCE7484DFB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21B845-824A-490E-82B7-CD0E1C23269A}"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BEC3B-B93E-4B0D-A3D2-FCE7484DFBA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21B845-824A-490E-82B7-CD0E1C23269A}"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BEC3B-B93E-4B0D-A3D2-FCE7484DFB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21B845-824A-490E-82B7-CD0E1C23269A}" type="datetimeFigureOut">
              <a:rPr lang="en-US" smtClean="0"/>
              <a:pPr/>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BEC3B-B93E-4B0D-A3D2-FCE7484DFB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21B845-824A-490E-82B7-CD0E1C23269A}" type="datetimeFigureOut">
              <a:rPr lang="en-US" smtClean="0"/>
              <a:pPr/>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BEC3B-B93E-4B0D-A3D2-FCE7484DFB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1B845-824A-490E-82B7-CD0E1C23269A}" type="datetimeFigureOut">
              <a:rPr lang="en-US" smtClean="0"/>
              <a:pPr/>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BEC3B-B93E-4B0D-A3D2-FCE7484DFB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21B845-824A-490E-82B7-CD0E1C23269A}"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BEC3B-B93E-4B0D-A3D2-FCE7484DFB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21B845-824A-490E-82B7-CD0E1C23269A}"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42BEC3B-B93E-4B0D-A3D2-FCE7484DFBA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21B845-824A-490E-82B7-CD0E1C23269A}" type="datetimeFigureOut">
              <a:rPr lang="en-US" smtClean="0"/>
              <a:pPr/>
              <a:t>4/18/2020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42BEC3B-B93E-4B0D-A3D2-FCE7484DFBA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021B845-824A-490E-82B7-CD0E1C23269A}" type="datetimeFigureOut">
              <a:rPr lang="en-US" smtClean="0"/>
              <a:pPr/>
              <a:t>4/18/2020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42BEC3B-B93E-4B0D-A3D2-FCE7484DFBA9}"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srcRect/>
          <a:stretch>
            <a:fillRect/>
          </a:stretch>
        </p:blipFill>
        <p:spPr bwMode="auto">
          <a:xfrm>
            <a:off x="2" y="0"/>
            <a:ext cx="9143999" cy="6858000"/>
          </a:xfrm>
          <a:prstGeom prst="rect">
            <a:avLst/>
          </a:prstGeom>
          <a:noFill/>
          <a:ln w="9525">
            <a:noFill/>
            <a:miter lim="800000"/>
            <a:headEnd/>
            <a:tailEnd/>
          </a:ln>
          <a:effectLst/>
        </p:spPr>
      </p:pic>
      <p:sp>
        <p:nvSpPr>
          <p:cNvPr id="2" name="Title 1"/>
          <p:cNvSpPr>
            <a:spLocks noGrp="1"/>
          </p:cNvSpPr>
          <p:nvPr>
            <p:ph type="ctrTitle"/>
          </p:nvPr>
        </p:nvSpPr>
        <p:spPr>
          <a:xfrm>
            <a:off x="0" y="381000"/>
            <a:ext cx="5562600" cy="2590800"/>
          </a:xfrm>
        </p:spPr>
        <p:txBody>
          <a:bodyPr>
            <a:noAutofit/>
          </a:bodyPr>
          <a:lstStyle/>
          <a:p>
            <a:r>
              <a:rPr lang="en-US" sz="4800" dirty="0"/>
              <a:t>N</a:t>
            </a:r>
            <a:r>
              <a:rPr lang="en-US" sz="4800" dirty="0" smtClean="0"/>
              <a:t>ormal laboratory values of  whole blood, serum, </a:t>
            </a:r>
            <a:r>
              <a:rPr lang="en-US" sz="4800" dirty="0" smtClean="0"/>
              <a:t>urine</a:t>
            </a:r>
            <a:br>
              <a:rPr lang="en-US" sz="4800" dirty="0" smtClean="0"/>
            </a:br>
            <a:r>
              <a:rPr lang="en-US" sz="3200" dirty="0" err="1" smtClean="0"/>
              <a:t>Msc</a:t>
            </a:r>
            <a:r>
              <a:rPr lang="en-US" sz="3200" dirty="0" smtClean="0"/>
              <a:t> -313501</a:t>
            </a:r>
            <a:endParaRPr lang="en-US" sz="4800" dirty="0"/>
          </a:p>
        </p:txBody>
      </p:sp>
      <p:sp>
        <p:nvSpPr>
          <p:cNvPr id="3" name="Subtitle 2"/>
          <p:cNvSpPr>
            <a:spLocks noGrp="1"/>
          </p:cNvSpPr>
          <p:nvPr>
            <p:ph type="subTitle" idx="1"/>
          </p:nvPr>
        </p:nvSpPr>
        <p:spPr>
          <a:xfrm>
            <a:off x="4800600" y="3886200"/>
            <a:ext cx="3733800" cy="1752600"/>
          </a:xfrm>
        </p:spPr>
        <p:txBody>
          <a:bodyPr>
            <a:normAutofit fontScale="70000" lnSpcReduction="20000"/>
          </a:bodyPr>
          <a:lstStyle/>
          <a:p>
            <a:pPr>
              <a:spcBef>
                <a:spcPts val="600"/>
              </a:spcBef>
              <a:spcAft>
                <a:spcPts val="600"/>
              </a:spcAft>
            </a:pPr>
            <a:r>
              <a:rPr lang="en-US" sz="3900" dirty="0" err="1" smtClean="0">
                <a:solidFill>
                  <a:schemeClr val="bg1"/>
                </a:solidFill>
              </a:rPr>
              <a:t>Nasreen</a:t>
            </a:r>
            <a:r>
              <a:rPr lang="en-US" sz="3900" dirty="0" smtClean="0">
                <a:solidFill>
                  <a:schemeClr val="bg1"/>
                </a:solidFill>
              </a:rPr>
              <a:t> </a:t>
            </a:r>
            <a:r>
              <a:rPr lang="en-US" sz="3900" dirty="0" err="1" smtClean="0">
                <a:solidFill>
                  <a:schemeClr val="bg1"/>
                </a:solidFill>
              </a:rPr>
              <a:t>Afroze</a:t>
            </a:r>
            <a:endParaRPr lang="en-US" sz="3900" dirty="0" smtClean="0">
              <a:solidFill>
                <a:schemeClr val="bg1"/>
              </a:solidFill>
            </a:endParaRPr>
          </a:p>
          <a:p>
            <a:pPr>
              <a:spcBef>
                <a:spcPts val="600"/>
              </a:spcBef>
              <a:spcAft>
                <a:spcPts val="600"/>
              </a:spcAft>
            </a:pPr>
            <a:r>
              <a:rPr lang="en-US" sz="3900" dirty="0" smtClean="0">
                <a:solidFill>
                  <a:schemeClr val="bg1"/>
                </a:solidFill>
              </a:rPr>
              <a:t>Associate Professor</a:t>
            </a:r>
          </a:p>
          <a:p>
            <a:pPr>
              <a:spcBef>
                <a:spcPts val="600"/>
              </a:spcBef>
              <a:spcAft>
                <a:spcPts val="600"/>
              </a:spcAft>
            </a:pPr>
            <a:r>
              <a:rPr lang="en-US" sz="3900" dirty="0" smtClean="0">
                <a:solidFill>
                  <a:schemeClr val="bg1"/>
                </a:solidFill>
              </a:rPr>
              <a:t>Eden </a:t>
            </a:r>
            <a:r>
              <a:rPr lang="en-US" sz="3900" dirty="0" err="1" smtClean="0">
                <a:solidFill>
                  <a:schemeClr val="bg1"/>
                </a:solidFill>
              </a:rPr>
              <a:t>Mohila</a:t>
            </a:r>
            <a:r>
              <a:rPr lang="en-US" sz="3900" dirty="0" smtClean="0">
                <a:solidFill>
                  <a:schemeClr val="bg1"/>
                </a:solidFill>
              </a:rPr>
              <a:t> college</a:t>
            </a:r>
          </a:p>
          <a:p>
            <a:endParaRPr lang="en-US" dirty="0" smtClean="0">
              <a:solidFill>
                <a:schemeClr val="bg1"/>
              </a:solidFill>
            </a:endParaRPr>
          </a:p>
          <a:p>
            <a:endParaRPr lang="en-US" dirty="0"/>
          </a:p>
        </p:txBody>
      </p:sp>
      <p:sp>
        <p:nvSpPr>
          <p:cNvPr id="11266" name="AutoShape 2" descr="How long does it take to receive blood test results? A gu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1"/>
            <a:ext cx="8153400" cy="5592764"/>
          </a:xfrm>
        </p:spPr>
        <p:txBody>
          <a:bodyPr>
            <a:normAutofit fontScale="85000" lnSpcReduction="20000"/>
          </a:bodyPr>
          <a:lstStyle/>
          <a:p>
            <a:pPr>
              <a:buNone/>
            </a:pPr>
            <a:r>
              <a:rPr lang="en-US" dirty="0" smtClean="0">
                <a:latin typeface="NikoshBAN" pitchFamily="2" charset="0"/>
                <a:cs typeface="NikoshBAN" pitchFamily="2" charset="0"/>
              </a:rPr>
              <a:t>1</a:t>
            </a:r>
            <a:r>
              <a:rPr lang="en-US" dirty="0" smtClean="0">
                <a:latin typeface="NikoshBAN" pitchFamily="2" charset="0"/>
                <a:cs typeface="NikoshBAN" pitchFamily="2" charset="0"/>
              </a:rPr>
              <a:t>2</a:t>
            </a:r>
            <a:r>
              <a:rPr lang="en-US" dirty="0" smtClean="0">
                <a:latin typeface="NikoshBAN" pitchFamily="2" charset="0"/>
                <a:cs typeface="NikoshBAN" pitchFamily="2" charset="0"/>
              </a:rPr>
              <a:t>.</a:t>
            </a:r>
            <a:r>
              <a:rPr lang="as-IN" dirty="0" smtClean="0">
                <a:latin typeface="NikoshBAN" pitchFamily="2" charset="0"/>
                <a:cs typeface="NikoshBAN" pitchFamily="2" charset="0"/>
              </a:rPr>
              <a:t>থাইরয়েড </a:t>
            </a:r>
            <a:r>
              <a:rPr lang="as-IN" dirty="0">
                <a:latin typeface="NikoshBAN" pitchFamily="2" charset="0"/>
                <a:cs typeface="NikoshBAN" pitchFamily="2" charset="0"/>
              </a:rPr>
              <a:t>: থাইরয়েড হরমোনের যেকোনো ধরনের পরিবর্তনের কারণে শরীরে মারাত্মক পরিবর্তন হতে পারে। যেকোনো বয়সে থাইরয়েডজনিত সমস্যা হতে পারে, তবে সাধারণত ৩০ বছর বয়সের পর থেকে থাইরয়েড হরমোনের পরিবর্তন শুরু হয়। এ জন্য ট্রাই-আয়োডোথাইরোনিন বা </a:t>
            </a:r>
            <a:r>
              <a:rPr lang="en-US" dirty="0">
                <a:latin typeface="NikoshBAN" pitchFamily="2" charset="0"/>
                <a:cs typeface="NikoshBAN" pitchFamily="2" charset="0"/>
              </a:rPr>
              <a:t>T3,  </a:t>
            </a:r>
            <a:r>
              <a:rPr lang="as-IN" dirty="0">
                <a:latin typeface="NikoshBAN" pitchFamily="2" charset="0"/>
                <a:cs typeface="NikoshBAN" pitchFamily="2" charset="0"/>
              </a:rPr>
              <a:t>থাইরক্সিন বা </a:t>
            </a:r>
            <a:r>
              <a:rPr lang="en-US" dirty="0">
                <a:latin typeface="NikoshBAN" pitchFamily="2" charset="0"/>
                <a:cs typeface="NikoshBAN" pitchFamily="2" charset="0"/>
              </a:rPr>
              <a:t>T4, TSH  </a:t>
            </a:r>
            <a:r>
              <a:rPr lang="as-IN" dirty="0">
                <a:latin typeface="NikoshBAN" pitchFamily="2" charset="0"/>
                <a:cs typeface="NikoshBAN" pitchFamily="2" charset="0"/>
              </a:rPr>
              <a:t>নামের থাইরয়েডের কিছু পরীক্ষা করা দরকার। এর মাধ্যমে জানা যাবে অতিরিক্ত ওজন বাড়া, চুল পড়ে যাওয়া, নখ ভাঙা, অবসাদ অথবা অন্য কোনো রোগের কারণ সম্পর্কে। সাধারণত </a:t>
            </a:r>
            <a:r>
              <a:rPr lang="en-US" dirty="0">
                <a:latin typeface="NikoshBAN" pitchFamily="2" charset="0"/>
                <a:cs typeface="NikoshBAN" pitchFamily="2" charset="0"/>
              </a:rPr>
              <a:t>T4 </a:t>
            </a:r>
            <a:r>
              <a:rPr lang="as-IN" dirty="0">
                <a:latin typeface="NikoshBAN" pitchFamily="2" charset="0"/>
                <a:cs typeface="NikoshBAN" pitchFamily="2" charset="0"/>
              </a:rPr>
              <a:t>হরমোনের বড় অংশ আবার </a:t>
            </a:r>
            <a:r>
              <a:rPr lang="en-US" dirty="0">
                <a:latin typeface="NikoshBAN" pitchFamily="2" charset="0"/>
                <a:cs typeface="NikoshBAN" pitchFamily="2" charset="0"/>
              </a:rPr>
              <a:t>T3 </a:t>
            </a:r>
            <a:r>
              <a:rPr lang="as-IN" dirty="0">
                <a:latin typeface="NikoshBAN" pitchFamily="2" charset="0"/>
                <a:cs typeface="NikoshBAN" pitchFamily="2" charset="0"/>
              </a:rPr>
              <a:t>রূপান্তরিত হয়ে কাজ করে। ৩৫-ঊর্ধ্ব বয়সী, বিশেষ করে নারীদের চিকিৎসকের পরামর্শে এই পরীক্ষাগুলো করা দরকার</a:t>
            </a:r>
            <a:r>
              <a:rPr lang="as-IN" dirty="0" smtClean="0">
                <a:latin typeface="NikoshBAN" pitchFamily="2" charset="0"/>
                <a:cs typeface="NikoshBAN" pitchFamily="2" charset="0"/>
              </a:rPr>
              <a:t>।</a:t>
            </a:r>
            <a:endParaRPr lang="en-US" dirty="0" smtClean="0">
              <a:latin typeface="NikoshBAN" pitchFamily="2" charset="0"/>
              <a:cs typeface="NikoshBAN" pitchFamily="2" charset="0"/>
            </a:endParaRPr>
          </a:p>
          <a:p>
            <a:pPr>
              <a:buNone/>
            </a:pPr>
            <a:r>
              <a:rPr lang="en-US" dirty="0" smtClean="0">
                <a:latin typeface="NikoshBAN" pitchFamily="2" charset="0"/>
                <a:cs typeface="NikoshBAN" pitchFamily="2" charset="0"/>
              </a:rPr>
              <a:t>13. </a:t>
            </a:r>
            <a:r>
              <a:rPr lang="as-IN" dirty="0" smtClean="0">
                <a:latin typeface="NikoshBAN" pitchFamily="2" charset="0"/>
                <a:cs typeface="NikoshBAN" pitchFamily="2" charset="0"/>
              </a:rPr>
              <a:t>রক্তচাপ </a:t>
            </a:r>
            <a:r>
              <a:rPr lang="as-IN" dirty="0">
                <a:latin typeface="NikoshBAN" pitchFamily="2" charset="0"/>
                <a:cs typeface="NikoshBAN" pitchFamily="2" charset="0"/>
              </a:rPr>
              <a:t>নির্ণয় : রক্তচাপ বেড়ে গেলে বা কমে গেলে এর তেমন কোনো উপসর্গ থাকে না। তবে রক্তচাপ অতিরিক্ত বৃদ্ধি পেলে হার্ট অ্যাটাক, স্ট্রোক হতে পারে। নিয়ন্ত্রণে রাখলে বরং হার্টের নানা রোগ, কিডনি রোগের ঝুঁকি ইত্যাদি কমানো যায়। একজন সুস্থ মানুষের স্বাভাবিক রক্তচাপের মাত্রা ১২০/৮০। তবে রক্তচাপ যদি ১৪০/৯০ বা এর ওপরে হয়, তবে তাকে উচ্চ রক্তচাপ বা হাইপারটেনশন বলা হয়।</a:t>
            </a:r>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Autofit/>
          </a:bodyPr>
          <a:lstStyle/>
          <a:p>
            <a:pPr>
              <a:buNone/>
            </a:pPr>
            <a:endParaRPr lang="en-US" sz="1600" dirty="0" smtClean="0"/>
          </a:p>
          <a:p>
            <a:pPr>
              <a:buNone/>
            </a:pPr>
            <a:endParaRPr lang="en-US" sz="1600" dirty="0" smtClean="0"/>
          </a:p>
          <a:p>
            <a:pPr>
              <a:buNone/>
            </a:pPr>
            <a:endParaRPr lang="en-US" sz="1600" dirty="0" smtClean="0"/>
          </a:p>
          <a:p>
            <a:pPr>
              <a:buNone/>
            </a:pPr>
            <a:r>
              <a:rPr lang="en-US" sz="1600" dirty="0" smtClean="0"/>
              <a:t>14. </a:t>
            </a:r>
            <a:r>
              <a:rPr lang="en-US" sz="2400" dirty="0" smtClean="0"/>
              <a:t>ESR(Erythrocyte </a:t>
            </a:r>
            <a:r>
              <a:rPr lang="en-US" sz="2400" dirty="0" smtClean="0"/>
              <a:t>Sedimentation Rate) </a:t>
            </a:r>
            <a:r>
              <a:rPr lang="bn-IN" sz="2400" dirty="0" smtClean="0"/>
              <a:t>পরীক্ষাঃ </a:t>
            </a:r>
            <a:r>
              <a:rPr lang="as-IN" sz="2400" dirty="0" smtClean="0">
                <a:latin typeface="NikoshBAN" pitchFamily="2" charset="0"/>
                <a:cs typeface="NikoshBAN" pitchFamily="2" charset="0"/>
              </a:rPr>
              <a:t>ক্লিনিক্যালি </a:t>
            </a:r>
            <a:r>
              <a:rPr lang="as-IN" sz="2400" dirty="0">
                <a:latin typeface="NikoshBAN" pitchFamily="2" charset="0"/>
                <a:cs typeface="NikoshBAN" pitchFamily="2" charset="0"/>
              </a:rPr>
              <a:t>রোগ ডায়াগনোসিসের ক্ষেত্রে </a:t>
            </a:r>
            <a:r>
              <a:rPr lang="en-US" sz="2400" dirty="0" smtClean="0">
                <a:latin typeface="NikoshBAN" pitchFamily="2" charset="0"/>
                <a:cs typeface="NikoshBAN" pitchFamily="2" charset="0"/>
              </a:rPr>
              <a:t>ESR </a:t>
            </a:r>
            <a:r>
              <a:rPr lang="as-IN" sz="2400" dirty="0">
                <a:latin typeface="NikoshBAN" pitchFamily="2" charset="0"/>
                <a:cs typeface="NikoshBAN" pitchFamily="2" charset="0"/>
              </a:rPr>
              <a:t>রেট খুবই গুরুত্বপূর্ণ ভূমিকা পালন করে থাকে। </a:t>
            </a:r>
            <a:r>
              <a:rPr lang="en-US" sz="2400" b="1" dirty="0" smtClean="0">
                <a:latin typeface="NikoshBAN" pitchFamily="2" charset="0"/>
                <a:cs typeface="NikoshBAN" pitchFamily="2" charset="0"/>
              </a:rPr>
              <a:t> </a:t>
            </a:r>
            <a:r>
              <a:rPr lang="en-US" sz="2400" dirty="0">
                <a:latin typeface="NikoshBAN" pitchFamily="2" charset="0"/>
                <a:cs typeface="NikoshBAN" pitchFamily="2" charset="0"/>
              </a:rPr>
              <a:t>ESR </a:t>
            </a:r>
            <a:r>
              <a:rPr lang="as-IN" sz="2400" dirty="0">
                <a:latin typeface="NikoshBAN" pitchFamily="2" charset="0"/>
                <a:cs typeface="NikoshBAN" pitchFamily="2" charset="0"/>
              </a:rPr>
              <a:t>রেট কমে যেতে পারে যেসব রোগের </a:t>
            </a:r>
            <a:r>
              <a:rPr lang="as-IN" sz="2400" dirty="0" smtClean="0">
                <a:latin typeface="NikoshBAN" pitchFamily="2" charset="0"/>
                <a:cs typeface="NikoshBAN" pitchFamily="2" charset="0"/>
              </a:rPr>
              <a:t>কারণে:</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সিকেল </a:t>
            </a:r>
            <a:r>
              <a:rPr lang="as-IN" sz="2400" dirty="0">
                <a:latin typeface="NikoshBAN" pitchFamily="2" charset="0"/>
                <a:cs typeface="NikoshBAN" pitchFamily="2" charset="0"/>
              </a:rPr>
              <a:t>সেল </a:t>
            </a:r>
            <a:r>
              <a:rPr lang="as-IN" sz="2400" dirty="0" smtClean="0">
                <a:latin typeface="NikoshBAN" pitchFamily="2" charset="0"/>
                <a:cs typeface="NikoshBAN" pitchFamily="2" charset="0"/>
              </a:rPr>
              <a:t>এ্যানিমিয়া</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পলিসাইথ্রেমিয়া</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লিউকোমিয়া</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প্লাসমা </a:t>
            </a:r>
            <a:r>
              <a:rPr lang="as-IN" sz="2400" dirty="0">
                <a:latin typeface="NikoshBAN" pitchFamily="2" charset="0"/>
                <a:cs typeface="NikoshBAN" pitchFamily="2" charset="0"/>
              </a:rPr>
              <a:t>প্রোট্রিনের পরিমান কমে (কিডনি ও লিভার </a:t>
            </a:r>
            <a:r>
              <a:rPr lang="as-IN" sz="2400" dirty="0" smtClean="0">
                <a:latin typeface="NikoshBAN" pitchFamily="2" charset="0"/>
                <a:cs typeface="NikoshBAN" pitchFamily="2" charset="0"/>
              </a:rPr>
              <a:t>জনিত)</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জন্মগতভাবে </a:t>
            </a:r>
            <a:r>
              <a:rPr lang="as-IN" sz="2400" dirty="0">
                <a:latin typeface="NikoshBAN" pitchFamily="2" charset="0"/>
                <a:cs typeface="NikoshBAN" pitchFamily="2" charset="0"/>
              </a:rPr>
              <a:t>হার্ট </a:t>
            </a:r>
            <a:r>
              <a:rPr lang="as-IN" sz="2400" dirty="0" smtClean="0">
                <a:latin typeface="NikoshBAN" pitchFamily="2" charset="0"/>
                <a:cs typeface="NikoshBAN" pitchFamily="2" charset="0"/>
              </a:rPr>
              <a:t>ফেইলর</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হাইপারভিসকোসিটি</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মাইক্রোটোসিস</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 স্ফেনোসাইটোসিস</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ফ্রাইব্রোজেন </a:t>
            </a:r>
            <a:r>
              <a:rPr lang="as-IN" sz="2400" dirty="0">
                <a:latin typeface="NikoshBAN" pitchFamily="2" charset="0"/>
                <a:cs typeface="NikoshBAN" pitchFamily="2" charset="0"/>
              </a:rPr>
              <a:t>লেভেল কমে </a:t>
            </a:r>
            <a:r>
              <a:rPr lang="as-IN" sz="2400" dirty="0" smtClean="0">
                <a:latin typeface="NikoshBAN" pitchFamily="2" charset="0"/>
                <a:cs typeface="NikoshBAN" pitchFamily="2" charset="0"/>
              </a:rPr>
              <a:t>যাওয়া</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ব্লাড </a:t>
            </a:r>
            <a:r>
              <a:rPr lang="as-IN" sz="2400" dirty="0">
                <a:latin typeface="NikoshBAN" pitchFamily="2" charset="0"/>
                <a:cs typeface="NikoshBAN" pitchFamily="2" charset="0"/>
              </a:rPr>
              <a:t>সেম্পল জমাট বেঁধে </a:t>
            </a:r>
            <a:r>
              <a:rPr lang="as-IN" sz="2400" dirty="0" smtClean="0">
                <a:latin typeface="NikoshBAN" pitchFamily="2" charset="0"/>
                <a:cs typeface="NikoshBAN" pitchFamily="2" charset="0"/>
              </a:rPr>
              <a:t>গেলে</a:t>
            </a:r>
            <a:r>
              <a:rPr lang="en-US" sz="2400" dirty="0" smtClean="0">
                <a:latin typeface="NikoshBAN" pitchFamily="2" charset="0"/>
                <a:cs typeface="NikoshBAN" pitchFamily="2" charset="0"/>
              </a:rPr>
              <a:t>, RBC </a:t>
            </a:r>
            <a:r>
              <a:rPr lang="as-IN" sz="2400" dirty="0" smtClean="0">
                <a:latin typeface="NikoshBAN" pitchFamily="2" charset="0"/>
                <a:cs typeface="NikoshBAN" pitchFamily="2" charset="0"/>
              </a:rPr>
              <a:t>এ্যাবনরমালিটি</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প্রোট্রিন এ্যাবনরমালিটি</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হ্যামোলাইট্রিক রক্তশুন্যতা</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হাইপোফাইব্রোনিওজেন</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ট্যাকনিক্যালি </a:t>
            </a:r>
            <a:r>
              <a:rPr lang="as-IN" sz="2400" dirty="0">
                <a:latin typeface="NikoshBAN" pitchFamily="2" charset="0"/>
                <a:cs typeface="NikoshBAN" pitchFamily="2" charset="0"/>
              </a:rPr>
              <a:t>ফ্লট(টেকনোলজিস্ট এর অদক্ষতা) ইত্যাদি।</a:t>
            </a:r>
          </a:p>
          <a:p>
            <a:pPr>
              <a:buNone/>
            </a:pP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ESR </a:t>
            </a:r>
            <a:r>
              <a:rPr lang="as-IN" sz="2400" dirty="0">
                <a:latin typeface="NikoshBAN" pitchFamily="2" charset="0"/>
                <a:cs typeface="NikoshBAN" pitchFamily="2" charset="0"/>
              </a:rPr>
              <a:t>রেট বৃদ্ধি পাওয়ার কারণ</a:t>
            </a:r>
            <a:r>
              <a:rPr lang="as-IN" sz="2400" dirty="0" smtClean="0">
                <a:latin typeface="NikoshBAN" pitchFamily="2" charset="0"/>
                <a:cs typeface="NikoshBAN" pitchFamily="2" charset="0"/>
              </a:rPr>
              <a:t>:</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ইনফেকশন</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ইনফ্লামেশন</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প্রেগন্যান্ট মায়ের</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রক্তশুন্যতা</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অটোইমোনি </a:t>
            </a:r>
            <a:r>
              <a:rPr lang="as-IN" sz="2400" dirty="0">
                <a:latin typeface="NikoshBAN" pitchFamily="2" charset="0"/>
                <a:cs typeface="NikoshBAN" pitchFamily="2" charset="0"/>
              </a:rPr>
              <a:t>ডিজিস( </a:t>
            </a:r>
            <a:r>
              <a:rPr lang="en-US" sz="2400" dirty="0">
                <a:latin typeface="NikoshBAN" pitchFamily="2" charset="0"/>
                <a:cs typeface="NikoshBAN" pitchFamily="2" charset="0"/>
              </a:rPr>
              <a:t>SLE</a:t>
            </a:r>
            <a:r>
              <a:rPr lang="en-US" sz="2400" dirty="0" smtClean="0">
                <a:latin typeface="NikoshBAN" pitchFamily="2" charset="0"/>
                <a:cs typeface="NikoshBAN" pitchFamily="2" charset="0"/>
              </a:rPr>
              <a:t>), </a:t>
            </a:r>
            <a:r>
              <a:rPr lang="as-IN" sz="2400" dirty="0">
                <a:latin typeface="NikoshBAN" pitchFamily="2" charset="0"/>
                <a:cs typeface="NikoshBAN" pitchFamily="2" charset="0"/>
              </a:rPr>
              <a:t>র‍্যামোটয়েড আর্থাইট্রিস(গেঁটেবাত</a:t>
            </a:r>
            <a:r>
              <a:rPr lang="as-IN" sz="2400" dirty="0" smtClean="0">
                <a:latin typeface="NikoshBAN" pitchFamily="2" charset="0"/>
                <a:cs typeface="NikoshBAN" pitchFamily="2" charset="0"/>
              </a:rPr>
              <a:t>)</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র‍্যামোটয়েড </a:t>
            </a:r>
            <a:r>
              <a:rPr lang="as-IN" sz="2400" dirty="0" smtClean="0">
                <a:latin typeface="NikoshBAN" pitchFamily="2" charset="0"/>
                <a:cs typeface="NikoshBAN" pitchFamily="2" charset="0"/>
              </a:rPr>
              <a:t>ফিবার</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a:t>
            </a:r>
            <a:r>
              <a:rPr lang="as-IN" sz="2400" dirty="0">
                <a:latin typeface="NikoshBAN" pitchFamily="2" charset="0"/>
                <a:cs typeface="NikoshBAN" pitchFamily="2" charset="0"/>
              </a:rPr>
              <a:t>বাতজ্বর</a:t>
            </a:r>
            <a:r>
              <a:rPr lang="as-IN" sz="2400" dirty="0" smtClean="0">
                <a:latin typeface="NikoshBAN" pitchFamily="2" charset="0"/>
                <a:cs typeface="NikoshBAN" pitchFamily="2" charset="0"/>
              </a:rPr>
              <a:t>)</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টাইফয়েড জ্বর</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এপেন্ডিসাইটিস</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টিবি</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ক্যান্সার</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নেফ্রোট্রিক সিন্ডম</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বৃদ্ধ </a:t>
            </a:r>
            <a:r>
              <a:rPr lang="as-IN" sz="2400" dirty="0">
                <a:latin typeface="NikoshBAN" pitchFamily="2" charset="0"/>
                <a:cs typeface="NikoshBAN" pitchFamily="2" charset="0"/>
              </a:rPr>
              <a:t>বয়সে </a:t>
            </a:r>
            <a:r>
              <a:rPr lang="en-US" sz="2400" dirty="0">
                <a:latin typeface="NikoshBAN" pitchFamily="2" charset="0"/>
                <a:cs typeface="NikoshBAN" pitchFamily="2" charset="0"/>
              </a:rPr>
              <a:t>ESR </a:t>
            </a:r>
            <a:r>
              <a:rPr lang="as-IN" sz="2400" dirty="0">
                <a:latin typeface="NikoshBAN" pitchFamily="2" charset="0"/>
                <a:cs typeface="NikoshBAN" pitchFamily="2" charset="0"/>
              </a:rPr>
              <a:t>বাড়তে </a:t>
            </a:r>
            <a:r>
              <a:rPr lang="as-IN" sz="2400" dirty="0" smtClean="0">
                <a:latin typeface="NikoshBAN" pitchFamily="2" charset="0"/>
                <a:cs typeface="NikoshBAN" pitchFamily="2" charset="0"/>
              </a:rPr>
              <a:t>পারে</a:t>
            </a:r>
            <a:r>
              <a:rPr lang="en-US" sz="2400" dirty="0" smtClean="0">
                <a:latin typeface="NikoshBAN" pitchFamily="2" charset="0"/>
                <a:cs typeface="NikoshBAN" pitchFamily="2" charset="0"/>
              </a:rPr>
              <a:t>, RBC </a:t>
            </a:r>
            <a:r>
              <a:rPr lang="as-IN" sz="2400" dirty="0" smtClean="0">
                <a:latin typeface="NikoshBAN" pitchFamily="2" charset="0"/>
                <a:cs typeface="NikoshBAN" pitchFamily="2" charset="0"/>
              </a:rPr>
              <a:t>এ্যাবনরমালিটি</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মালিগ্রেন্সি</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ট্যাকনিক্যালি ফল্ট</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নিউমোনিয়া</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স্বল্প </a:t>
            </a:r>
            <a:r>
              <a:rPr lang="as-IN" sz="2400" dirty="0">
                <a:latin typeface="NikoshBAN" pitchFamily="2" charset="0"/>
                <a:cs typeface="NikoshBAN" pitchFamily="2" charset="0"/>
              </a:rPr>
              <a:t>ও দীর্ঘস্থায়ী যেকোন ইনফেকশন বা ইনফ্লামেশনে </a:t>
            </a:r>
            <a:r>
              <a:rPr lang="en-US" sz="2400" dirty="0">
                <a:latin typeface="NikoshBAN" pitchFamily="2" charset="0"/>
                <a:cs typeface="NikoshBAN" pitchFamily="2" charset="0"/>
              </a:rPr>
              <a:t>ESR </a:t>
            </a:r>
            <a:r>
              <a:rPr lang="as-IN" sz="2400" dirty="0">
                <a:latin typeface="NikoshBAN" pitchFamily="2" charset="0"/>
                <a:cs typeface="NikoshBAN" pitchFamily="2" charset="0"/>
              </a:rPr>
              <a:t>রেট বাড়তে বা কমতে পারে, ইত্যাদি</a:t>
            </a:r>
            <a:r>
              <a:rPr lang="as-IN" sz="2400" dirty="0" smtClean="0">
                <a:latin typeface="NikoshBAN" pitchFamily="2" charset="0"/>
                <a:cs typeface="NikoshBAN" pitchFamily="2" charset="0"/>
              </a:rPr>
              <a:t>।</a:t>
            </a:r>
            <a:endParaRPr lang="en-US" sz="2400" dirty="0" smtClean="0">
              <a:latin typeface="NikoshBAN" pitchFamily="2" charset="0"/>
              <a:cs typeface="NikoshBAN" pitchFamily="2" charset="0"/>
            </a:endParaRPr>
          </a:p>
          <a:p>
            <a:pPr>
              <a:buNone/>
            </a:pPr>
            <a:endParaRPr lang="en-US" sz="2400" dirty="0" smtClean="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077200" cy="5943917"/>
          </a:xfrm>
        </p:spPr>
        <p:txBody>
          <a:bodyPr>
            <a:normAutofit fontScale="92500" lnSpcReduction="10000"/>
          </a:bodyPr>
          <a:lstStyle/>
          <a:p>
            <a:pPr marL="514350" indent="-514350">
              <a:buNone/>
            </a:pPr>
            <a:endParaRPr lang="en-US" dirty="0" smtClean="0"/>
          </a:p>
          <a:p>
            <a:pPr marL="514350" indent="-514350">
              <a:buNone/>
            </a:pPr>
            <a:r>
              <a:rPr lang="en-US" dirty="0" smtClean="0"/>
              <a:t>15,Amylase </a:t>
            </a:r>
            <a:r>
              <a:rPr lang="bn-IN" dirty="0" smtClean="0"/>
              <a:t> </a:t>
            </a:r>
            <a:r>
              <a:rPr lang="bn-IN" dirty="0" smtClean="0">
                <a:latin typeface="NikoshBAN" pitchFamily="2" charset="0"/>
                <a:cs typeface="NikoshBAN" pitchFamily="2" charset="0"/>
              </a:rPr>
              <a:t>পরীক্ষাঃ </a:t>
            </a:r>
            <a:r>
              <a:rPr lang="as-IN" dirty="0" smtClean="0">
                <a:latin typeface="NikoshBAN" pitchFamily="2" charset="0"/>
                <a:cs typeface="NikoshBAN" pitchFamily="2" charset="0"/>
              </a:rPr>
              <a:t>প্যানক্রিয়াটাইটিস </a:t>
            </a:r>
            <a:r>
              <a:rPr lang="bn-IN" dirty="0" smtClean="0">
                <a:latin typeface="NikoshBAN" pitchFamily="2" charset="0"/>
                <a:cs typeface="NikoshBAN" pitchFamily="2" charset="0"/>
              </a:rPr>
              <a:t>রোগে </a:t>
            </a:r>
            <a:r>
              <a:rPr lang="as-IN" dirty="0" smtClean="0">
                <a:latin typeface="NikoshBAN" pitchFamily="2" charset="0"/>
                <a:cs typeface="NikoshBAN" pitchFamily="2" charset="0"/>
              </a:rPr>
              <a:t>রক্তে অ্যামাইলেজের মাত্রা</a:t>
            </a:r>
            <a:r>
              <a:rPr lang="en-US"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কয়েকগুণ বেড়ে যায়</a:t>
            </a:r>
            <a:r>
              <a:rPr lang="bn-IN" dirty="0" smtClean="0">
                <a:latin typeface="NikoshBAN" pitchFamily="2" charset="0"/>
                <a:cs typeface="NikoshBAN" pitchFamily="2" charset="0"/>
              </a:rPr>
              <a:t>।</a:t>
            </a:r>
            <a:r>
              <a:rPr lang="as-IN" dirty="0" smtClean="0">
                <a:latin typeface="NikoshBAN" pitchFamily="2" charset="0"/>
                <a:cs typeface="NikoshBAN" pitchFamily="2" charset="0"/>
              </a:rPr>
              <a:t> আল্ট্রাসাউন্ড, কোনো কোনো ক্ষেত্রে সিটিস্ক্যান এবং ইআরসিপির মাধ্যমে রোগ নির্ণয় হয়।</a:t>
            </a:r>
            <a:endParaRPr lang="en-US" dirty="0" smtClean="0">
              <a:latin typeface="NikoshBAN" pitchFamily="2" charset="0"/>
              <a:cs typeface="NikoshBAN" pitchFamily="2" charset="0"/>
            </a:endParaRPr>
          </a:p>
          <a:p>
            <a:pPr marL="514350" indent="-514350">
              <a:buNone/>
            </a:pPr>
            <a:endParaRPr lang="bn-IN" dirty="0" smtClean="0">
              <a:latin typeface="NikoshBAN" pitchFamily="2" charset="0"/>
              <a:cs typeface="NikoshBAN" pitchFamily="2" charset="0"/>
            </a:endParaRPr>
          </a:p>
          <a:p>
            <a:pPr marL="514350" indent="-514350">
              <a:buNone/>
            </a:pPr>
            <a:r>
              <a:rPr lang="en-US" dirty="0" smtClean="0">
                <a:latin typeface="Times New Roman" pitchFamily="18" charset="0"/>
                <a:cs typeface="Times New Roman" pitchFamily="18" charset="0"/>
              </a:rPr>
              <a:t>16. Hemoglobin </a:t>
            </a:r>
            <a:r>
              <a:rPr lang="bn-IN" dirty="0" smtClean="0">
                <a:latin typeface="NikoshBAN" pitchFamily="2" charset="0"/>
                <a:cs typeface="NikoshBAN" pitchFamily="2" charset="0"/>
              </a:rPr>
              <a:t> পরীক্ষাঃ </a:t>
            </a:r>
            <a:r>
              <a:rPr lang="as-IN" dirty="0" smtClean="0">
                <a:latin typeface="NikoshBAN" pitchFamily="2" charset="0"/>
                <a:cs typeface="NikoshBAN" pitchFamily="2" charset="0"/>
              </a:rPr>
              <a:t>স্বাভাবিক অবস্থায় রক্তে হিমোগ্লোবিনের পরিমাণ ১৪-১৬ গ্রাম/ডি এল থাকে। যদি কোনো কারণে রক্তে হিমোগ্লোবিনের পরিমাণ স্বাভাবিক মাত্রার চেয়ে কমে যায় তবে এই হিমোগ্লোবিনের ঘাটতিকে রক্তশূন্যতা হিসেবে আখ্যায়িত করা হয়।  খুব সহজেই রক্তে হিমোগ্লোবিনের পরিমাণ নির্ণয় করা যায়। প্যাথলজিক্যাল ল্যাব থেকে </a:t>
            </a:r>
            <a:r>
              <a:rPr lang="en-US" dirty="0" smtClean="0">
                <a:latin typeface="NikoshBAN" pitchFamily="2" charset="0"/>
                <a:cs typeface="NikoshBAN" pitchFamily="2" charset="0"/>
              </a:rPr>
              <a:t>CBC (</a:t>
            </a:r>
            <a:r>
              <a:rPr lang="en-US" dirty="0" err="1" smtClean="0">
                <a:latin typeface="NikoshBAN" pitchFamily="2" charset="0"/>
                <a:cs typeface="NikoshBAN" pitchFamily="2" charset="0"/>
              </a:rPr>
              <a:t>Complet</a:t>
            </a:r>
            <a:r>
              <a:rPr lang="en-US" dirty="0" smtClean="0">
                <a:latin typeface="NikoshBAN" pitchFamily="2" charset="0"/>
                <a:cs typeface="NikoshBAN" pitchFamily="2" charset="0"/>
              </a:rPr>
              <a:t> Blood Count) </a:t>
            </a:r>
            <a:r>
              <a:rPr lang="as-IN" dirty="0" smtClean="0">
                <a:latin typeface="NikoshBAN" pitchFamily="2" charset="0"/>
                <a:cs typeface="NikoshBAN" pitchFamily="2" charset="0"/>
              </a:rPr>
              <a:t>অথবা </a:t>
            </a:r>
            <a:r>
              <a:rPr lang="en-US" dirty="0" smtClean="0">
                <a:latin typeface="NikoshBAN" pitchFamily="2" charset="0"/>
                <a:cs typeface="NikoshBAN" pitchFamily="2" charset="0"/>
              </a:rPr>
              <a:t>TC, DC, </a:t>
            </a:r>
            <a:r>
              <a:rPr lang="en-US" dirty="0" err="1" smtClean="0">
                <a:latin typeface="NikoshBAN" pitchFamily="2" charset="0"/>
                <a:cs typeface="NikoshBAN" pitchFamily="2" charset="0"/>
              </a:rPr>
              <a:t>Hb</a:t>
            </a:r>
            <a:r>
              <a:rPr lang="en-US" dirty="0" smtClean="0">
                <a:latin typeface="NikoshBAN" pitchFamily="2" charset="0"/>
                <a:cs typeface="NikoshBAN" pitchFamily="2" charset="0"/>
              </a:rPr>
              <a:t>% </a:t>
            </a:r>
            <a:r>
              <a:rPr lang="bn-IN" dirty="0" smtClean="0">
                <a:latin typeface="NikoshBAN" pitchFamily="2" charset="0"/>
                <a:cs typeface="NikoshBAN" pitchFamily="2" charset="0"/>
              </a:rPr>
              <a:t> পরীক্ষা করে রক্তশুন্যতার ধরন জানা যায় ,</a:t>
            </a:r>
            <a:endParaRPr lang="en-US" dirty="0" smtClean="0">
              <a:latin typeface="NikoshBAN" pitchFamily="2" charset="0"/>
              <a:cs typeface="NikoshBAN" pitchFamily="2" charset="0"/>
            </a:endParaRPr>
          </a:p>
          <a:p>
            <a:pPr marL="514350" indent="-514350">
              <a:buNone/>
            </a:pPr>
            <a:endParaRPr lang="bn-IN" sz="2000" dirty="0" smtClean="0">
              <a:latin typeface="Times New Roman" pitchFamily="18" charset="0"/>
              <a:cs typeface="NikoshBAN" pitchFamily="2" charset="0"/>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dirty="0" smtClean="0">
                <a:latin typeface="NikoshBAN" pitchFamily="2" charset="0"/>
                <a:cs typeface="NikoshBAN" pitchFamily="2" charset="0"/>
              </a:rPr>
              <a:t>থায়রয়েড ও রক্তশুন্যতা নিরুপনে পরীক্ষা</a:t>
            </a:r>
            <a:endParaRPr lang="en-US" dirty="0">
              <a:latin typeface="NikoshBAN" pitchFamily="2" charset="0"/>
              <a:cs typeface="NikoshBAN" pitchFamily="2" charset="0"/>
            </a:endParaRPr>
          </a:p>
        </p:txBody>
      </p:sp>
      <p:pic>
        <p:nvPicPr>
          <p:cNvPr id="14338" name="Picture 2"/>
          <p:cNvPicPr>
            <a:picLocks noGrp="1" noChangeAspect="1" noChangeArrowheads="1"/>
          </p:cNvPicPr>
          <p:nvPr>
            <p:ph idx="1"/>
          </p:nvPr>
        </p:nvPicPr>
        <p:blipFill>
          <a:blip r:embed="rId2"/>
          <a:stretch>
            <a:fillRect/>
          </a:stretch>
        </p:blipFill>
        <p:spPr bwMode="auto">
          <a:xfrm>
            <a:off x="4571607" y="1981200"/>
            <a:ext cx="4572393" cy="36576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0" y="1981200"/>
            <a:ext cx="44196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bn-IN" dirty="0" smtClean="0">
                <a:latin typeface="NikoshBAN" pitchFamily="2" charset="0"/>
                <a:cs typeface="NikoshBAN" pitchFamily="2" charset="0"/>
              </a:rPr>
              <a:t>যকৃতের রোগ নিরুপনে পরীক্ষা</a:t>
            </a:r>
            <a:endParaRPr lang="en-US" dirty="0">
              <a:latin typeface="NikoshBAN" pitchFamily="2" charset="0"/>
              <a:cs typeface="NikoshBAN" pitchFamily="2" charset="0"/>
            </a:endParaRPr>
          </a:p>
        </p:txBody>
      </p:sp>
      <p:pic>
        <p:nvPicPr>
          <p:cNvPr id="15362" name="Picture 2"/>
          <p:cNvPicPr>
            <a:picLocks noGrp="1" noChangeAspect="1" noChangeArrowheads="1"/>
          </p:cNvPicPr>
          <p:nvPr>
            <p:ph idx="1"/>
          </p:nvPr>
        </p:nvPicPr>
        <p:blipFill>
          <a:blip r:embed="rId2"/>
          <a:stretch>
            <a:fillRect/>
          </a:stretch>
        </p:blipFill>
        <p:spPr bwMode="auto">
          <a:xfrm>
            <a:off x="1557841" y="1646238"/>
            <a:ext cx="6028317"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0346" y="2967334"/>
            <a:ext cx="5753053" cy="1569660"/>
          </a:xfrm>
          <a:prstGeom prst="rect">
            <a:avLst/>
          </a:prstGeom>
          <a:noFill/>
        </p:spPr>
        <p:txBody>
          <a:bodyPr wrap="square" lIns="91440" tIns="45720" rIns="91440" bIns="45720">
            <a:spAutoFit/>
          </a:bodyPr>
          <a:lstStyle/>
          <a:p>
            <a:pPr algn="ctr"/>
            <a:r>
              <a:rPr lang="en-US"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Thanks</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8991600" cy="1143000"/>
          </a:xfrm>
        </p:spPr>
        <p:txBody>
          <a:bodyPr>
            <a:normAutofit fontScale="90000"/>
          </a:bodyPr>
          <a:lstStyle/>
          <a:p>
            <a:r>
              <a:rPr lang="en-US" dirty="0" smtClean="0"/>
              <a:t>What are normal hematology levels?</a:t>
            </a:r>
            <a:br>
              <a:rPr lang="en-US" dirty="0" smtClean="0"/>
            </a:br>
            <a:endParaRPr lang="en-US" dirty="0"/>
          </a:p>
        </p:txBody>
      </p:sp>
      <p:graphicFrame>
        <p:nvGraphicFramePr>
          <p:cNvPr id="4" name="Content Placeholder 3"/>
          <p:cNvGraphicFramePr>
            <a:graphicFrameLocks noGrp="1"/>
          </p:cNvGraphicFramePr>
          <p:nvPr>
            <p:ph idx="1"/>
          </p:nvPr>
        </p:nvGraphicFramePr>
        <p:xfrm>
          <a:off x="533400" y="844804"/>
          <a:ext cx="8382002" cy="6013196"/>
        </p:xfrm>
        <a:graphic>
          <a:graphicData uri="http://schemas.openxmlformats.org/drawingml/2006/table">
            <a:tbl>
              <a:tblPr firstRow="1" bandRow="1">
                <a:tableStyleId>{5C22544A-7EE6-4342-B048-85BDC9FD1C3A}</a:tableStyleId>
              </a:tblPr>
              <a:tblGrid>
                <a:gridCol w="4778235"/>
                <a:gridCol w="1483540"/>
                <a:gridCol w="1335187"/>
                <a:gridCol w="785040"/>
              </a:tblGrid>
              <a:tr h="441706">
                <a:tc>
                  <a:txBody>
                    <a:bodyPr/>
                    <a:lstStyle/>
                    <a:p>
                      <a:r>
                        <a:rPr lang="en-US" sz="1800" b="1" dirty="0" smtClean="0">
                          <a:latin typeface="Arial"/>
                        </a:rPr>
                        <a:t>Adult Reference Ranges</a:t>
                      </a:r>
                      <a:endParaRPr lang="en-US" sz="1800" dirty="0">
                        <a:latin typeface="Arial"/>
                      </a:endParaRPr>
                    </a:p>
                  </a:txBody>
                  <a:tcPr marL="9525" marR="9525" marT="9525" marB="9525" anchor="ctr"/>
                </a:tc>
                <a:tc>
                  <a:txBody>
                    <a:bodyPr/>
                    <a:lstStyle/>
                    <a:p>
                      <a:r>
                        <a:rPr lang="en-US" sz="1800" dirty="0">
                          <a:latin typeface="Arial"/>
                        </a:rPr>
                        <a:t>Male</a:t>
                      </a:r>
                    </a:p>
                  </a:txBody>
                  <a:tcPr marL="9525" marR="9525" marT="9525" marB="9525" anchor="ctr"/>
                </a:tc>
                <a:tc>
                  <a:txBody>
                    <a:bodyPr/>
                    <a:lstStyle/>
                    <a:p>
                      <a:r>
                        <a:rPr lang="en-US" sz="1800" dirty="0">
                          <a:latin typeface="Arial"/>
                        </a:rPr>
                        <a:t>Female</a:t>
                      </a:r>
                    </a:p>
                  </a:txBody>
                  <a:tcPr marL="9525" marR="9525" marT="9525" marB="9525" anchor="ctr"/>
                </a:tc>
                <a:tc>
                  <a:txBody>
                    <a:bodyPr/>
                    <a:lstStyle/>
                    <a:p>
                      <a:r>
                        <a:rPr lang="en-US" sz="1800" dirty="0">
                          <a:latin typeface="Arial"/>
                        </a:rPr>
                        <a:t>Units</a:t>
                      </a:r>
                    </a:p>
                  </a:txBody>
                  <a:tcPr marL="9525" marR="9525" marT="9525" marB="9525" anchor="ctr"/>
                </a:tc>
              </a:tr>
              <a:tr h="441706">
                <a:tc>
                  <a:txBody>
                    <a:bodyPr/>
                    <a:lstStyle/>
                    <a:p>
                      <a:r>
                        <a:rPr lang="en-US" sz="1800">
                          <a:latin typeface="Arial"/>
                        </a:rPr>
                        <a:t>Haemoglobin (HB)</a:t>
                      </a:r>
                    </a:p>
                  </a:txBody>
                  <a:tcPr marL="9525" marR="9525" marT="9525" marB="9525" anchor="ctr"/>
                </a:tc>
                <a:tc>
                  <a:txBody>
                    <a:bodyPr/>
                    <a:lstStyle/>
                    <a:p>
                      <a:r>
                        <a:rPr lang="en-US" sz="1800">
                          <a:latin typeface="Arial"/>
                        </a:rPr>
                        <a:t>130-180</a:t>
                      </a:r>
                    </a:p>
                  </a:txBody>
                  <a:tcPr marL="9525" marR="9525" marT="9525" marB="9525" anchor="ctr"/>
                </a:tc>
                <a:tc>
                  <a:txBody>
                    <a:bodyPr/>
                    <a:lstStyle/>
                    <a:p>
                      <a:r>
                        <a:rPr lang="en-US" sz="1800" dirty="0">
                          <a:latin typeface="Arial"/>
                        </a:rPr>
                        <a:t>115-165</a:t>
                      </a:r>
                    </a:p>
                  </a:txBody>
                  <a:tcPr marL="9525" marR="9525" marT="9525" marB="9525" anchor="ctr"/>
                </a:tc>
                <a:tc>
                  <a:txBody>
                    <a:bodyPr/>
                    <a:lstStyle/>
                    <a:p>
                      <a:r>
                        <a:rPr lang="en-US" sz="1800" dirty="0">
                          <a:latin typeface="Arial"/>
                        </a:rPr>
                        <a:t>g/L</a:t>
                      </a:r>
                    </a:p>
                  </a:txBody>
                  <a:tcPr marL="9525" marR="9525" marT="9525" marB="9525" anchor="ctr"/>
                </a:tc>
              </a:tr>
              <a:tr h="441706">
                <a:tc>
                  <a:txBody>
                    <a:bodyPr/>
                    <a:lstStyle/>
                    <a:p>
                      <a:r>
                        <a:rPr lang="en-US" sz="1800">
                          <a:latin typeface="Arial"/>
                        </a:rPr>
                        <a:t>White Cell Count (WBC)</a:t>
                      </a:r>
                    </a:p>
                  </a:txBody>
                  <a:tcPr marL="9525" marR="9525" marT="9525" marB="9525" anchor="ctr"/>
                </a:tc>
                <a:tc>
                  <a:txBody>
                    <a:bodyPr/>
                    <a:lstStyle/>
                    <a:p>
                      <a:r>
                        <a:rPr lang="en-US" sz="1800">
                          <a:latin typeface="Arial"/>
                        </a:rPr>
                        <a:t>4-11</a:t>
                      </a:r>
                    </a:p>
                  </a:txBody>
                  <a:tcPr marL="9525" marR="9525" marT="9525" marB="9525" anchor="ctr"/>
                </a:tc>
                <a:tc>
                  <a:txBody>
                    <a:bodyPr/>
                    <a:lstStyle/>
                    <a:p>
                      <a:r>
                        <a:rPr lang="en-US" sz="1800">
                          <a:latin typeface="Arial"/>
                        </a:rPr>
                        <a:t>4-11</a:t>
                      </a:r>
                    </a:p>
                  </a:txBody>
                  <a:tcPr marL="9525" marR="9525" marT="9525" marB="9525" anchor="ctr"/>
                </a:tc>
                <a:tc>
                  <a:txBody>
                    <a:bodyPr/>
                    <a:lstStyle/>
                    <a:p>
                      <a:r>
                        <a:rPr lang="en-US" sz="1800">
                          <a:latin typeface="Arial"/>
                        </a:rPr>
                        <a:t>10</a:t>
                      </a:r>
                      <a:r>
                        <a:rPr lang="en-US" sz="1800" baseline="30000">
                          <a:latin typeface="Arial"/>
                        </a:rPr>
                        <a:t>9</a:t>
                      </a:r>
                      <a:r>
                        <a:rPr lang="en-US" sz="1800">
                          <a:latin typeface="Arial"/>
                        </a:rPr>
                        <a:t>/L</a:t>
                      </a:r>
                    </a:p>
                  </a:txBody>
                  <a:tcPr marL="9525" marR="9525" marT="9525" marB="9525" anchor="ctr"/>
                </a:tc>
              </a:tr>
              <a:tr h="441706">
                <a:tc>
                  <a:txBody>
                    <a:bodyPr/>
                    <a:lstStyle/>
                    <a:p>
                      <a:r>
                        <a:rPr lang="en-US" sz="1800">
                          <a:latin typeface="Arial"/>
                        </a:rPr>
                        <a:t>Platelet Count (PLT)</a:t>
                      </a:r>
                    </a:p>
                  </a:txBody>
                  <a:tcPr marL="9525" marR="9525" marT="9525" marB="9525" anchor="ctr"/>
                </a:tc>
                <a:tc>
                  <a:txBody>
                    <a:bodyPr/>
                    <a:lstStyle/>
                    <a:p>
                      <a:r>
                        <a:rPr lang="en-US" sz="1800">
                          <a:latin typeface="Arial"/>
                        </a:rPr>
                        <a:t>150-450</a:t>
                      </a:r>
                    </a:p>
                  </a:txBody>
                  <a:tcPr marL="9525" marR="9525" marT="9525" marB="9525" anchor="ctr"/>
                </a:tc>
                <a:tc>
                  <a:txBody>
                    <a:bodyPr/>
                    <a:lstStyle/>
                    <a:p>
                      <a:r>
                        <a:rPr lang="en-US" sz="1800">
                          <a:latin typeface="Arial"/>
                        </a:rPr>
                        <a:t>150-450</a:t>
                      </a:r>
                    </a:p>
                  </a:txBody>
                  <a:tcPr marL="9525" marR="9525" marT="9525" marB="9525" anchor="ctr"/>
                </a:tc>
                <a:tc>
                  <a:txBody>
                    <a:bodyPr/>
                    <a:lstStyle/>
                    <a:p>
                      <a:r>
                        <a:rPr lang="en-US" sz="1800">
                          <a:latin typeface="Arial"/>
                        </a:rPr>
                        <a:t>10</a:t>
                      </a:r>
                      <a:r>
                        <a:rPr lang="en-US" sz="1800" baseline="30000">
                          <a:latin typeface="Arial"/>
                        </a:rPr>
                        <a:t>9</a:t>
                      </a:r>
                      <a:r>
                        <a:rPr lang="en-US" sz="1800">
                          <a:latin typeface="Arial"/>
                        </a:rPr>
                        <a:t>/L</a:t>
                      </a:r>
                    </a:p>
                  </a:txBody>
                  <a:tcPr marL="9525" marR="9525" marT="9525" marB="9525" anchor="ctr"/>
                </a:tc>
              </a:tr>
              <a:tr h="441706">
                <a:tc>
                  <a:txBody>
                    <a:bodyPr/>
                    <a:lstStyle/>
                    <a:p>
                      <a:r>
                        <a:rPr lang="en-US" sz="1800">
                          <a:latin typeface="Arial"/>
                        </a:rPr>
                        <a:t>Red Blood Count (RBC)</a:t>
                      </a:r>
                    </a:p>
                  </a:txBody>
                  <a:tcPr marL="9525" marR="9525" marT="9525" marB="9525" anchor="ctr"/>
                </a:tc>
                <a:tc>
                  <a:txBody>
                    <a:bodyPr/>
                    <a:lstStyle/>
                    <a:p>
                      <a:r>
                        <a:rPr lang="en-US" sz="1800">
                          <a:latin typeface="Arial"/>
                        </a:rPr>
                        <a:t>4.5-6.5</a:t>
                      </a:r>
                    </a:p>
                  </a:txBody>
                  <a:tcPr marL="9525" marR="9525" marT="9525" marB="9525" anchor="ctr"/>
                </a:tc>
                <a:tc>
                  <a:txBody>
                    <a:bodyPr/>
                    <a:lstStyle/>
                    <a:p>
                      <a:r>
                        <a:rPr lang="en-US" sz="1800" dirty="0">
                          <a:latin typeface="Arial"/>
                        </a:rPr>
                        <a:t>3.8-5.8</a:t>
                      </a:r>
                    </a:p>
                  </a:txBody>
                  <a:tcPr marL="9525" marR="9525" marT="9525" marB="9525" anchor="ctr"/>
                </a:tc>
                <a:tc>
                  <a:txBody>
                    <a:bodyPr/>
                    <a:lstStyle/>
                    <a:p>
                      <a:r>
                        <a:rPr lang="en-US" sz="1800">
                          <a:latin typeface="Arial"/>
                        </a:rPr>
                        <a:t>10</a:t>
                      </a:r>
                      <a:r>
                        <a:rPr lang="en-US" sz="1800" baseline="30000">
                          <a:latin typeface="Arial"/>
                        </a:rPr>
                        <a:t>12</a:t>
                      </a:r>
                      <a:r>
                        <a:rPr lang="en-US" sz="1800">
                          <a:latin typeface="Arial"/>
                        </a:rPr>
                        <a:t>/L</a:t>
                      </a:r>
                    </a:p>
                  </a:txBody>
                  <a:tcPr marL="9525" marR="9525" marT="9525" marB="9525" anchor="ctr"/>
                </a:tc>
              </a:tr>
              <a:tr h="288542">
                <a:tc>
                  <a:txBody>
                    <a:bodyPr/>
                    <a:lstStyle/>
                    <a:p>
                      <a:r>
                        <a:rPr lang="en-US" sz="1800">
                          <a:latin typeface="Arial"/>
                        </a:rPr>
                        <a:t>Mean Cell Volume (MCV)</a:t>
                      </a:r>
                    </a:p>
                  </a:txBody>
                  <a:tcPr marL="9525" marR="9525" marT="9525" marB="9525" anchor="ctr"/>
                </a:tc>
                <a:tc>
                  <a:txBody>
                    <a:bodyPr/>
                    <a:lstStyle/>
                    <a:p>
                      <a:r>
                        <a:rPr lang="en-US" sz="1800">
                          <a:latin typeface="Arial"/>
                        </a:rPr>
                        <a:t>80-100</a:t>
                      </a:r>
                    </a:p>
                  </a:txBody>
                  <a:tcPr marL="9525" marR="9525" marT="9525" marB="9525" anchor="ctr"/>
                </a:tc>
                <a:tc>
                  <a:txBody>
                    <a:bodyPr/>
                    <a:lstStyle/>
                    <a:p>
                      <a:r>
                        <a:rPr lang="en-US" sz="1800">
                          <a:latin typeface="Arial"/>
                        </a:rPr>
                        <a:t>80-100</a:t>
                      </a:r>
                    </a:p>
                  </a:txBody>
                  <a:tcPr marL="9525" marR="9525" marT="9525" marB="9525" anchor="ctr"/>
                </a:tc>
                <a:tc>
                  <a:txBody>
                    <a:bodyPr/>
                    <a:lstStyle/>
                    <a:p>
                      <a:r>
                        <a:rPr lang="en-US" sz="1800">
                          <a:latin typeface="Arial"/>
                        </a:rPr>
                        <a:t>fl</a:t>
                      </a:r>
                    </a:p>
                  </a:txBody>
                  <a:tcPr marL="9525" marR="9525" marT="9525" marB="9525" anchor="ctr"/>
                </a:tc>
              </a:tr>
              <a:tr h="441706">
                <a:tc>
                  <a:txBody>
                    <a:bodyPr/>
                    <a:lstStyle/>
                    <a:p>
                      <a:r>
                        <a:rPr lang="en-US" sz="1800">
                          <a:latin typeface="Arial"/>
                        </a:rPr>
                        <a:t>Packed Cell Volume (PCV)/Haematocrit (HCT)</a:t>
                      </a:r>
                    </a:p>
                  </a:txBody>
                  <a:tcPr marL="9525" marR="9525" marT="9525" marB="9525" anchor="ctr"/>
                </a:tc>
                <a:tc>
                  <a:txBody>
                    <a:bodyPr/>
                    <a:lstStyle/>
                    <a:p>
                      <a:r>
                        <a:rPr lang="en-US" sz="1800">
                          <a:latin typeface="Arial"/>
                        </a:rPr>
                        <a:t>0.40-0.52</a:t>
                      </a:r>
                    </a:p>
                  </a:txBody>
                  <a:tcPr marL="9525" marR="9525" marT="9525" marB="9525" anchor="ctr"/>
                </a:tc>
                <a:tc>
                  <a:txBody>
                    <a:bodyPr/>
                    <a:lstStyle/>
                    <a:p>
                      <a:r>
                        <a:rPr lang="en-US" sz="1800" dirty="0">
                          <a:latin typeface="Arial"/>
                        </a:rPr>
                        <a:t>0.37-0.47</a:t>
                      </a:r>
                    </a:p>
                  </a:txBody>
                  <a:tcPr marL="9525" marR="9525" marT="9525" marB="9525" anchor="ctr"/>
                </a:tc>
                <a:tc>
                  <a:txBody>
                    <a:bodyPr/>
                    <a:lstStyle/>
                    <a:p>
                      <a:r>
                        <a:rPr lang="en-US" sz="1800" dirty="0">
                          <a:latin typeface="Arial"/>
                        </a:rPr>
                        <a:t>L/L</a:t>
                      </a:r>
                    </a:p>
                  </a:txBody>
                  <a:tcPr marL="9525" marR="9525" marT="9525" marB="9525" anchor="ctr"/>
                </a:tc>
              </a:tr>
              <a:tr h="441706">
                <a:tc>
                  <a:txBody>
                    <a:bodyPr/>
                    <a:lstStyle/>
                    <a:p>
                      <a:r>
                        <a:rPr lang="en-US" sz="1800">
                          <a:latin typeface="Arial"/>
                        </a:rPr>
                        <a:t>Mean Cell Haemoglobin (MCH)</a:t>
                      </a:r>
                    </a:p>
                  </a:txBody>
                  <a:tcPr marL="9525" marR="9525" marT="9525" marB="9525" anchor="ctr"/>
                </a:tc>
                <a:tc>
                  <a:txBody>
                    <a:bodyPr/>
                    <a:lstStyle/>
                    <a:p>
                      <a:r>
                        <a:rPr lang="en-US" sz="1800">
                          <a:latin typeface="Arial"/>
                        </a:rPr>
                        <a:t>27-32</a:t>
                      </a:r>
                    </a:p>
                  </a:txBody>
                  <a:tcPr marL="9525" marR="9525" marT="9525" marB="9525" anchor="ctr"/>
                </a:tc>
                <a:tc>
                  <a:txBody>
                    <a:bodyPr/>
                    <a:lstStyle/>
                    <a:p>
                      <a:r>
                        <a:rPr lang="en-US" sz="1800">
                          <a:latin typeface="Arial"/>
                        </a:rPr>
                        <a:t>27-32</a:t>
                      </a:r>
                    </a:p>
                  </a:txBody>
                  <a:tcPr marL="9525" marR="9525" marT="9525" marB="9525" anchor="ctr"/>
                </a:tc>
                <a:tc>
                  <a:txBody>
                    <a:bodyPr/>
                    <a:lstStyle/>
                    <a:p>
                      <a:r>
                        <a:rPr lang="en-US" sz="1800">
                          <a:latin typeface="Arial"/>
                        </a:rPr>
                        <a:t>pg</a:t>
                      </a:r>
                    </a:p>
                  </a:txBody>
                  <a:tcPr marL="9525" marR="9525" marT="9525" marB="9525" anchor="ctr"/>
                </a:tc>
              </a:tr>
              <a:tr h="441706">
                <a:tc>
                  <a:txBody>
                    <a:bodyPr/>
                    <a:lstStyle/>
                    <a:p>
                      <a:r>
                        <a:rPr lang="en-US" sz="1800">
                          <a:latin typeface="Arial"/>
                        </a:rPr>
                        <a:t>Mean Cell Haemoglobin Concentration (MCHC)</a:t>
                      </a:r>
                    </a:p>
                  </a:txBody>
                  <a:tcPr marL="9525" marR="9525" marT="9525" marB="9525" anchor="ctr"/>
                </a:tc>
                <a:tc>
                  <a:txBody>
                    <a:bodyPr/>
                    <a:lstStyle/>
                    <a:p>
                      <a:r>
                        <a:rPr lang="en-US" sz="1800">
                          <a:latin typeface="Arial"/>
                        </a:rPr>
                        <a:t>320-360</a:t>
                      </a:r>
                    </a:p>
                  </a:txBody>
                  <a:tcPr marL="9525" marR="9525" marT="9525" marB="9525" anchor="ctr"/>
                </a:tc>
                <a:tc>
                  <a:txBody>
                    <a:bodyPr/>
                    <a:lstStyle/>
                    <a:p>
                      <a:r>
                        <a:rPr lang="en-US" sz="1800">
                          <a:latin typeface="Arial"/>
                        </a:rPr>
                        <a:t>320-360</a:t>
                      </a:r>
                    </a:p>
                  </a:txBody>
                  <a:tcPr marL="9525" marR="9525" marT="9525" marB="9525" anchor="ctr"/>
                </a:tc>
                <a:tc>
                  <a:txBody>
                    <a:bodyPr/>
                    <a:lstStyle/>
                    <a:p>
                      <a:r>
                        <a:rPr lang="en-US" sz="1800">
                          <a:latin typeface="Arial"/>
                        </a:rPr>
                        <a:t>g/L</a:t>
                      </a:r>
                    </a:p>
                  </a:txBody>
                  <a:tcPr marL="9525" marR="9525" marT="9525" marB="9525" anchor="ctr"/>
                </a:tc>
              </a:tr>
              <a:tr h="441706">
                <a:tc>
                  <a:txBody>
                    <a:bodyPr/>
                    <a:lstStyle/>
                    <a:p>
                      <a:r>
                        <a:rPr lang="en-US" sz="1800" dirty="0" err="1" smtClean="0">
                          <a:latin typeface="Arial"/>
                        </a:rPr>
                        <a:t>Neutrophil</a:t>
                      </a:r>
                      <a:r>
                        <a:rPr lang="en-US" sz="1800" dirty="0" smtClean="0">
                          <a:latin typeface="Arial"/>
                        </a:rPr>
                        <a:t> Count</a:t>
                      </a:r>
                      <a:endParaRPr lang="en-US" sz="1800" dirty="0">
                        <a:latin typeface="Arial"/>
                      </a:endParaRPr>
                    </a:p>
                  </a:txBody>
                  <a:tcPr marL="9525" marR="9525" marT="9525" marB="9525" anchor="ctr"/>
                </a:tc>
                <a:tc>
                  <a:txBody>
                    <a:bodyPr/>
                    <a:lstStyle/>
                    <a:p>
                      <a:r>
                        <a:rPr lang="en-US" sz="1800">
                          <a:latin typeface="Arial"/>
                        </a:rPr>
                        <a:t>2.0-7.5</a:t>
                      </a:r>
                    </a:p>
                  </a:txBody>
                  <a:tcPr marL="9525" marR="9525" marT="9525" marB="9525" anchor="ctr"/>
                </a:tc>
                <a:tc>
                  <a:txBody>
                    <a:bodyPr/>
                    <a:lstStyle/>
                    <a:p>
                      <a:r>
                        <a:rPr lang="en-US" sz="1800">
                          <a:latin typeface="Arial"/>
                        </a:rPr>
                        <a:t>2.0-7.5</a:t>
                      </a:r>
                    </a:p>
                  </a:txBody>
                  <a:tcPr marL="9525" marR="9525" marT="9525" marB="9525" anchor="ctr"/>
                </a:tc>
                <a:tc>
                  <a:txBody>
                    <a:bodyPr/>
                    <a:lstStyle/>
                    <a:p>
                      <a:r>
                        <a:rPr lang="en-US" sz="1800" dirty="0">
                          <a:latin typeface="Arial"/>
                        </a:rPr>
                        <a:t>10</a:t>
                      </a:r>
                      <a:r>
                        <a:rPr lang="en-US" sz="1800" baseline="30000" dirty="0">
                          <a:latin typeface="Arial"/>
                        </a:rPr>
                        <a:t>9</a:t>
                      </a:r>
                      <a:r>
                        <a:rPr lang="en-US" sz="1800" dirty="0">
                          <a:latin typeface="Arial"/>
                        </a:rPr>
                        <a:t>/L</a:t>
                      </a:r>
                    </a:p>
                  </a:txBody>
                  <a:tcPr marL="9525" marR="9525" marT="9525" marB="9525" anchor="ctr"/>
                </a:tc>
              </a:tr>
              <a:tr h="441706">
                <a:tc>
                  <a:txBody>
                    <a:bodyPr/>
                    <a:lstStyle/>
                    <a:p>
                      <a:r>
                        <a:rPr lang="en-US" sz="1800" dirty="0" err="1" smtClean="0"/>
                        <a:t>Creatinine</a:t>
                      </a:r>
                      <a:r>
                        <a:rPr lang="en-US" sz="1800" dirty="0" smtClean="0"/>
                        <a:t> (urine)</a:t>
                      </a:r>
                      <a:endParaRPr lang="en-US" sz="1800" dirty="0">
                        <a:latin typeface="Arial"/>
                      </a:endParaRPr>
                    </a:p>
                  </a:txBody>
                  <a:tcPr marL="9525" marR="9525" marT="9525" marB="9525" anchor="ctr"/>
                </a:tc>
                <a:tc>
                  <a:txBody>
                    <a:bodyPr/>
                    <a:lstStyle/>
                    <a:p>
                      <a:r>
                        <a:rPr lang="en-US" sz="1800" dirty="0" smtClean="0"/>
                        <a:t>1.0-2.0</a:t>
                      </a:r>
                      <a:endParaRPr lang="en-US" sz="1800" dirty="0">
                        <a:latin typeface="Arial"/>
                      </a:endParaRPr>
                    </a:p>
                  </a:txBody>
                  <a:tcPr marL="9525" marR="9525" marT="9525" marB="9525" anchor="ctr"/>
                </a:tc>
                <a:tc>
                  <a:txBody>
                    <a:bodyPr/>
                    <a:lstStyle/>
                    <a:p>
                      <a:r>
                        <a:rPr lang="en-US" sz="1800" dirty="0" smtClean="0"/>
                        <a:t>0.8-1.8</a:t>
                      </a:r>
                      <a:endParaRPr lang="en-US" sz="1800" dirty="0">
                        <a:latin typeface="Arial"/>
                      </a:endParaRPr>
                    </a:p>
                  </a:txBody>
                  <a:tcPr marL="9525" marR="9525" marT="9525" marB="9525" anchor="ctr"/>
                </a:tc>
                <a:tc>
                  <a:txBody>
                    <a:bodyPr/>
                    <a:lstStyle/>
                    <a:p>
                      <a:r>
                        <a:rPr lang="en-US" sz="1800" dirty="0" smtClean="0"/>
                        <a:t>g/24h</a:t>
                      </a:r>
                      <a:endParaRPr lang="en-US" sz="1800" dirty="0">
                        <a:latin typeface="Arial"/>
                      </a:endParaRPr>
                    </a:p>
                  </a:txBody>
                  <a:tcPr marL="9525" marR="9525" marT="9525" marB="9525" anchor="ctr"/>
                </a:tc>
              </a:tr>
              <a:tr h="441706">
                <a:tc>
                  <a:txBody>
                    <a:bodyPr/>
                    <a:lstStyle/>
                    <a:p>
                      <a:r>
                        <a:rPr lang="en-US" sz="1800" dirty="0" err="1" smtClean="0"/>
                        <a:t>Creatinine</a:t>
                      </a:r>
                      <a:r>
                        <a:rPr lang="en-US" sz="1800" dirty="0" smtClean="0"/>
                        <a:t> (serum)</a:t>
                      </a:r>
                      <a:endParaRPr lang="en-US" sz="1800" dirty="0">
                        <a:latin typeface="Arial"/>
                      </a:endParaRPr>
                    </a:p>
                  </a:txBody>
                  <a:tcPr marL="9525" marR="9525" marT="9525" marB="9525" anchor="ctr"/>
                </a:tc>
                <a:tc>
                  <a:txBody>
                    <a:bodyPr/>
                    <a:lstStyle/>
                    <a:p>
                      <a:r>
                        <a:rPr lang="en-US" sz="1800" dirty="0" smtClean="0"/>
                        <a:t>0.6-1.2 </a:t>
                      </a:r>
                      <a:endParaRPr lang="en-US" sz="1800" dirty="0">
                        <a:latin typeface="Arial"/>
                      </a:endParaRPr>
                    </a:p>
                  </a:txBody>
                  <a:tcPr marL="9525" marR="9525" marT="9525" marB="9525" anchor="ctr"/>
                </a:tc>
                <a:tc>
                  <a:txBody>
                    <a:bodyPr/>
                    <a:lstStyle/>
                    <a:p>
                      <a:r>
                        <a:rPr lang="en-US" sz="1800" dirty="0" smtClean="0"/>
                        <a:t>0.6-1.2</a:t>
                      </a:r>
                      <a:endParaRPr lang="en-US" sz="1800" dirty="0">
                        <a:latin typeface="Arial"/>
                      </a:endParaRPr>
                    </a:p>
                  </a:txBody>
                  <a:tcPr marL="9525" marR="9525" marT="9525" marB="9525" anchor="ctr"/>
                </a:tc>
                <a:tc>
                  <a:txBody>
                    <a:bodyPr/>
                    <a:lstStyle/>
                    <a:p>
                      <a:r>
                        <a:rPr lang="en-US" sz="1800" dirty="0" smtClean="0"/>
                        <a:t>mg/</a:t>
                      </a:r>
                      <a:r>
                        <a:rPr lang="en-US" sz="1800" dirty="0" err="1" smtClean="0"/>
                        <a:t>dL</a:t>
                      </a:r>
                      <a:endParaRPr lang="en-US" sz="1800" dirty="0">
                        <a:latin typeface="Arial"/>
                      </a:endParaRPr>
                    </a:p>
                  </a:txBody>
                  <a:tcPr marL="9525" marR="9525" marT="9525" marB="9525" anchor="ctr"/>
                </a:tc>
              </a:tr>
              <a:tr h="441706">
                <a:tc>
                  <a:txBody>
                    <a:bodyPr/>
                    <a:lstStyle/>
                    <a:p>
                      <a:r>
                        <a:rPr lang="en-US" sz="1800" dirty="0" smtClean="0"/>
                        <a:t>Potassium (serum)</a:t>
                      </a:r>
                      <a:endParaRPr lang="en-US" sz="1800" dirty="0">
                        <a:latin typeface="Arial"/>
                      </a:endParaRPr>
                    </a:p>
                  </a:txBody>
                  <a:tcPr marL="9525" marR="9525" marT="9525" marB="9525" anchor="ctr"/>
                </a:tc>
                <a:tc>
                  <a:txBody>
                    <a:bodyPr/>
                    <a:lstStyle/>
                    <a:p>
                      <a:r>
                        <a:rPr lang="en-US" sz="1800" dirty="0" smtClean="0"/>
                        <a:t>3.5-5.1</a:t>
                      </a:r>
                      <a:endParaRPr lang="en-US" sz="1800" dirty="0">
                        <a:latin typeface="Arial"/>
                      </a:endParaRPr>
                    </a:p>
                  </a:txBody>
                  <a:tcPr marL="9525" marR="9525" marT="9525" marB="95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3.5-5.1</a:t>
                      </a:r>
                      <a:endParaRPr lang="en-US" sz="1800" dirty="0" smtClean="0">
                        <a:latin typeface="Arial"/>
                      </a:endParaRPr>
                    </a:p>
                  </a:txBody>
                  <a:tcPr marL="9525" marR="9525" marT="9525" marB="9525" anchor="ctr"/>
                </a:tc>
                <a:tc>
                  <a:txBody>
                    <a:bodyPr/>
                    <a:lstStyle/>
                    <a:p>
                      <a:r>
                        <a:rPr lang="en-US" sz="1800" dirty="0" err="1" smtClean="0"/>
                        <a:t>mEq</a:t>
                      </a:r>
                      <a:r>
                        <a:rPr lang="en-US" sz="1800" dirty="0" smtClean="0"/>
                        <a:t>/L</a:t>
                      </a:r>
                      <a:endParaRPr lang="en-US" sz="1800" dirty="0">
                        <a:latin typeface="Arial"/>
                      </a:endParaRPr>
                    </a:p>
                  </a:txBody>
                  <a:tcPr marL="9525" marR="9525" marT="9525" marB="9525" anchor="ctr"/>
                </a:tc>
              </a:tr>
              <a:tr h="288542">
                <a:tc>
                  <a:txBody>
                    <a:bodyPr/>
                    <a:lstStyle/>
                    <a:p>
                      <a:endParaRPr lang="en-US" sz="1800" dirty="0">
                        <a:latin typeface="Arial"/>
                      </a:endParaRPr>
                    </a:p>
                  </a:txBody>
                  <a:tcPr marL="9525" marR="9525" marT="9525" marB="9525" anchor="ctr"/>
                </a:tc>
                <a:tc>
                  <a:txBody>
                    <a:bodyPr/>
                    <a:lstStyle/>
                    <a:p>
                      <a:endParaRPr lang="en-US" sz="1800" dirty="0">
                        <a:latin typeface="Arial"/>
                      </a:endParaRPr>
                    </a:p>
                  </a:txBody>
                  <a:tcPr marL="9525" marR="9525" marT="9525" marB="9525" anchor="ctr"/>
                </a:tc>
                <a:tc>
                  <a:txBody>
                    <a:bodyPr/>
                    <a:lstStyle/>
                    <a:p>
                      <a:endParaRPr lang="en-US" sz="1800" dirty="0">
                        <a:latin typeface="Arial"/>
                      </a:endParaRPr>
                    </a:p>
                  </a:txBody>
                  <a:tcPr marL="9525" marR="9525" marT="9525" marB="9525" anchor="ctr"/>
                </a:tc>
                <a:tc>
                  <a:txBody>
                    <a:bodyPr/>
                    <a:lstStyle/>
                    <a:p>
                      <a:endParaRPr lang="en-US" sz="1800" dirty="0">
                        <a:latin typeface="Arial"/>
                      </a:endParaRPr>
                    </a:p>
                  </a:txBody>
                  <a:tcPr marL="9525" marR="9525" marT="9525" marB="9525"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1" y="304792"/>
          <a:ext cx="8305800" cy="6477008"/>
        </p:xfrm>
        <a:graphic>
          <a:graphicData uri="http://schemas.openxmlformats.org/drawingml/2006/table">
            <a:tbl>
              <a:tblPr firstRow="1" bandRow="1">
                <a:tableStyleId>{5C22544A-7EE6-4342-B048-85BDC9FD1C3A}</a:tableStyleId>
              </a:tblPr>
              <a:tblGrid>
                <a:gridCol w="4571999"/>
                <a:gridCol w="1219200"/>
                <a:gridCol w="1295400"/>
                <a:gridCol w="1219201"/>
              </a:tblGrid>
              <a:tr h="381008">
                <a:tc>
                  <a:txBody>
                    <a:bodyPr/>
                    <a:lstStyle/>
                    <a:p>
                      <a:r>
                        <a:rPr lang="en-US" sz="1800" b="1" dirty="0" smtClean="0">
                          <a:latin typeface="Arial"/>
                        </a:rPr>
                        <a:t>Adult Reference Ranges</a:t>
                      </a:r>
                      <a:endParaRPr lang="en-US" sz="1800" dirty="0"/>
                    </a:p>
                  </a:txBody>
                  <a:tcPr/>
                </a:tc>
                <a:tc>
                  <a:txBody>
                    <a:bodyPr/>
                    <a:lstStyle/>
                    <a:p>
                      <a:r>
                        <a:rPr lang="en-US" sz="1800">
                          <a:latin typeface="Arial"/>
                        </a:rPr>
                        <a:t>Male</a:t>
                      </a:r>
                    </a:p>
                  </a:txBody>
                  <a:tcPr marL="9525" marR="9525" marT="9525" marB="9525" anchor="ctr"/>
                </a:tc>
                <a:tc>
                  <a:txBody>
                    <a:bodyPr/>
                    <a:lstStyle/>
                    <a:p>
                      <a:r>
                        <a:rPr lang="en-US" sz="1800">
                          <a:latin typeface="Arial"/>
                        </a:rPr>
                        <a:t>Female</a:t>
                      </a:r>
                    </a:p>
                  </a:txBody>
                  <a:tcPr marL="9525" marR="9525" marT="9525" marB="9525" anchor="ctr"/>
                </a:tc>
                <a:tc>
                  <a:txBody>
                    <a:bodyPr/>
                    <a:lstStyle/>
                    <a:p>
                      <a:r>
                        <a:rPr lang="en-US" sz="1800" dirty="0">
                          <a:latin typeface="Arial"/>
                        </a:rPr>
                        <a:t>Units</a:t>
                      </a:r>
                    </a:p>
                  </a:txBody>
                  <a:tcPr marL="9525" marR="9525" marT="9525" marB="9525" anchor="ctr"/>
                </a:tc>
              </a:tr>
              <a:tr h="385128">
                <a:tc>
                  <a:txBody>
                    <a:bodyPr/>
                    <a:lstStyle/>
                    <a:p>
                      <a:r>
                        <a:rPr lang="en-US" sz="1800">
                          <a:latin typeface="Times New Roman" pitchFamily="18" charset="0"/>
                          <a:cs typeface="Times New Roman" pitchFamily="18" charset="0"/>
                        </a:rPr>
                        <a:t>Lymphocyte Count</a:t>
                      </a:r>
                    </a:p>
                  </a:txBody>
                  <a:tcPr marL="9525" marR="9525" marT="9525" marB="9525" anchor="ctr"/>
                </a:tc>
                <a:tc>
                  <a:txBody>
                    <a:bodyPr/>
                    <a:lstStyle/>
                    <a:p>
                      <a:r>
                        <a:rPr lang="en-US" sz="1800">
                          <a:latin typeface="Times New Roman" pitchFamily="18" charset="0"/>
                          <a:cs typeface="Times New Roman" pitchFamily="18" charset="0"/>
                        </a:rPr>
                        <a:t>1.5-4.5</a:t>
                      </a:r>
                    </a:p>
                  </a:txBody>
                  <a:tcPr marL="9525" marR="9525" marT="9525" marB="9525" anchor="ctr"/>
                </a:tc>
                <a:tc>
                  <a:txBody>
                    <a:bodyPr/>
                    <a:lstStyle/>
                    <a:p>
                      <a:r>
                        <a:rPr lang="en-US" sz="1800">
                          <a:latin typeface="Times New Roman" pitchFamily="18" charset="0"/>
                          <a:cs typeface="Times New Roman" pitchFamily="18" charset="0"/>
                        </a:rPr>
                        <a:t>1.5-4.5</a:t>
                      </a:r>
                    </a:p>
                  </a:txBody>
                  <a:tcPr marL="9525" marR="9525" marT="9525" marB="9525" anchor="ctr"/>
                </a:tc>
                <a:tc>
                  <a:txBody>
                    <a:bodyPr/>
                    <a:lstStyle/>
                    <a:p>
                      <a:r>
                        <a:rPr lang="en-US" sz="1800">
                          <a:latin typeface="Times New Roman" pitchFamily="18" charset="0"/>
                          <a:cs typeface="Times New Roman" pitchFamily="18" charset="0"/>
                        </a:rPr>
                        <a:t>10</a:t>
                      </a:r>
                      <a:r>
                        <a:rPr lang="en-US" sz="1800" baseline="30000">
                          <a:latin typeface="Times New Roman" pitchFamily="18" charset="0"/>
                          <a:cs typeface="Times New Roman" pitchFamily="18" charset="0"/>
                        </a:rPr>
                        <a:t>9</a:t>
                      </a:r>
                      <a:r>
                        <a:rPr lang="en-US" sz="1800">
                          <a:latin typeface="Times New Roman" pitchFamily="18" charset="0"/>
                          <a:cs typeface="Times New Roman" pitchFamily="18" charset="0"/>
                        </a:rPr>
                        <a:t>/L</a:t>
                      </a:r>
                    </a:p>
                  </a:txBody>
                  <a:tcPr marL="9525" marR="9525" marT="9525" marB="9525" anchor="ctr"/>
                </a:tc>
              </a:tr>
              <a:tr h="385128">
                <a:tc>
                  <a:txBody>
                    <a:bodyPr/>
                    <a:lstStyle/>
                    <a:p>
                      <a:r>
                        <a:rPr lang="en-US" sz="1800">
                          <a:latin typeface="Times New Roman" pitchFamily="18" charset="0"/>
                          <a:cs typeface="Times New Roman" pitchFamily="18" charset="0"/>
                        </a:rPr>
                        <a:t>Monocyte Count</a:t>
                      </a:r>
                    </a:p>
                  </a:txBody>
                  <a:tcPr marL="9525" marR="9525" marT="9525" marB="9525" anchor="ctr"/>
                </a:tc>
                <a:tc>
                  <a:txBody>
                    <a:bodyPr/>
                    <a:lstStyle/>
                    <a:p>
                      <a:r>
                        <a:rPr lang="en-US" sz="1800">
                          <a:latin typeface="Times New Roman" pitchFamily="18" charset="0"/>
                          <a:cs typeface="Times New Roman" pitchFamily="18" charset="0"/>
                        </a:rPr>
                        <a:t>0.2-0.8</a:t>
                      </a:r>
                    </a:p>
                  </a:txBody>
                  <a:tcPr marL="9525" marR="9525" marT="9525" marB="9525" anchor="ctr"/>
                </a:tc>
                <a:tc>
                  <a:txBody>
                    <a:bodyPr/>
                    <a:lstStyle/>
                    <a:p>
                      <a:r>
                        <a:rPr lang="en-US" sz="1800">
                          <a:latin typeface="Times New Roman" pitchFamily="18" charset="0"/>
                          <a:cs typeface="Times New Roman" pitchFamily="18" charset="0"/>
                        </a:rPr>
                        <a:t>0.2-0.8</a:t>
                      </a:r>
                    </a:p>
                  </a:txBody>
                  <a:tcPr marL="9525" marR="9525" marT="9525" marB="9525" anchor="ctr"/>
                </a:tc>
                <a:tc>
                  <a:txBody>
                    <a:bodyPr/>
                    <a:lstStyle/>
                    <a:p>
                      <a:r>
                        <a:rPr lang="en-US" sz="1800">
                          <a:latin typeface="Times New Roman" pitchFamily="18" charset="0"/>
                          <a:cs typeface="Times New Roman" pitchFamily="18" charset="0"/>
                        </a:rPr>
                        <a:t>10</a:t>
                      </a:r>
                      <a:r>
                        <a:rPr lang="en-US" sz="1800" baseline="30000">
                          <a:latin typeface="Times New Roman" pitchFamily="18" charset="0"/>
                          <a:cs typeface="Times New Roman" pitchFamily="18" charset="0"/>
                        </a:rPr>
                        <a:t>9</a:t>
                      </a:r>
                      <a:r>
                        <a:rPr lang="en-US" sz="1800">
                          <a:latin typeface="Times New Roman" pitchFamily="18" charset="0"/>
                          <a:cs typeface="Times New Roman" pitchFamily="18" charset="0"/>
                        </a:rPr>
                        <a:t>/L</a:t>
                      </a:r>
                    </a:p>
                  </a:txBody>
                  <a:tcPr marL="9525" marR="9525" marT="9525" marB="9525" anchor="ctr"/>
                </a:tc>
              </a:tr>
              <a:tr h="293370">
                <a:tc>
                  <a:txBody>
                    <a:bodyPr/>
                    <a:lstStyle/>
                    <a:p>
                      <a:r>
                        <a:rPr lang="en-US" sz="1800">
                          <a:latin typeface="Times New Roman" pitchFamily="18" charset="0"/>
                          <a:cs typeface="Times New Roman" pitchFamily="18" charset="0"/>
                        </a:rPr>
                        <a:t>Eosinophil Count</a:t>
                      </a:r>
                    </a:p>
                  </a:txBody>
                  <a:tcPr marL="9525" marR="9525" marT="9525" marB="9525" anchor="ctr"/>
                </a:tc>
                <a:tc>
                  <a:txBody>
                    <a:bodyPr/>
                    <a:lstStyle/>
                    <a:p>
                      <a:r>
                        <a:rPr lang="en-US" sz="1800">
                          <a:latin typeface="Times New Roman" pitchFamily="18" charset="0"/>
                          <a:cs typeface="Times New Roman" pitchFamily="18" charset="0"/>
                        </a:rPr>
                        <a:t>0-0.4</a:t>
                      </a:r>
                    </a:p>
                  </a:txBody>
                  <a:tcPr marL="9525" marR="9525" marT="9525" marB="9525" anchor="ctr"/>
                </a:tc>
                <a:tc>
                  <a:txBody>
                    <a:bodyPr/>
                    <a:lstStyle/>
                    <a:p>
                      <a:r>
                        <a:rPr lang="en-US" sz="1800">
                          <a:latin typeface="Times New Roman" pitchFamily="18" charset="0"/>
                          <a:cs typeface="Times New Roman" pitchFamily="18" charset="0"/>
                        </a:rPr>
                        <a:t>0-0.4</a:t>
                      </a:r>
                    </a:p>
                  </a:txBody>
                  <a:tcPr marL="9525" marR="9525" marT="9525" marB="9525" anchor="ctr"/>
                </a:tc>
                <a:tc>
                  <a:txBody>
                    <a:bodyPr/>
                    <a:lstStyle/>
                    <a:p>
                      <a:r>
                        <a:rPr lang="en-US" sz="1800">
                          <a:latin typeface="Times New Roman" pitchFamily="18" charset="0"/>
                          <a:cs typeface="Times New Roman" pitchFamily="18" charset="0"/>
                        </a:rPr>
                        <a:t>10</a:t>
                      </a:r>
                      <a:r>
                        <a:rPr lang="en-US" sz="1800" baseline="30000">
                          <a:latin typeface="Times New Roman" pitchFamily="18" charset="0"/>
                          <a:cs typeface="Times New Roman" pitchFamily="18" charset="0"/>
                        </a:rPr>
                        <a:t>9</a:t>
                      </a:r>
                      <a:r>
                        <a:rPr lang="en-US" sz="1800">
                          <a:latin typeface="Times New Roman" pitchFamily="18" charset="0"/>
                          <a:cs typeface="Times New Roman" pitchFamily="18" charset="0"/>
                        </a:rPr>
                        <a:t>/L</a:t>
                      </a:r>
                    </a:p>
                  </a:txBody>
                  <a:tcPr marL="9525" marR="9525" marT="9525" marB="9525" anchor="ctr"/>
                </a:tc>
              </a:tr>
              <a:tr h="307974">
                <a:tc>
                  <a:txBody>
                    <a:bodyPr/>
                    <a:lstStyle/>
                    <a:p>
                      <a:r>
                        <a:rPr lang="en-US" sz="1800">
                          <a:latin typeface="Times New Roman" pitchFamily="18" charset="0"/>
                          <a:cs typeface="Times New Roman" pitchFamily="18" charset="0"/>
                        </a:rPr>
                        <a:t>Basophil Count</a:t>
                      </a:r>
                    </a:p>
                  </a:txBody>
                  <a:tcPr marL="9525" marR="9525" marT="9525" marB="9525" anchor="ctr"/>
                </a:tc>
                <a:tc>
                  <a:txBody>
                    <a:bodyPr/>
                    <a:lstStyle/>
                    <a:p>
                      <a:r>
                        <a:rPr lang="en-US" sz="1800">
                          <a:latin typeface="Times New Roman" pitchFamily="18" charset="0"/>
                          <a:cs typeface="Times New Roman" pitchFamily="18" charset="0"/>
                        </a:rPr>
                        <a:t>0-0.1</a:t>
                      </a:r>
                    </a:p>
                  </a:txBody>
                  <a:tcPr marL="9525" marR="9525" marT="9525" marB="9525" anchor="ctr"/>
                </a:tc>
                <a:tc>
                  <a:txBody>
                    <a:bodyPr/>
                    <a:lstStyle/>
                    <a:p>
                      <a:r>
                        <a:rPr lang="en-US" sz="1800">
                          <a:latin typeface="Times New Roman" pitchFamily="18" charset="0"/>
                          <a:cs typeface="Times New Roman" pitchFamily="18" charset="0"/>
                        </a:rPr>
                        <a:t>0-0.1</a:t>
                      </a:r>
                    </a:p>
                  </a:txBody>
                  <a:tcPr marL="9525" marR="9525" marT="9525" marB="9525" anchor="ctr"/>
                </a:tc>
                <a:tc>
                  <a:txBody>
                    <a:bodyPr/>
                    <a:lstStyle/>
                    <a:p>
                      <a:r>
                        <a:rPr lang="en-US" sz="1800">
                          <a:latin typeface="Times New Roman" pitchFamily="18" charset="0"/>
                          <a:cs typeface="Times New Roman" pitchFamily="18" charset="0"/>
                        </a:rPr>
                        <a:t>10</a:t>
                      </a:r>
                      <a:r>
                        <a:rPr lang="en-US" sz="1800" baseline="30000">
                          <a:latin typeface="Times New Roman" pitchFamily="18" charset="0"/>
                          <a:cs typeface="Times New Roman" pitchFamily="18" charset="0"/>
                        </a:rPr>
                        <a:t>9</a:t>
                      </a:r>
                      <a:r>
                        <a:rPr lang="en-US" sz="1800">
                          <a:latin typeface="Times New Roman" pitchFamily="18" charset="0"/>
                          <a:cs typeface="Times New Roman" pitchFamily="18" charset="0"/>
                        </a:rPr>
                        <a:t>/L</a:t>
                      </a:r>
                    </a:p>
                  </a:txBody>
                  <a:tcPr marL="9525" marR="9525" marT="9525" marB="9525" anchor="ctr"/>
                </a:tc>
              </a:tr>
              <a:tr h="425774">
                <a:tc>
                  <a:txBody>
                    <a:bodyPr/>
                    <a:lstStyle/>
                    <a:p>
                      <a:r>
                        <a:rPr lang="en-US" sz="1800">
                          <a:latin typeface="Times New Roman" pitchFamily="18" charset="0"/>
                          <a:cs typeface="Times New Roman" pitchFamily="18" charset="0"/>
                        </a:rPr>
                        <a:t>Erythrocyte Sedimentation Rate (ESR)</a:t>
                      </a:r>
                    </a:p>
                  </a:txBody>
                  <a:tcPr marL="9525" marR="9525" marT="9525" marB="9525" anchor="ctr"/>
                </a:tc>
                <a:tc>
                  <a:txBody>
                    <a:bodyPr/>
                    <a:lstStyle/>
                    <a:p>
                      <a:r>
                        <a:rPr lang="en-US" sz="1800">
                          <a:latin typeface="Times New Roman" pitchFamily="18" charset="0"/>
                          <a:cs typeface="Times New Roman" pitchFamily="18" charset="0"/>
                        </a:rPr>
                        <a:t>1-10</a:t>
                      </a:r>
                    </a:p>
                  </a:txBody>
                  <a:tcPr marL="9525" marR="9525" marT="9525" marB="9525" anchor="ctr"/>
                </a:tc>
                <a:tc>
                  <a:txBody>
                    <a:bodyPr/>
                    <a:lstStyle/>
                    <a:p>
                      <a:r>
                        <a:rPr lang="en-US" sz="1800">
                          <a:latin typeface="Times New Roman" pitchFamily="18" charset="0"/>
                          <a:cs typeface="Times New Roman" pitchFamily="18" charset="0"/>
                        </a:rPr>
                        <a:t>1-12</a:t>
                      </a:r>
                    </a:p>
                  </a:txBody>
                  <a:tcPr marL="9525" marR="9525" marT="9525" marB="9525" anchor="ctr"/>
                </a:tc>
                <a:tc>
                  <a:txBody>
                    <a:bodyPr/>
                    <a:lstStyle/>
                    <a:p>
                      <a:r>
                        <a:rPr lang="en-US" sz="1800">
                          <a:latin typeface="Times New Roman" pitchFamily="18" charset="0"/>
                          <a:cs typeface="Times New Roman" pitchFamily="18" charset="0"/>
                        </a:rPr>
                        <a:t>mm/hr</a:t>
                      </a:r>
                    </a:p>
                  </a:txBody>
                  <a:tcPr marL="9525" marR="9525" marT="9525" marB="9525" anchor="ctr"/>
                </a:tc>
              </a:tr>
              <a:tr h="381000">
                <a:tc>
                  <a:txBody>
                    <a:bodyPr/>
                    <a:lstStyle/>
                    <a:p>
                      <a:r>
                        <a:rPr lang="en-US" sz="1800" dirty="0" smtClean="0"/>
                        <a:t>Uric acid (serum) (enzymatic)</a:t>
                      </a:r>
                      <a:endParaRPr lang="en-US" sz="1800" dirty="0">
                        <a:latin typeface="Times New Roman" pitchFamily="18" charset="0"/>
                        <a:cs typeface="Times New Roman" pitchFamily="18" charset="0"/>
                      </a:endParaRPr>
                    </a:p>
                  </a:txBody>
                  <a:tcPr marL="9525" marR="9525" marT="9525" marB="9525" anchor="ctr"/>
                </a:tc>
                <a:tc>
                  <a:txBody>
                    <a:bodyPr/>
                    <a:lstStyle/>
                    <a:p>
                      <a:r>
                        <a:rPr lang="el-GR" sz="1800" dirty="0" smtClean="0"/>
                        <a:t>120-420</a:t>
                      </a:r>
                      <a:endParaRPr lang="en-US" sz="1800" dirty="0">
                        <a:latin typeface="Times New Roman" pitchFamily="18" charset="0"/>
                        <a:cs typeface="Times New Roman" pitchFamily="18" charset="0"/>
                      </a:endParaRPr>
                    </a:p>
                  </a:txBody>
                  <a:tcPr marL="9525" marR="9525" marT="9525" marB="9525" anchor="ctr"/>
                </a:tc>
                <a:tc>
                  <a:txBody>
                    <a:bodyPr/>
                    <a:lstStyle/>
                    <a:p>
                      <a:r>
                        <a:rPr lang="el-GR" sz="1800" dirty="0" smtClean="0"/>
                        <a:t>120-420</a:t>
                      </a:r>
                      <a:endParaRPr lang="en-US" sz="1800" dirty="0">
                        <a:latin typeface="Times New Roman" pitchFamily="18" charset="0"/>
                        <a:cs typeface="Times New Roman" pitchFamily="18" charset="0"/>
                      </a:endParaRPr>
                    </a:p>
                  </a:txBody>
                  <a:tcPr marL="9525" marR="9525" marT="9525" marB="9525" anchor="ctr"/>
                </a:tc>
                <a:tc>
                  <a:txBody>
                    <a:bodyPr/>
                    <a:lstStyle/>
                    <a:p>
                      <a:r>
                        <a:rPr lang="el-GR" sz="1800" dirty="0" smtClean="0"/>
                        <a:t>μ</a:t>
                      </a:r>
                      <a:r>
                        <a:rPr lang="en-US" sz="1800" dirty="0" smtClean="0"/>
                        <a:t>mol/L</a:t>
                      </a:r>
                      <a:endParaRPr lang="en-US" sz="1800" dirty="0">
                        <a:latin typeface="Times New Roman" pitchFamily="18" charset="0"/>
                        <a:cs typeface="Times New Roman" pitchFamily="18" charset="0"/>
                      </a:endParaRPr>
                    </a:p>
                  </a:txBody>
                  <a:tcPr marL="9525" marR="9525" marT="9525" marB="9525" anchor="ctr"/>
                </a:tc>
              </a:tr>
              <a:tr h="304800">
                <a:tc>
                  <a:txBody>
                    <a:bodyPr/>
                    <a:lstStyle/>
                    <a:p>
                      <a:r>
                        <a:rPr lang="en-US" sz="1800" dirty="0" smtClean="0"/>
                        <a:t>Calcium (urine)  </a:t>
                      </a:r>
                      <a:endParaRPr lang="en-US" sz="1800" dirty="0">
                        <a:latin typeface="Times New Roman" pitchFamily="18" charset="0"/>
                        <a:cs typeface="Times New Roman" pitchFamily="18" charset="0"/>
                      </a:endParaRPr>
                    </a:p>
                  </a:txBody>
                  <a:tcPr marL="9525" marR="9525" marT="9525" marB="9525" anchor="ctr"/>
                </a:tc>
                <a:tc>
                  <a:txBody>
                    <a:bodyPr/>
                    <a:lstStyle/>
                    <a:p>
                      <a:r>
                        <a:rPr lang="en-US" sz="1800" dirty="0" smtClean="0"/>
                        <a:t>&lt; 6.2 </a:t>
                      </a:r>
                      <a:endParaRPr lang="en-US" sz="1800" dirty="0">
                        <a:latin typeface="Times New Roman" pitchFamily="18" charset="0"/>
                        <a:cs typeface="Times New Roman" pitchFamily="18" charset="0"/>
                      </a:endParaRPr>
                    </a:p>
                  </a:txBody>
                  <a:tcPr marL="9525" marR="9525" marT="9525" marB="9525" anchor="ctr"/>
                </a:tc>
                <a:tc>
                  <a:txBody>
                    <a:bodyPr/>
                    <a:lstStyle/>
                    <a:p>
                      <a:r>
                        <a:rPr lang="en-US" sz="1800" dirty="0" smtClean="0"/>
                        <a:t>&lt; 6.2 </a:t>
                      </a:r>
                      <a:endParaRPr lang="en-US" sz="1800" dirty="0">
                        <a:latin typeface="Times New Roman" pitchFamily="18" charset="0"/>
                        <a:cs typeface="Times New Roman" pitchFamily="18" charset="0"/>
                      </a:endParaRPr>
                    </a:p>
                  </a:txBody>
                  <a:tcPr marL="9525" marR="9525" marT="9525" marB="9525" anchor="ctr"/>
                </a:tc>
                <a:tc>
                  <a:txBody>
                    <a:bodyPr/>
                    <a:lstStyle/>
                    <a:p>
                      <a:r>
                        <a:rPr lang="en-US" sz="1800" dirty="0" err="1" smtClean="0"/>
                        <a:t>mmol</a:t>
                      </a:r>
                      <a:r>
                        <a:rPr lang="en-US" sz="1800" dirty="0" smtClean="0"/>
                        <a:t>/d</a:t>
                      </a:r>
                      <a:endParaRPr lang="en-US" sz="1800" dirty="0">
                        <a:latin typeface="Times New Roman" pitchFamily="18" charset="0"/>
                        <a:cs typeface="Times New Roman" pitchFamily="18" charset="0"/>
                      </a:endParaRPr>
                    </a:p>
                  </a:txBody>
                  <a:tcPr marL="9525" marR="9525" marT="9525" marB="9525" anchor="ctr"/>
                </a:tc>
              </a:tr>
              <a:tr h="336226">
                <a:tc>
                  <a:txBody>
                    <a:bodyPr/>
                    <a:lstStyle/>
                    <a:p>
                      <a:r>
                        <a:rPr lang="en-US" sz="1800" b="0" i="0" kern="1200" dirty="0" err="1" smtClean="0">
                          <a:solidFill>
                            <a:schemeClr val="dk1"/>
                          </a:solidFill>
                          <a:latin typeface="+mn-lt"/>
                          <a:ea typeface="+mn-ea"/>
                          <a:cs typeface="+mn-cs"/>
                        </a:rPr>
                        <a:t>Alanine</a:t>
                      </a:r>
                      <a:r>
                        <a:rPr lang="en-US" sz="1800" b="0" i="0" kern="1200" dirty="0" smtClean="0">
                          <a:solidFill>
                            <a:schemeClr val="dk1"/>
                          </a:solidFill>
                          <a:latin typeface="+mn-lt"/>
                          <a:ea typeface="+mn-ea"/>
                          <a:cs typeface="+mn-cs"/>
                        </a:rPr>
                        <a:t> </a:t>
                      </a:r>
                      <a:r>
                        <a:rPr lang="en-US" sz="1800" b="0" i="0" kern="1200" dirty="0" err="1" smtClean="0">
                          <a:solidFill>
                            <a:schemeClr val="dk1"/>
                          </a:solidFill>
                          <a:latin typeface="+mn-lt"/>
                          <a:ea typeface="+mn-ea"/>
                          <a:cs typeface="+mn-cs"/>
                        </a:rPr>
                        <a:t>aminotransferase</a:t>
                      </a:r>
                      <a:r>
                        <a:rPr lang="en-US" sz="1800" b="0" i="0" kern="1200" dirty="0" smtClean="0">
                          <a:solidFill>
                            <a:schemeClr val="dk1"/>
                          </a:solidFill>
                          <a:latin typeface="+mn-lt"/>
                          <a:ea typeface="+mn-ea"/>
                          <a:cs typeface="+mn-cs"/>
                        </a:rPr>
                        <a:t> (ALT), serum</a:t>
                      </a:r>
                      <a:endParaRPr lang="en-US" sz="1800" dirty="0"/>
                    </a:p>
                  </a:txBody>
                  <a:tcPr/>
                </a:tc>
                <a:tc>
                  <a:txBody>
                    <a:bodyPr/>
                    <a:lstStyle/>
                    <a:p>
                      <a:r>
                        <a:rPr lang="en-US" sz="1800" b="0" i="0" kern="1200" dirty="0" smtClean="0">
                          <a:solidFill>
                            <a:schemeClr val="dk1"/>
                          </a:solidFill>
                          <a:latin typeface="+mn-lt"/>
                          <a:ea typeface="+mn-ea"/>
                          <a:cs typeface="+mn-cs"/>
                        </a:rPr>
                        <a:t>10 - 55</a:t>
                      </a:r>
                      <a:endParaRPr lang="en-US" sz="1800" dirty="0"/>
                    </a:p>
                  </a:txBody>
                  <a:tcPr/>
                </a:tc>
                <a:tc>
                  <a:txBody>
                    <a:bodyPr/>
                    <a:lstStyle/>
                    <a:p>
                      <a:r>
                        <a:rPr lang="en-US" sz="1800" b="0" i="0" kern="1200" dirty="0" smtClean="0">
                          <a:solidFill>
                            <a:schemeClr val="dk1"/>
                          </a:solidFill>
                          <a:latin typeface="+mn-lt"/>
                          <a:ea typeface="+mn-ea"/>
                          <a:cs typeface="+mn-cs"/>
                        </a:rPr>
                        <a:t>7 - 30</a:t>
                      </a:r>
                      <a:endParaRPr lang="en-US" sz="1800" dirty="0"/>
                    </a:p>
                  </a:txBody>
                  <a:tcPr/>
                </a:tc>
                <a:tc>
                  <a:txBody>
                    <a:bodyPr/>
                    <a:lstStyle/>
                    <a:p>
                      <a:r>
                        <a:rPr lang="en-US" sz="1800" b="0" i="0" kern="1200" dirty="0" smtClean="0">
                          <a:solidFill>
                            <a:schemeClr val="dk1"/>
                          </a:solidFill>
                          <a:latin typeface="+mn-lt"/>
                          <a:ea typeface="+mn-ea"/>
                          <a:cs typeface="+mn-cs"/>
                        </a:rPr>
                        <a:t>U/L</a:t>
                      </a:r>
                      <a:endParaRPr lang="en-US" sz="1800" dirty="0"/>
                    </a:p>
                  </a:txBody>
                  <a:tcPr/>
                </a:tc>
              </a:tr>
              <a:tr h="351466">
                <a:tc>
                  <a:txBody>
                    <a:bodyPr/>
                    <a:lstStyle/>
                    <a:p>
                      <a:r>
                        <a:rPr lang="en-US" sz="1800" dirty="0"/>
                        <a:t>Alkaline </a:t>
                      </a:r>
                      <a:r>
                        <a:rPr lang="en-US" sz="1800" dirty="0" err="1"/>
                        <a:t>phosphatase</a:t>
                      </a:r>
                      <a:r>
                        <a:rPr lang="en-US" sz="1800" dirty="0"/>
                        <a:t>, serum</a:t>
                      </a:r>
                    </a:p>
                  </a:txBody>
                  <a:tcPr anchor="ctr"/>
                </a:tc>
                <a:tc>
                  <a:txBody>
                    <a:bodyPr/>
                    <a:lstStyle/>
                    <a:p>
                      <a:r>
                        <a:rPr lang="en-US" sz="1800" dirty="0"/>
                        <a:t>45 </a:t>
                      </a:r>
                      <a:r>
                        <a:rPr lang="en-US" sz="1800" dirty="0" smtClean="0"/>
                        <a:t>– 150 </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45 – 150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U/L</a:t>
                      </a:r>
                      <a:endParaRPr lang="en-US" sz="1800" dirty="0"/>
                    </a:p>
                  </a:txBody>
                  <a:tcPr/>
                </a:tc>
              </a:tr>
              <a:tr h="366706">
                <a:tc>
                  <a:txBody>
                    <a:bodyPr/>
                    <a:lstStyle/>
                    <a:p>
                      <a:r>
                        <a:rPr lang="en-US" sz="1800" dirty="0" err="1"/>
                        <a:t>Aspartate</a:t>
                      </a:r>
                      <a:r>
                        <a:rPr lang="en-US" sz="1800" dirty="0"/>
                        <a:t> </a:t>
                      </a:r>
                      <a:r>
                        <a:rPr lang="en-US" sz="1800" dirty="0" err="1"/>
                        <a:t>aminotransferase</a:t>
                      </a:r>
                      <a:r>
                        <a:rPr lang="en-US" sz="1800" dirty="0"/>
                        <a:t> (AST), serum</a:t>
                      </a:r>
                    </a:p>
                  </a:txBody>
                  <a:tcPr anchor="ctr"/>
                </a:tc>
                <a:tc>
                  <a:txBody>
                    <a:bodyPr/>
                    <a:lstStyle/>
                    <a:p>
                      <a:r>
                        <a:rPr lang="en-US" sz="1800" dirty="0"/>
                        <a:t>14 - </a:t>
                      </a:r>
                      <a:r>
                        <a:rPr lang="en-US" sz="1800" dirty="0" smtClean="0"/>
                        <a:t>59</a:t>
                      </a:r>
                      <a:endParaRPr lang="en-US" sz="1800" dirty="0"/>
                    </a:p>
                  </a:txBody>
                  <a:tcPr anchor="ctr"/>
                </a:tc>
                <a:tc>
                  <a:txBody>
                    <a:bodyPr/>
                    <a:lstStyle/>
                    <a:p>
                      <a:r>
                        <a:rPr lang="en-US" sz="1800" dirty="0" smtClean="0"/>
                        <a:t>14 - 59</a:t>
                      </a:r>
                      <a:endParaRPr lang="en-US" sz="1800" dirty="0"/>
                    </a:p>
                  </a:txBody>
                  <a:tcPr/>
                </a:tc>
                <a:tc>
                  <a:txBody>
                    <a:bodyPr/>
                    <a:lstStyle/>
                    <a:p>
                      <a:r>
                        <a:rPr lang="en-US" sz="1800" dirty="0" smtClean="0"/>
                        <a:t>U/L</a:t>
                      </a:r>
                      <a:endParaRPr lang="en-US" sz="1800" dirty="0"/>
                    </a:p>
                  </a:txBody>
                  <a:tcPr/>
                </a:tc>
              </a:tr>
              <a:tr h="381000">
                <a:tc>
                  <a:txBody>
                    <a:bodyPr/>
                    <a:lstStyle/>
                    <a:p>
                      <a:r>
                        <a:rPr lang="en-US" sz="1800" dirty="0"/>
                        <a:t>Bicarbonate (HCO3), serum</a:t>
                      </a:r>
                    </a:p>
                  </a:txBody>
                  <a:tcPr anchor="ctr"/>
                </a:tc>
                <a:tc>
                  <a:txBody>
                    <a:bodyPr/>
                    <a:lstStyle/>
                    <a:p>
                      <a:r>
                        <a:rPr lang="en-US" sz="1800" dirty="0"/>
                        <a:t>20 - </a:t>
                      </a:r>
                      <a:r>
                        <a:rPr lang="en-US" sz="1800" dirty="0" smtClean="0"/>
                        <a:t>29</a:t>
                      </a:r>
                      <a:endParaRPr lang="en-US" sz="1800" dirty="0"/>
                    </a:p>
                  </a:txBody>
                  <a:tcPr anchor="ctr"/>
                </a:tc>
                <a:tc>
                  <a:txBody>
                    <a:bodyPr/>
                    <a:lstStyle/>
                    <a:p>
                      <a:r>
                        <a:rPr lang="en-US" sz="1800" dirty="0"/>
                        <a:t>20 - </a:t>
                      </a:r>
                      <a:r>
                        <a:rPr lang="en-US" sz="1800" dirty="0" smtClean="0"/>
                        <a:t>29</a:t>
                      </a:r>
                      <a:endParaRPr lang="en-US" sz="1800" dirty="0"/>
                    </a:p>
                  </a:txBody>
                  <a:tcPr anchor="ctr"/>
                </a:tc>
                <a:tc>
                  <a:txBody>
                    <a:bodyPr/>
                    <a:lstStyle/>
                    <a:p>
                      <a:r>
                        <a:rPr lang="en-US" sz="1800" dirty="0" err="1" smtClean="0"/>
                        <a:t>mmol</a:t>
                      </a:r>
                      <a:r>
                        <a:rPr lang="en-US" sz="1800" dirty="0" smtClean="0"/>
                        <a:t>/L</a:t>
                      </a:r>
                      <a:endParaRPr lang="en-US" sz="1800" dirty="0"/>
                    </a:p>
                  </a:txBody>
                  <a:tcPr/>
                </a:tc>
              </a:tr>
              <a:tr h="381000">
                <a:tc>
                  <a:txBody>
                    <a:bodyPr/>
                    <a:lstStyle/>
                    <a:p>
                      <a:r>
                        <a:rPr lang="en-US" sz="1800" dirty="0" err="1"/>
                        <a:t>Bilirubin</a:t>
                      </a:r>
                      <a:r>
                        <a:rPr lang="en-US" sz="1800" dirty="0"/>
                        <a:t>, total, serum</a:t>
                      </a:r>
                    </a:p>
                  </a:txBody>
                  <a:tcPr anchor="ctr"/>
                </a:tc>
                <a:tc>
                  <a:txBody>
                    <a:bodyPr/>
                    <a:lstStyle/>
                    <a:p>
                      <a:r>
                        <a:rPr lang="en-US" sz="1800" dirty="0"/>
                        <a:t>0.2 - </a:t>
                      </a:r>
                      <a:r>
                        <a:rPr lang="en-US" sz="1800" dirty="0" smtClean="0"/>
                        <a:t>1.9</a:t>
                      </a:r>
                      <a:endParaRPr lang="en-US" sz="1800" dirty="0"/>
                    </a:p>
                  </a:txBody>
                  <a:tcPr anchor="ctr"/>
                </a:tc>
                <a:tc>
                  <a:txBody>
                    <a:bodyPr/>
                    <a:lstStyle/>
                    <a:p>
                      <a:r>
                        <a:rPr lang="en-US" sz="1800" dirty="0"/>
                        <a:t>0.2 - </a:t>
                      </a:r>
                      <a:r>
                        <a:rPr lang="en-US" sz="1800" dirty="0" smtClean="0"/>
                        <a:t>1.9</a:t>
                      </a:r>
                      <a:endParaRPr lang="en-US" sz="1800" dirty="0"/>
                    </a:p>
                  </a:txBody>
                  <a:tcPr anchor="ctr"/>
                </a:tc>
                <a:tc>
                  <a:txBody>
                    <a:bodyPr/>
                    <a:lstStyle/>
                    <a:p>
                      <a:r>
                        <a:rPr lang="en-US" sz="1800" dirty="0" smtClean="0"/>
                        <a:t>mg/dl</a:t>
                      </a:r>
                      <a:endParaRPr lang="en-US" sz="1800" dirty="0"/>
                    </a:p>
                  </a:txBody>
                  <a:tcPr/>
                </a:tc>
              </a:tr>
              <a:tr h="381000">
                <a:tc>
                  <a:txBody>
                    <a:bodyPr/>
                    <a:lstStyle/>
                    <a:p>
                      <a:r>
                        <a:rPr lang="en-US" sz="1800" dirty="0"/>
                        <a:t>BUN (blood urea nitrogen), serum</a:t>
                      </a:r>
                    </a:p>
                  </a:txBody>
                  <a:tcPr anchor="ctr"/>
                </a:tc>
                <a:tc>
                  <a:txBody>
                    <a:bodyPr/>
                    <a:lstStyle/>
                    <a:p>
                      <a:r>
                        <a:rPr lang="en-US" sz="1800" dirty="0"/>
                        <a:t>7 - </a:t>
                      </a:r>
                      <a:r>
                        <a:rPr lang="en-US" sz="1800" dirty="0" smtClean="0"/>
                        <a:t>20</a:t>
                      </a:r>
                      <a:endParaRPr lang="en-US" sz="1800" dirty="0"/>
                    </a:p>
                  </a:txBody>
                  <a:tcPr anchor="ctr"/>
                </a:tc>
                <a:tc>
                  <a:txBody>
                    <a:bodyPr/>
                    <a:lstStyle/>
                    <a:p>
                      <a:r>
                        <a:rPr lang="en-US" sz="1800" dirty="0"/>
                        <a:t>7 - </a:t>
                      </a:r>
                      <a:r>
                        <a:rPr lang="en-US" sz="1800" dirty="0" smtClean="0"/>
                        <a:t>20</a:t>
                      </a:r>
                      <a:endParaRPr lang="en-US" sz="1800" dirty="0"/>
                    </a:p>
                  </a:txBody>
                  <a:tcPr anchor="ctr"/>
                </a:tc>
                <a:tc>
                  <a:txBody>
                    <a:bodyPr/>
                    <a:lstStyle/>
                    <a:p>
                      <a:r>
                        <a:rPr lang="en-US" sz="1800" dirty="0" smtClean="0"/>
                        <a:t>mg/dl</a:t>
                      </a:r>
                      <a:endParaRPr lang="en-US" sz="1800" dirty="0"/>
                    </a:p>
                  </a:txBody>
                  <a:tcPr/>
                </a:tc>
              </a:tr>
              <a:tr h="457200">
                <a:tc>
                  <a:txBody>
                    <a:bodyPr/>
                    <a:lstStyle/>
                    <a:p>
                      <a:r>
                        <a:rPr lang="en-US" sz="1800" dirty="0"/>
                        <a:t>Calcium, serum</a:t>
                      </a:r>
                    </a:p>
                  </a:txBody>
                  <a:tcPr anchor="ctr"/>
                </a:tc>
                <a:tc>
                  <a:txBody>
                    <a:bodyPr/>
                    <a:lstStyle/>
                    <a:p>
                      <a:r>
                        <a:rPr lang="en-US" sz="1800" dirty="0"/>
                        <a:t>8.4 - </a:t>
                      </a:r>
                      <a:r>
                        <a:rPr lang="en-US" sz="1800" dirty="0" smtClean="0"/>
                        <a:t>10.2</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8.4 - 10.2</a:t>
                      </a:r>
                      <a:endParaRPr lang="en-US" sz="1800" dirty="0"/>
                    </a:p>
                  </a:txBody>
                  <a:tcPr/>
                </a:tc>
                <a:tc>
                  <a:txBody>
                    <a:bodyPr/>
                    <a:lstStyle/>
                    <a:p>
                      <a:r>
                        <a:rPr lang="en-US" sz="1800" dirty="0" smtClean="0"/>
                        <a:t>mg/dl</a:t>
                      </a:r>
                      <a:endParaRPr lang="en-US" sz="1800" dirty="0"/>
                    </a:p>
                  </a:txBody>
                  <a:tcPr/>
                </a:tc>
              </a:tr>
              <a:tr h="457200">
                <a:tc>
                  <a:txBody>
                    <a:bodyPr/>
                    <a:lstStyle/>
                    <a:p>
                      <a:r>
                        <a:rPr lang="en-US" sz="1800" dirty="0" err="1" smtClean="0"/>
                        <a:t>Transaminase</a:t>
                      </a:r>
                      <a:r>
                        <a:rPr lang="en-US" sz="1800" dirty="0" smtClean="0"/>
                        <a:t> (serum) -- AST (SGOT)</a:t>
                      </a:r>
                      <a:endParaRPr lang="en-US" sz="1800" dirty="0"/>
                    </a:p>
                  </a:txBody>
                  <a:tcPr anchor="ctr"/>
                </a:tc>
                <a:tc>
                  <a:txBody>
                    <a:bodyPr/>
                    <a:lstStyle/>
                    <a:p>
                      <a:r>
                        <a:rPr lang="en-US" sz="1800" dirty="0" smtClean="0"/>
                        <a:t>7-40</a:t>
                      </a:r>
                      <a:endParaRPr lang="en-US" sz="1800" dirty="0"/>
                    </a:p>
                  </a:txBody>
                  <a:tcPr anchor="ctr"/>
                </a:tc>
                <a:tc>
                  <a:txBody>
                    <a:bodyPr/>
                    <a:lstStyle/>
                    <a:p>
                      <a:r>
                        <a:rPr lang="en-US" sz="1800" dirty="0" smtClean="0"/>
                        <a:t>7-40</a:t>
                      </a:r>
                      <a:endParaRPr lang="en-US" sz="1800" dirty="0"/>
                    </a:p>
                  </a:txBody>
                  <a:tcPr anchor="ctr"/>
                </a:tc>
                <a:tc>
                  <a:txBody>
                    <a:bodyPr/>
                    <a:lstStyle/>
                    <a:p>
                      <a:r>
                        <a:rPr lang="en-US" sz="1800" dirty="0" err="1" smtClean="0"/>
                        <a:t>mU</a:t>
                      </a:r>
                      <a:r>
                        <a:rPr lang="en-US" sz="1800" dirty="0" smtClean="0"/>
                        <a:t>/</a:t>
                      </a:r>
                      <a:r>
                        <a:rPr lang="en-US" sz="1800" dirty="0" err="1" smtClean="0"/>
                        <a:t>mL</a:t>
                      </a:r>
                      <a:endParaRPr lang="en-US" sz="1800" dirty="0"/>
                    </a:p>
                  </a:txBody>
                  <a:tcPr/>
                </a:tc>
              </a:tr>
              <a:tr h="457200">
                <a:tc>
                  <a:txBody>
                    <a:bodyPr/>
                    <a:lstStyle/>
                    <a:p>
                      <a:r>
                        <a:rPr lang="en-US" sz="1800" dirty="0" err="1" smtClean="0"/>
                        <a:t>Transaminase</a:t>
                      </a:r>
                      <a:r>
                        <a:rPr lang="en-US" sz="1800" dirty="0" smtClean="0"/>
                        <a:t> (serum) ALT (SGPT)</a:t>
                      </a:r>
                      <a:endParaRPr lang="en-US" sz="1800" dirty="0"/>
                    </a:p>
                  </a:txBody>
                  <a:tcPr anchor="ctr"/>
                </a:tc>
                <a:tc>
                  <a:txBody>
                    <a:bodyPr/>
                    <a:lstStyle/>
                    <a:p>
                      <a:r>
                        <a:rPr lang="en-US" sz="1800" dirty="0" smtClean="0"/>
                        <a:t>5-35</a:t>
                      </a:r>
                      <a:endParaRPr lang="en-US" sz="1800" dirty="0"/>
                    </a:p>
                  </a:txBody>
                  <a:tcPr anchor="ctr"/>
                </a:tc>
                <a:tc>
                  <a:txBody>
                    <a:bodyPr/>
                    <a:lstStyle/>
                    <a:p>
                      <a:r>
                        <a:rPr lang="en-US" sz="1800" dirty="0" smtClean="0"/>
                        <a:t>5-35</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mU</a:t>
                      </a:r>
                      <a:r>
                        <a:rPr lang="en-US" sz="1800" dirty="0" smtClean="0"/>
                        <a:t>/</a:t>
                      </a:r>
                      <a:r>
                        <a:rPr lang="en-US" sz="1800" dirty="0" err="1" smtClean="0"/>
                        <a:t>mL</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16848"/>
          <a:ext cx="8229600" cy="7015475"/>
        </p:xfrm>
        <a:graphic>
          <a:graphicData uri="http://schemas.openxmlformats.org/drawingml/2006/table">
            <a:tbl>
              <a:tblPr firstRow="1" bandRow="1">
                <a:tableStyleId>{5C22544A-7EE6-4342-B048-85BDC9FD1C3A}</a:tableStyleId>
              </a:tblPr>
              <a:tblGrid>
                <a:gridCol w="4038600"/>
                <a:gridCol w="1219200"/>
                <a:gridCol w="1676400"/>
                <a:gridCol w="1295400"/>
              </a:tblGrid>
              <a:tr h="340352">
                <a:tc>
                  <a:txBody>
                    <a:bodyPr/>
                    <a:lstStyle/>
                    <a:p>
                      <a:r>
                        <a:rPr lang="en-US" sz="1800" b="1" dirty="0" smtClean="0">
                          <a:latin typeface="Arial"/>
                        </a:rPr>
                        <a:t>Adult Reference Ranges</a:t>
                      </a:r>
                      <a:endParaRPr lang="en-US" sz="1800" dirty="0"/>
                    </a:p>
                  </a:txBody>
                  <a:tcPr/>
                </a:tc>
                <a:tc>
                  <a:txBody>
                    <a:bodyPr/>
                    <a:lstStyle/>
                    <a:p>
                      <a:r>
                        <a:rPr lang="en-US" sz="1800">
                          <a:latin typeface="Arial"/>
                        </a:rPr>
                        <a:t>Male</a:t>
                      </a:r>
                    </a:p>
                  </a:txBody>
                  <a:tcPr marL="9525" marR="9525" marT="9525" marB="9525" anchor="ctr"/>
                </a:tc>
                <a:tc>
                  <a:txBody>
                    <a:bodyPr/>
                    <a:lstStyle/>
                    <a:p>
                      <a:r>
                        <a:rPr lang="en-US" sz="1800">
                          <a:latin typeface="Arial"/>
                        </a:rPr>
                        <a:t>Female</a:t>
                      </a:r>
                    </a:p>
                  </a:txBody>
                  <a:tcPr marL="9525" marR="9525" marT="9525" marB="9525" anchor="ctr"/>
                </a:tc>
                <a:tc>
                  <a:txBody>
                    <a:bodyPr/>
                    <a:lstStyle/>
                    <a:p>
                      <a:r>
                        <a:rPr lang="en-US" sz="1800" dirty="0">
                          <a:latin typeface="Arial"/>
                        </a:rPr>
                        <a:t>Units</a:t>
                      </a:r>
                    </a:p>
                  </a:txBody>
                  <a:tcPr marL="9525" marR="9525" marT="9525" marB="9525" anchor="ctr"/>
                </a:tc>
              </a:tr>
              <a:tr h="340359">
                <a:tc>
                  <a:txBody>
                    <a:bodyPr/>
                    <a:lstStyle/>
                    <a:p>
                      <a:r>
                        <a:rPr lang="en-US" sz="1800" dirty="0"/>
                        <a:t>CO2 content, total, serum</a:t>
                      </a:r>
                    </a:p>
                  </a:txBody>
                  <a:tcPr anchor="ctr"/>
                </a:tc>
                <a:tc>
                  <a:txBody>
                    <a:bodyPr/>
                    <a:lstStyle/>
                    <a:p>
                      <a:r>
                        <a:rPr lang="en-US" sz="1800" dirty="0"/>
                        <a:t>20 - </a:t>
                      </a:r>
                      <a:r>
                        <a:rPr lang="en-US" sz="1800" dirty="0" smtClean="0"/>
                        <a:t>29</a:t>
                      </a:r>
                      <a:endParaRPr lang="en-US" sz="1800" dirty="0"/>
                    </a:p>
                  </a:txBody>
                  <a:tcPr anchor="ctr"/>
                </a:tc>
                <a:tc>
                  <a:txBody>
                    <a:bodyPr/>
                    <a:lstStyle/>
                    <a:p>
                      <a:r>
                        <a:rPr lang="en-US" sz="1800" dirty="0"/>
                        <a:t>20 - </a:t>
                      </a:r>
                      <a:r>
                        <a:rPr lang="en-US" sz="1800" dirty="0" smtClean="0"/>
                        <a:t>29</a:t>
                      </a:r>
                      <a:endParaRPr lang="en-US" sz="1800" dirty="0"/>
                    </a:p>
                  </a:txBody>
                  <a:tcPr anchor="ctr"/>
                </a:tc>
                <a:tc>
                  <a:txBody>
                    <a:bodyPr/>
                    <a:lstStyle/>
                    <a:p>
                      <a:r>
                        <a:rPr lang="en-US" sz="1800" dirty="0" err="1" smtClean="0"/>
                        <a:t>mmol</a:t>
                      </a:r>
                      <a:r>
                        <a:rPr lang="en-US" sz="1800" dirty="0" smtClean="0"/>
                        <a:t>/L</a:t>
                      </a:r>
                      <a:endParaRPr lang="en-US" sz="1800" dirty="0">
                        <a:latin typeface="Arial"/>
                      </a:endParaRPr>
                    </a:p>
                  </a:txBody>
                  <a:tcPr marL="9525" marR="9525" marT="9525" marB="9525" anchor="ctr"/>
                </a:tc>
              </a:tr>
              <a:tr h="279399">
                <a:tc>
                  <a:txBody>
                    <a:bodyPr/>
                    <a:lstStyle/>
                    <a:p>
                      <a:r>
                        <a:rPr lang="en-US" sz="1800" dirty="0" err="1"/>
                        <a:t>Ceruloplasmin</a:t>
                      </a:r>
                      <a:r>
                        <a:rPr lang="en-US" sz="1800" dirty="0"/>
                        <a:t>, serum</a:t>
                      </a:r>
                    </a:p>
                  </a:txBody>
                  <a:tcPr anchor="ctr"/>
                </a:tc>
                <a:tc>
                  <a:txBody>
                    <a:bodyPr/>
                    <a:lstStyle/>
                    <a:p>
                      <a:r>
                        <a:rPr lang="en-US" sz="1800" dirty="0"/>
                        <a:t>25 - </a:t>
                      </a:r>
                      <a:r>
                        <a:rPr lang="en-US" sz="1800" dirty="0" smtClean="0"/>
                        <a:t>63</a:t>
                      </a:r>
                      <a:endParaRPr lang="en-US" sz="1800" dirty="0"/>
                    </a:p>
                  </a:txBody>
                  <a:tcPr anchor="ctr"/>
                </a:tc>
                <a:tc>
                  <a:txBody>
                    <a:bodyPr/>
                    <a:lstStyle/>
                    <a:p>
                      <a:r>
                        <a:rPr lang="en-US" sz="1800" dirty="0"/>
                        <a:t>25 - </a:t>
                      </a:r>
                      <a:r>
                        <a:rPr lang="en-US" sz="1800" dirty="0" smtClean="0"/>
                        <a:t>63</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mg/dl</a:t>
                      </a:r>
                    </a:p>
                  </a:txBody>
                  <a:tcPr marL="9525" marR="9525" marT="9525" marB="9525" anchor="ctr"/>
                </a:tc>
              </a:tr>
              <a:tr h="416559">
                <a:tc>
                  <a:txBody>
                    <a:bodyPr/>
                    <a:lstStyle/>
                    <a:p>
                      <a:r>
                        <a:rPr lang="en-US" sz="1800" dirty="0"/>
                        <a:t>Cholesterol, total serum</a:t>
                      </a:r>
                    </a:p>
                  </a:txBody>
                  <a:tcPr anchor="ctr"/>
                </a:tc>
                <a:tc>
                  <a:txBody>
                    <a:bodyPr/>
                    <a:lstStyle/>
                    <a:p>
                      <a:r>
                        <a:rPr lang="en-US" sz="1800" dirty="0"/>
                        <a:t>100 - </a:t>
                      </a:r>
                      <a:r>
                        <a:rPr lang="en-US" sz="1800" dirty="0" smtClean="0"/>
                        <a:t>240</a:t>
                      </a:r>
                      <a:endParaRPr lang="en-US" sz="1800" dirty="0"/>
                    </a:p>
                  </a:txBody>
                  <a:tcPr anchor="ctr"/>
                </a:tc>
                <a:tc>
                  <a:txBody>
                    <a:bodyPr/>
                    <a:lstStyle/>
                    <a:p>
                      <a:r>
                        <a:rPr lang="en-US" sz="1800" dirty="0"/>
                        <a:t>100 - </a:t>
                      </a:r>
                      <a:r>
                        <a:rPr lang="en-US" sz="1800" dirty="0" smtClean="0"/>
                        <a:t>240</a:t>
                      </a:r>
                      <a:endParaRPr lang="en-US" sz="1800" dirty="0"/>
                    </a:p>
                  </a:txBody>
                  <a:tcPr anchor="ctr"/>
                </a:tc>
                <a:tc>
                  <a:txBody>
                    <a:bodyPr/>
                    <a:lstStyle/>
                    <a:p>
                      <a:r>
                        <a:rPr lang="en-US" sz="1800" dirty="0" smtClean="0"/>
                        <a:t>mg/dl</a:t>
                      </a:r>
                      <a:endParaRPr lang="en-US" sz="1800" dirty="0">
                        <a:latin typeface="Arial"/>
                      </a:endParaRPr>
                    </a:p>
                  </a:txBody>
                  <a:tcPr marL="9525" marR="9525" marT="9525" marB="9525" anchor="ctr"/>
                </a:tc>
              </a:tr>
              <a:tr h="309879">
                <a:tc>
                  <a:txBody>
                    <a:bodyPr/>
                    <a:lstStyle/>
                    <a:p>
                      <a:r>
                        <a:rPr lang="en-US" sz="1800" dirty="0"/>
                        <a:t>Cholesterol, HDL, serum (desirable)</a:t>
                      </a:r>
                    </a:p>
                  </a:txBody>
                  <a:tcPr anchor="ctr"/>
                </a:tc>
                <a:tc>
                  <a:txBody>
                    <a:bodyPr/>
                    <a:lstStyle/>
                    <a:p>
                      <a:r>
                        <a:rPr lang="en-US" sz="1800" dirty="0"/>
                        <a:t>40 - </a:t>
                      </a:r>
                      <a:r>
                        <a:rPr lang="en-US" sz="1800" dirty="0" smtClean="0"/>
                        <a:t>59</a:t>
                      </a:r>
                      <a:endParaRPr lang="en-US" sz="1800" dirty="0"/>
                    </a:p>
                  </a:txBody>
                  <a:tcPr anchor="ctr"/>
                </a:tc>
                <a:tc>
                  <a:txBody>
                    <a:bodyPr/>
                    <a:lstStyle/>
                    <a:p>
                      <a:r>
                        <a:rPr lang="en-US" sz="1800" dirty="0"/>
                        <a:t>40 - </a:t>
                      </a:r>
                      <a:r>
                        <a:rPr lang="en-US" sz="1800" dirty="0" smtClean="0"/>
                        <a:t>59</a:t>
                      </a:r>
                      <a:endParaRPr lang="en-US" sz="1800" dirty="0"/>
                    </a:p>
                  </a:txBody>
                  <a:tcPr anchor="ctr"/>
                </a:tc>
                <a:tc>
                  <a:txBody>
                    <a:bodyPr/>
                    <a:lstStyle/>
                    <a:p>
                      <a:r>
                        <a:rPr lang="en-US" sz="1800" dirty="0" smtClean="0"/>
                        <a:t>mg/dl</a:t>
                      </a:r>
                      <a:endParaRPr lang="en-US" sz="1800" dirty="0">
                        <a:latin typeface="Arial"/>
                      </a:endParaRPr>
                    </a:p>
                  </a:txBody>
                  <a:tcPr marL="9525" marR="9525" marT="9525" marB="9525" anchor="ctr"/>
                </a:tc>
              </a:tr>
              <a:tr h="431799">
                <a:tc>
                  <a:txBody>
                    <a:bodyPr/>
                    <a:lstStyle/>
                    <a:p>
                      <a:r>
                        <a:rPr lang="en-US" sz="1800" dirty="0" err="1"/>
                        <a:t>Corticotropin</a:t>
                      </a:r>
                      <a:r>
                        <a:rPr lang="en-US" sz="1800" dirty="0"/>
                        <a:t> (ACTH), plasma</a:t>
                      </a:r>
                    </a:p>
                  </a:txBody>
                  <a:tcPr anchor="ctr"/>
                </a:tc>
                <a:tc>
                  <a:txBody>
                    <a:bodyPr/>
                    <a:lstStyle/>
                    <a:p>
                      <a:r>
                        <a:rPr lang="en-US" sz="1800" dirty="0"/>
                        <a:t>6.0 - </a:t>
                      </a:r>
                      <a:r>
                        <a:rPr lang="en-US" sz="1800" dirty="0" smtClean="0"/>
                        <a:t>76.0</a:t>
                      </a:r>
                      <a:endParaRPr lang="en-US" sz="1800" dirty="0"/>
                    </a:p>
                  </a:txBody>
                  <a:tcPr anchor="ctr"/>
                </a:tc>
                <a:tc>
                  <a:txBody>
                    <a:bodyPr/>
                    <a:lstStyle/>
                    <a:p>
                      <a:r>
                        <a:rPr lang="en-US" sz="1800" dirty="0"/>
                        <a:t>6.0 - </a:t>
                      </a:r>
                      <a:r>
                        <a:rPr lang="en-US" sz="1800" dirty="0" smtClean="0"/>
                        <a:t>76.0</a:t>
                      </a:r>
                      <a:endParaRPr lang="en-US" sz="1800" dirty="0"/>
                    </a:p>
                  </a:txBody>
                  <a:tcPr anchor="ctr"/>
                </a:tc>
                <a:tc>
                  <a:txBody>
                    <a:bodyPr/>
                    <a:lstStyle/>
                    <a:p>
                      <a:r>
                        <a:rPr lang="en-US" sz="1800" dirty="0" smtClean="0"/>
                        <a:t>pg/ml</a:t>
                      </a:r>
                      <a:endParaRPr lang="en-US" sz="1800" dirty="0">
                        <a:latin typeface="Arial"/>
                      </a:endParaRPr>
                    </a:p>
                  </a:txBody>
                  <a:tcPr marL="9525" marR="9525" marT="9525" marB="9525" anchor="ctr"/>
                </a:tc>
              </a:tr>
              <a:tr h="325119">
                <a:tc>
                  <a:txBody>
                    <a:bodyPr/>
                    <a:lstStyle/>
                    <a:p>
                      <a:r>
                        <a:rPr lang="en-US" sz="1800" dirty="0" err="1"/>
                        <a:t>Folate</a:t>
                      </a:r>
                      <a:r>
                        <a:rPr lang="en-US" sz="1800" dirty="0"/>
                        <a:t> (folic acid), serum</a:t>
                      </a:r>
                    </a:p>
                  </a:txBody>
                  <a:tcPr anchor="ctr"/>
                </a:tc>
                <a:tc>
                  <a:txBody>
                    <a:bodyPr/>
                    <a:lstStyle/>
                    <a:p>
                      <a:r>
                        <a:rPr lang="en-US" sz="1800" dirty="0"/>
                        <a:t>2.8 - </a:t>
                      </a:r>
                      <a:r>
                        <a:rPr lang="en-US" sz="1800" dirty="0" smtClean="0"/>
                        <a:t>17.8</a:t>
                      </a:r>
                      <a:endParaRPr lang="en-US" sz="1800" dirty="0"/>
                    </a:p>
                  </a:txBody>
                  <a:tcPr anchor="ctr"/>
                </a:tc>
                <a:tc>
                  <a:txBody>
                    <a:bodyPr/>
                    <a:lstStyle/>
                    <a:p>
                      <a:r>
                        <a:rPr lang="en-US" sz="1800" dirty="0"/>
                        <a:t>2.8 - </a:t>
                      </a:r>
                      <a:r>
                        <a:rPr lang="en-US" sz="1800" dirty="0" smtClean="0"/>
                        <a:t>17.8</a:t>
                      </a:r>
                      <a:endParaRPr lang="en-US" sz="1800" dirty="0"/>
                    </a:p>
                  </a:txBody>
                  <a:tcPr anchor="ctr"/>
                </a:tc>
                <a:tc>
                  <a:txBody>
                    <a:bodyPr/>
                    <a:lstStyle/>
                    <a:p>
                      <a:r>
                        <a:rPr lang="en-US" sz="1800" dirty="0" err="1" smtClean="0"/>
                        <a:t>ng</a:t>
                      </a:r>
                      <a:r>
                        <a:rPr lang="en-US" sz="1800" dirty="0" smtClean="0"/>
                        <a:t>/ml</a:t>
                      </a:r>
                      <a:endParaRPr lang="en-US" sz="1800" dirty="0">
                        <a:latin typeface="Arial"/>
                      </a:endParaRPr>
                    </a:p>
                  </a:txBody>
                  <a:tcPr marL="9525" marR="9525" marT="9525" marB="9525" anchor="ctr"/>
                </a:tc>
              </a:tr>
              <a:tr h="447039">
                <a:tc>
                  <a:txBody>
                    <a:bodyPr/>
                    <a:lstStyle/>
                    <a:p>
                      <a:r>
                        <a:rPr lang="en-US" sz="1800" dirty="0"/>
                        <a:t>Glucose, plasma, fasting</a:t>
                      </a:r>
                    </a:p>
                  </a:txBody>
                  <a:tcPr anchor="ctr"/>
                </a:tc>
                <a:tc>
                  <a:txBody>
                    <a:bodyPr/>
                    <a:lstStyle/>
                    <a:p>
                      <a:r>
                        <a:rPr lang="en-US" sz="1800" dirty="0" smtClean="0"/>
                        <a:t>70-110 </a:t>
                      </a:r>
                      <a:endParaRPr lang="en-US" sz="1800" dirty="0"/>
                    </a:p>
                  </a:txBody>
                  <a:tcPr anchor="ctr"/>
                </a:tc>
                <a:tc>
                  <a:txBody>
                    <a:bodyPr/>
                    <a:lstStyle/>
                    <a:p>
                      <a:r>
                        <a:rPr lang="en-US" sz="1800" dirty="0" smtClean="0"/>
                        <a:t>70-110 </a:t>
                      </a:r>
                      <a:endParaRPr lang="en-US" sz="1800" dirty="0"/>
                    </a:p>
                  </a:txBody>
                  <a:tcPr anchor="ctr"/>
                </a:tc>
                <a:tc>
                  <a:txBody>
                    <a:bodyPr/>
                    <a:lstStyle/>
                    <a:p>
                      <a:r>
                        <a:rPr lang="en-US" sz="1800" dirty="0" smtClean="0"/>
                        <a:t>mg/dl</a:t>
                      </a:r>
                      <a:endParaRPr lang="en-US" sz="1800" dirty="0">
                        <a:latin typeface="Arial"/>
                      </a:endParaRPr>
                    </a:p>
                  </a:txBody>
                  <a:tcPr marL="9525" marR="9525" marT="9525" marB="9525" anchor="ctr"/>
                </a:tc>
              </a:tr>
              <a:tr h="370840">
                <a:tc>
                  <a:txBody>
                    <a:bodyPr/>
                    <a:lstStyle/>
                    <a:p>
                      <a:r>
                        <a:rPr lang="en-US" sz="1800" dirty="0"/>
                        <a:t>LDL cholesterol, serum</a:t>
                      </a:r>
                    </a:p>
                  </a:txBody>
                  <a:tcPr anchor="ctr"/>
                </a:tc>
                <a:tc>
                  <a:txBody>
                    <a:bodyPr/>
                    <a:lstStyle/>
                    <a:p>
                      <a:r>
                        <a:rPr lang="en-US" sz="1800" dirty="0"/>
                        <a:t>&lt;</a:t>
                      </a:r>
                      <a:r>
                        <a:rPr lang="en-US" sz="1800" dirty="0" smtClean="0"/>
                        <a:t>110</a:t>
                      </a:r>
                      <a:endParaRPr lang="en-US" sz="1800" dirty="0"/>
                    </a:p>
                  </a:txBody>
                  <a:tcPr anchor="ctr"/>
                </a:tc>
                <a:tc>
                  <a:txBody>
                    <a:bodyPr/>
                    <a:lstStyle/>
                    <a:p>
                      <a:r>
                        <a:rPr lang="en-US" sz="1800" dirty="0"/>
                        <a:t>&lt;</a:t>
                      </a:r>
                      <a:r>
                        <a:rPr lang="en-US" sz="1800" dirty="0" smtClean="0"/>
                        <a:t>110</a:t>
                      </a:r>
                      <a:endParaRPr lang="en-US" sz="1800" dirty="0"/>
                    </a:p>
                  </a:txBody>
                  <a:tcPr anchor="ctr"/>
                </a:tc>
                <a:tc>
                  <a:txBody>
                    <a:bodyPr/>
                    <a:lstStyle/>
                    <a:p>
                      <a:r>
                        <a:rPr lang="en-US" sz="1800" dirty="0" smtClean="0"/>
                        <a:t>mg/dl</a:t>
                      </a:r>
                      <a:endParaRPr lang="en-US" sz="1800" dirty="0"/>
                    </a:p>
                  </a:txBody>
                  <a:tcPr/>
                </a:tc>
              </a:tr>
              <a:tr h="350519">
                <a:tc>
                  <a:txBody>
                    <a:bodyPr/>
                    <a:lstStyle/>
                    <a:p>
                      <a:r>
                        <a:rPr lang="en-US" sz="1800" dirty="0" smtClean="0"/>
                        <a:t>Protein (serum) Albumin</a:t>
                      </a:r>
                      <a:endParaRPr lang="en-US" sz="1800" dirty="0"/>
                    </a:p>
                  </a:txBody>
                  <a:tcPr anchor="ctr"/>
                </a:tc>
                <a:tc>
                  <a:txBody>
                    <a:bodyPr/>
                    <a:lstStyle/>
                    <a:p>
                      <a:r>
                        <a:rPr lang="en-US" sz="1800" dirty="0" smtClean="0"/>
                        <a:t>3.5-5.5</a:t>
                      </a:r>
                      <a:endParaRPr lang="en-US" sz="1800" dirty="0"/>
                    </a:p>
                  </a:txBody>
                  <a:tcPr anchor="ctr"/>
                </a:tc>
                <a:tc>
                  <a:txBody>
                    <a:bodyPr/>
                    <a:lstStyle/>
                    <a:p>
                      <a:r>
                        <a:rPr lang="en-US" sz="1800" dirty="0" smtClean="0"/>
                        <a:t>3.5-5.5</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g/dl</a:t>
                      </a:r>
                      <a:endParaRPr lang="en-US" sz="1800" dirty="0"/>
                    </a:p>
                  </a:txBody>
                  <a:tcPr/>
                </a:tc>
              </a:tr>
              <a:tr h="396239">
                <a:tc>
                  <a:txBody>
                    <a:bodyPr/>
                    <a:lstStyle/>
                    <a:p>
                      <a:r>
                        <a:rPr lang="en-US" sz="1800" dirty="0"/>
                        <a:t>Thyroid stimulating hormone, serum</a:t>
                      </a:r>
                    </a:p>
                  </a:txBody>
                  <a:tcPr anchor="ctr"/>
                </a:tc>
                <a:tc>
                  <a:txBody>
                    <a:bodyPr/>
                    <a:lstStyle/>
                    <a:p>
                      <a:r>
                        <a:rPr lang="en-US" sz="1800" dirty="0"/>
                        <a:t>0.4 - </a:t>
                      </a:r>
                      <a:r>
                        <a:rPr lang="en-US" sz="1800" dirty="0" smtClean="0"/>
                        <a:t>5.0</a:t>
                      </a:r>
                      <a:endParaRPr lang="en-US" sz="1800" dirty="0"/>
                    </a:p>
                  </a:txBody>
                  <a:tcPr anchor="ctr"/>
                </a:tc>
                <a:tc>
                  <a:txBody>
                    <a:bodyPr/>
                    <a:lstStyle/>
                    <a:p>
                      <a:r>
                        <a:rPr lang="en-US" sz="1800" dirty="0"/>
                        <a:t>0.4 - </a:t>
                      </a:r>
                      <a:r>
                        <a:rPr lang="en-US" sz="1800" dirty="0" smtClean="0"/>
                        <a:t>5.0</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microU</a:t>
                      </a:r>
                      <a:r>
                        <a:rPr lang="en-US" sz="1800" dirty="0" smtClean="0"/>
                        <a:t>/ml</a:t>
                      </a:r>
                    </a:p>
                  </a:txBody>
                  <a:tcPr/>
                </a:tc>
              </a:tr>
              <a:tr h="441959">
                <a:tc>
                  <a:txBody>
                    <a:bodyPr/>
                    <a:lstStyle/>
                    <a:p>
                      <a:r>
                        <a:rPr lang="en-US" sz="1800" dirty="0" err="1"/>
                        <a:t>Thyroxine</a:t>
                      </a:r>
                      <a:r>
                        <a:rPr lang="en-US" sz="1800" dirty="0"/>
                        <a:t>, total (T4), serum</a:t>
                      </a:r>
                    </a:p>
                  </a:txBody>
                  <a:tcPr anchor="ctr"/>
                </a:tc>
                <a:tc>
                  <a:txBody>
                    <a:bodyPr/>
                    <a:lstStyle/>
                    <a:p>
                      <a:r>
                        <a:rPr lang="en-US" sz="1800" dirty="0"/>
                        <a:t>4.5 - </a:t>
                      </a:r>
                      <a:r>
                        <a:rPr lang="en-US" sz="1800" dirty="0" smtClean="0"/>
                        <a:t>10.9</a:t>
                      </a:r>
                      <a:endParaRPr lang="en-US" sz="1800" dirty="0"/>
                    </a:p>
                  </a:txBody>
                  <a:tcPr anchor="ctr"/>
                </a:tc>
                <a:tc>
                  <a:txBody>
                    <a:bodyPr/>
                    <a:lstStyle/>
                    <a:p>
                      <a:r>
                        <a:rPr lang="en-US" sz="1800" dirty="0"/>
                        <a:t>4.5 - </a:t>
                      </a:r>
                      <a:r>
                        <a:rPr lang="en-US" sz="1800" dirty="0" smtClean="0"/>
                        <a:t>10.9</a:t>
                      </a:r>
                      <a:endParaRPr lang="en-US" sz="1800" dirty="0"/>
                    </a:p>
                  </a:txBody>
                  <a:tcPr anchor="ctr"/>
                </a:tc>
                <a:tc>
                  <a:txBody>
                    <a:bodyPr/>
                    <a:lstStyle/>
                    <a:p>
                      <a:r>
                        <a:rPr lang="en-US" sz="1800" dirty="0" err="1" smtClean="0"/>
                        <a:t>microgm</a:t>
                      </a:r>
                      <a:r>
                        <a:rPr lang="en-US" sz="1800" dirty="0" smtClean="0"/>
                        <a:t>/dl</a:t>
                      </a:r>
                      <a:endParaRPr lang="en-US" sz="1800" dirty="0"/>
                    </a:p>
                  </a:txBody>
                  <a:tcPr/>
                </a:tc>
              </a:tr>
              <a:tr h="335279">
                <a:tc>
                  <a:txBody>
                    <a:bodyPr/>
                    <a:lstStyle/>
                    <a:p>
                      <a:r>
                        <a:rPr lang="en-US" sz="1800" dirty="0" err="1"/>
                        <a:t>Triiodothyronine</a:t>
                      </a:r>
                      <a:r>
                        <a:rPr lang="en-US" sz="1800" dirty="0"/>
                        <a:t>, total (T3), serum</a:t>
                      </a:r>
                    </a:p>
                  </a:txBody>
                  <a:tcPr anchor="ctr"/>
                </a:tc>
                <a:tc>
                  <a:txBody>
                    <a:bodyPr/>
                    <a:lstStyle/>
                    <a:p>
                      <a:r>
                        <a:rPr lang="en-US" sz="1800" dirty="0"/>
                        <a:t>70 - </a:t>
                      </a:r>
                      <a:r>
                        <a:rPr lang="en-US" sz="1800" dirty="0" smtClean="0"/>
                        <a:t>180</a:t>
                      </a:r>
                      <a:endParaRPr lang="en-US" sz="1800" dirty="0"/>
                    </a:p>
                  </a:txBody>
                  <a:tcPr anchor="ctr"/>
                </a:tc>
                <a:tc>
                  <a:txBody>
                    <a:bodyPr/>
                    <a:lstStyle/>
                    <a:p>
                      <a:r>
                        <a:rPr lang="en-US" sz="1800" dirty="0"/>
                        <a:t>70 - </a:t>
                      </a:r>
                      <a:r>
                        <a:rPr lang="en-US" sz="1800" dirty="0" smtClean="0"/>
                        <a:t>180</a:t>
                      </a:r>
                      <a:endParaRPr lang="en-US" sz="1800" dirty="0"/>
                    </a:p>
                  </a:txBody>
                  <a:tcPr anchor="ctr"/>
                </a:tc>
                <a:tc>
                  <a:txBody>
                    <a:bodyPr/>
                    <a:lstStyle/>
                    <a:p>
                      <a:r>
                        <a:rPr lang="en-US" sz="1800" dirty="0" err="1" smtClean="0"/>
                        <a:t>ng</a:t>
                      </a:r>
                      <a:r>
                        <a:rPr lang="en-US" sz="1800" dirty="0" smtClean="0"/>
                        <a:t>/dl</a:t>
                      </a:r>
                      <a:endParaRPr lang="en-US" sz="1800" dirty="0"/>
                    </a:p>
                  </a:txBody>
                  <a:tcPr/>
                </a:tc>
              </a:tr>
              <a:tr h="380999">
                <a:tc>
                  <a:txBody>
                    <a:bodyPr/>
                    <a:lstStyle/>
                    <a:p>
                      <a:r>
                        <a:rPr lang="en-US" sz="1800" b="0" i="0" kern="1200" dirty="0" smtClean="0">
                          <a:solidFill>
                            <a:schemeClr val="dk1"/>
                          </a:solidFill>
                          <a:latin typeface="+mn-lt"/>
                          <a:ea typeface="+mn-ea"/>
                          <a:cs typeface="+mn-cs"/>
                        </a:rPr>
                        <a:t>Uric Acid, serum</a:t>
                      </a:r>
                      <a:endParaRPr lang="en-US" sz="1800" dirty="0"/>
                    </a:p>
                  </a:txBody>
                  <a:tcPr anchor="ctr"/>
                </a:tc>
                <a:tc>
                  <a:txBody>
                    <a:bodyPr/>
                    <a:lstStyle/>
                    <a:p>
                      <a:r>
                        <a:rPr lang="en-US" sz="1800" b="0" i="0" kern="1200" dirty="0" smtClean="0">
                          <a:solidFill>
                            <a:schemeClr val="dk1"/>
                          </a:solidFill>
                          <a:latin typeface="+mn-lt"/>
                          <a:ea typeface="+mn-ea"/>
                          <a:cs typeface="+mn-cs"/>
                        </a:rPr>
                        <a:t>3.7 - 8.0</a:t>
                      </a:r>
                      <a:endParaRPr lang="en-US" sz="1800" dirty="0"/>
                    </a:p>
                  </a:txBody>
                  <a:tcPr anchor="ctr"/>
                </a:tc>
                <a:tc>
                  <a:txBody>
                    <a:bodyPr/>
                    <a:lstStyle/>
                    <a:p>
                      <a:r>
                        <a:rPr lang="en-US" sz="1800" b="0" i="0" kern="1200" dirty="0" smtClean="0">
                          <a:solidFill>
                            <a:schemeClr val="dk1"/>
                          </a:solidFill>
                          <a:latin typeface="+mn-lt"/>
                          <a:ea typeface="+mn-ea"/>
                          <a:cs typeface="+mn-cs"/>
                        </a:rPr>
                        <a:t>2.5 - 6.1</a:t>
                      </a:r>
                      <a:endParaRPr lang="en-US" sz="1800" dirty="0"/>
                    </a:p>
                  </a:txBody>
                  <a:tcPr anchor="ctr"/>
                </a:tc>
                <a:tc>
                  <a:txBody>
                    <a:bodyPr/>
                    <a:lstStyle/>
                    <a:p>
                      <a:r>
                        <a:rPr lang="en-US" sz="1800" b="0" i="0" kern="1200" dirty="0" smtClean="0">
                          <a:solidFill>
                            <a:schemeClr val="dk1"/>
                          </a:solidFill>
                          <a:latin typeface="+mn-lt"/>
                          <a:ea typeface="+mn-ea"/>
                          <a:cs typeface="+mn-cs"/>
                        </a:rPr>
                        <a:t>mg/dl</a:t>
                      </a:r>
                      <a:endParaRPr lang="en-US" sz="1800" dirty="0"/>
                    </a:p>
                  </a:txBody>
                  <a:tcPr/>
                </a:tc>
              </a:tr>
              <a:tr h="274319">
                <a:tc>
                  <a:txBody>
                    <a:bodyPr/>
                    <a:lstStyle/>
                    <a:p>
                      <a:r>
                        <a:rPr lang="en-US" sz="1800" dirty="0"/>
                        <a:t>Vitamin B12, serum</a:t>
                      </a:r>
                    </a:p>
                  </a:txBody>
                  <a:tcPr anchor="ctr"/>
                </a:tc>
                <a:tc>
                  <a:txBody>
                    <a:bodyPr/>
                    <a:lstStyle/>
                    <a:p>
                      <a:r>
                        <a:rPr lang="en-US" sz="1800" dirty="0"/>
                        <a:t>210 - </a:t>
                      </a:r>
                      <a:r>
                        <a:rPr lang="en-US" sz="1800" dirty="0" smtClean="0"/>
                        <a:t>911</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210 - 911</a:t>
                      </a:r>
                    </a:p>
                  </a:txBody>
                  <a:tcPr/>
                </a:tc>
                <a:tc>
                  <a:txBody>
                    <a:bodyPr/>
                    <a:lstStyle/>
                    <a:p>
                      <a:r>
                        <a:rPr lang="en-US" sz="1800" dirty="0" smtClean="0"/>
                        <a:t>pg/ml</a:t>
                      </a:r>
                      <a:endParaRPr lang="en-US" sz="1800" dirty="0"/>
                    </a:p>
                  </a:txBody>
                  <a:tcPr/>
                </a:tc>
              </a:tr>
              <a:tr h="396239">
                <a:tc>
                  <a:txBody>
                    <a:bodyPr/>
                    <a:lstStyle/>
                    <a:p>
                      <a:r>
                        <a:rPr lang="en-US" sz="1800" dirty="0"/>
                        <a:t>Sodium, serum</a:t>
                      </a:r>
                    </a:p>
                  </a:txBody>
                  <a:tcPr anchor="ctr"/>
                </a:tc>
                <a:tc>
                  <a:txBody>
                    <a:bodyPr/>
                    <a:lstStyle/>
                    <a:p>
                      <a:r>
                        <a:rPr lang="en-US" sz="1800" dirty="0"/>
                        <a:t>136 - </a:t>
                      </a:r>
                      <a:r>
                        <a:rPr lang="en-US" sz="1800" dirty="0" smtClean="0"/>
                        <a:t>144</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136 - 144</a:t>
                      </a:r>
                    </a:p>
                  </a:txBody>
                  <a:tcPr/>
                </a:tc>
                <a:tc>
                  <a:txBody>
                    <a:bodyPr/>
                    <a:lstStyle/>
                    <a:p>
                      <a:r>
                        <a:rPr lang="en-US" sz="1800" dirty="0" err="1" smtClean="0"/>
                        <a:t>mmol</a:t>
                      </a:r>
                      <a:r>
                        <a:rPr lang="en-US" sz="1800" dirty="0" smtClean="0"/>
                        <a:t>/L</a:t>
                      </a:r>
                      <a:endParaRPr lang="en-US" sz="1800" dirty="0"/>
                    </a:p>
                  </a:txBody>
                  <a:tcPr/>
                </a:tc>
              </a:tr>
              <a:tr h="213366">
                <a:tc>
                  <a:txBody>
                    <a:bodyPr/>
                    <a:lstStyle/>
                    <a:p>
                      <a:r>
                        <a:rPr lang="en-US" sz="1800" b="0" i="0" kern="1200" dirty="0" err="1" smtClean="0">
                          <a:solidFill>
                            <a:schemeClr val="dk1"/>
                          </a:solidFill>
                          <a:latin typeface="+mn-lt"/>
                          <a:ea typeface="+mn-ea"/>
                          <a:cs typeface="+mn-cs"/>
                        </a:rPr>
                        <a:t>Ferritin</a:t>
                      </a:r>
                      <a:r>
                        <a:rPr lang="en-US" sz="1800" b="0" i="0" kern="1200" dirty="0" smtClean="0">
                          <a:solidFill>
                            <a:schemeClr val="dk1"/>
                          </a:solidFill>
                          <a:latin typeface="+mn-lt"/>
                          <a:ea typeface="+mn-ea"/>
                          <a:cs typeface="+mn-cs"/>
                        </a:rPr>
                        <a:t>, serum</a:t>
                      </a:r>
                      <a:endParaRPr lang="en-US" sz="1800" dirty="0"/>
                    </a:p>
                  </a:txBody>
                  <a:tcPr/>
                </a:tc>
                <a:tc>
                  <a:txBody>
                    <a:bodyPr/>
                    <a:lstStyle/>
                    <a:p>
                      <a:r>
                        <a:rPr lang="en-US" sz="1800" b="0" i="0" kern="1200" dirty="0" smtClean="0">
                          <a:solidFill>
                            <a:schemeClr val="dk1"/>
                          </a:solidFill>
                          <a:latin typeface="+mn-lt"/>
                          <a:ea typeface="+mn-ea"/>
                          <a:cs typeface="+mn-cs"/>
                        </a:rPr>
                        <a:t>7 - 340</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7-75</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smtClean="0">
                          <a:solidFill>
                            <a:schemeClr val="dk1"/>
                          </a:solidFill>
                          <a:latin typeface="+mn-lt"/>
                          <a:ea typeface="+mn-ea"/>
                          <a:cs typeface="+mn-cs"/>
                        </a:rPr>
                        <a:t>ng</a:t>
                      </a:r>
                      <a:r>
                        <a:rPr lang="en-US" sz="1800" b="0" i="0" kern="1200" dirty="0" smtClean="0">
                          <a:solidFill>
                            <a:schemeClr val="dk1"/>
                          </a:solidFill>
                          <a:latin typeface="+mn-lt"/>
                          <a:ea typeface="+mn-ea"/>
                          <a:cs typeface="+mn-cs"/>
                        </a:rPr>
                        <a:t>/ml</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5664"/>
          </a:xfrm>
        </p:spPr>
        <p:txBody>
          <a:bodyPr>
            <a:normAutofit/>
          </a:bodyPr>
          <a:lstStyle/>
          <a:p>
            <a:pPr algn="l"/>
            <a:r>
              <a:rPr lang="en-US" sz="3200" dirty="0" smtClean="0">
                <a:latin typeface="Nikosh" pitchFamily="2" charset="0"/>
                <a:cs typeface="Nikosh" pitchFamily="2" charset="0"/>
              </a:rPr>
              <a:t>Pathological </a:t>
            </a:r>
            <a:r>
              <a:rPr lang="en-US" sz="3200" dirty="0" smtClean="0">
                <a:latin typeface="Nikosh" pitchFamily="2" charset="0"/>
                <a:cs typeface="Nikosh" pitchFamily="2" charset="0"/>
              </a:rPr>
              <a:t>abno</a:t>
            </a:r>
            <a:r>
              <a:rPr lang="en-US" sz="3200" dirty="0" smtClean="0">
                <a:latin typeface="Nikosh" pitchFamily="2" charset="0"/>
                <a:cs typeface="Nikosh" pitchFamily="2" charset="0"/>
              </a:rPr>
              <a:t>r</a:t>
            </a:r>
            <a:r>
              <a:rPr lang="en-US" sz="3200" dirty="0" smtClean="0">
                <a:latin typeface="Nikosh" pitchFamily="2" charset="0"/>
                <a:cs typeface="Nikosh" pitchFamily="2" charset="0"/>
              </a:rPr>
              <a:t>malities</a:t>
            </a:r>
            <a:endParaRPr lang="en-US" sz="3200" dirty="0">
              <a:latin typeface="Nikosh" pitchFamily="2" charset="0"/>
              <a:cs typeface="Nikosh" pitchFamily="2" charset="0"/>
            </a:endParaRPr>
          </a:p>
        </p:txBody>
      </p:sp>
      <p:sp>
        <p:nvSpPr>
          <p:cNvPr id="6" name="Content Placeholder 5"/>
          <p:cNvSpPr>
            <a:spLocks noGrp="1"/>
          </p:cNvSpPr>
          <p:nvPr>
            <p:ph idx="1"/>
          </p:nvPr>
        </p:nvSpPr>
        <p:spPr>
          <a:xfrm>
            <a:off x="381000" y="1295401"/>
            <a:ext cx="8305800" cy="4830764"/>
          </a:xfrm>
        </p:spPr>
        <p:txBody>
          <a:bodyPr>
            <a:normAutofit fontScale="40000" lnSpcReduction="20000"/>
          </a:bodyPr>
          <a:lstStyle/>
          <a:p>
            <a:pPr>
              <a:buNone/>
            </a:pPr>
            <a:r>
              <a:rPr lang="bn-IN" sz="6000" dirty="0" smtClean="0">
                <a:latin typeface="NikoshBAN" pitchFamily="2" charset="0"/>
                <a:cs typeface="NikoshBAN" pitchFamily="2" charset="0"/>
              </a:rPr>
              <a:t>রক্ত ও মূত্রের স্বাভাবিক উপাদানের তারতম্যের মাধ্যমে বিভিন্ন ধরনের রোগের উপস্থিতি নির্দেশ করে। তাই রোগ নিরূপনে রক্তের  ও মূত্রের বিভিন্ন প্যথোলজিক্যাল পরীক্ষা করে হয়। যেমন-</a:t>
            </a:r>
          </a:p>
          <a:p>
            <a:pPr>
              <a:buNone/>
            </a:pPr>
            <a:r>
              <a:rPr lang="en-US" sz="6000" dirty="0" smtClean="0">
                <a:latin typeface="Nikosh" pitchFamily="2" charset="0"/>
                <a:cs typeface="Nikosh" pitchFamily="2" charset="0"/>
              </a:rPr>
              <a:t>1. </a:t>
            </a:r>
            <a:r>
              <a:rPr lang="en-US" sz="6000" dirty="0" smtClean="0">
                <a:latin typeface="Nikosh" pitchFamily="2" charset="0"/>
                <a:cs typeface="Nikosh" pitchFamily="2" charset="0"/>
              </a:rPr>
              <a:t>CBC </a:t>
            </a:r>
            <a:r>
              <a:rPr lang="en-US" sz="6000" dirty="0" smtClean="0">
                <a:latin typeface="Nikosh" pitchFamily="2" charset="0"/>
                <a:cs typeface="Nikosh" pitchFamily="2" charset="0"/>
              </a:rPr>
              <a:t> </a:t>
            </a:r>
            <a:r>
              <a:rPr lang="bn-IN" sz="6000" dirty="0" smtClean="0">
                <a:latin typeface="Nikosh" pitchFamily="2" charset="0"/>
                <a:cs typeface="Nikosh" pitchFamily="2" charset="0"/>
              </a:rPr>
              <a:t>পরীক্ষাঃ </a:t>
            </a:r>
            <a:r>
              <a:rPr lang="as-IN" sz="6000" dirty="0" smtClean="0">
                <a:latin typeface="Nikosh" pitchFamily="2" charset="0"/>
                <a:cs typeface="Nikosh" pitchFamily="2" charset="0"/>
              </a:rPr>
              <a:t>রক্তের </a:t>
            </a:r>
            <a:r>
              <a:rPr lang="en-US" sz="6000" dirty="0" smtClean="0">
                <a:latin typeface="Nikosh" pitchFamily="2" charset="0"/>
                <a:cs typeface="Nikosh" pitchFamily="2" charset="0"/>
              </a:rPr>
              <a:t>CBC </a:t>
            </a:r>
            <a:r>
              <a:rPr lang="as-IN" sz="6000" dirty="0" smtClean="0">
                <a:latin typeface="Nikosh" pitchFamily="2" charset="0"/>
                <a:cs typeface="Nikosh" pitchFamily="2" charset="0"/>
              </a:rPr>
              <a:t>একটি পরীক্ষা যা সবচেয়ে বেশী করা হয়। </a:t>
            </a:r>
            <a:r>
              <a:rPr lang="as-IN" sz="6000" dirty="0" smtClean="0"/>
              <a:t> </a:t>
            </a:r>
            <a:r>
              <a:rPr lang="bn-IN" sz="6000" dirty="0" smtClean="0">
                <a:latin typeface="NikoshBAN" pitchFamily="2" charset="0"/>
                <a:cs typeface="NikoshBAN" pitchFamily="2" charset="0"/>
              </a:rPr>
              <a:t>এই </a:t>
            </a:r>
            <a:r>
              <a:rPr lang="as-IN" sz="6000" dirty="0" smtClean="0">
                <a:latin typeface="NikoshBAN" pitchFamily="2" charset="0"/>
                <a:cs typeface="NikoshBAN" pitchFamily="2" charset="0"/>
              </a:rPr>
              <a:t>টেস্ট </a:t>
            </a:r>
            <a:r>
              <a:rPr lang="as-IN" sz="6000" dirty="0" smtClean="0">
                <a:latin typeface="NikoshBAN" pitchFamily="2" charset="0"/>
                <a:cs typeface="NikoshBAN" pitchFamily="2" charset="0"/>
              </a:rPr>
              <a:t>করে দেখা হয়, ব্লাড সেল টাইপ এবং ব্লাড সেলের কাউন্ট বা পরিসংখ্যান।</a:t>
            </a:r>
            <a:r>
              <a:rPr lang="as-IN" sz="6000" dirty="0" smtClean="0">
                <a:latin typeface="NikoshBAN" pitchFamily="2" charset="0"/>
                <a:cs typeface="NikoshBAN" pitchFamily="2" charset="0"/>
              </a:rPr>
              <a:t> </a:t>
            </a:r>
            <a:r>
              <a:rPr lang="as-IN" sz="6000" dirty="0" smtClean="0">
                <a:latin typeface="Nikosh" pitchFamily="2" charset="0"/>
                <a:cs typeface="Nikosh" pitchFamily="2" charset="0"/>
              </a:rPr>
              <a:t>শরীরে বিভিন্ন ইনফেকশন হলে, ব্লাড ক্যান্সার হলে অথবা বিবিধ রোগ হলে এই পরীক্ষার রেজাল্ট থেকে সহজেই অনুমান করা যায় বা নির্ণয় করা যায়।</a:t>
            </a:r>
          </a:p>
          <a:p>
            <a:pPr>
              <a:buNone/>
            </a:pPr>
            <a:r>
              <a:rPr lang="en-US" sz="6000" dirty="0" smtClean="0">
                <a:latin typeface="Nikosh" pitchFamily="2" charset="0"/>
                <a:cs typeface="Nikosh" pitchFamily="2" charset="0"/>
              </a:rPr>
              <a:t>2. </a:t>
            </a:r>
            <a:r>
              <a:rPr lang="en-US" sz="6000" dirty="0" smtClean="0">
                <a:latin typeface="Nikosh" pitchFamily="2" charset="0"/>
                <a:cs typeface="Nikosh" pitchFamily="2" charset="0"/>
              </a:rPr>
              <a:t>RBS </a:t>
            </a:r>
            <a:r>
              <a:rPr lang="bn-IN" sz="6000" dirty="0" smtClean="0">
                <a:latin typeface="Nikosh" pitchFamily="2" charset="0"/>
                <a:cs typeface="Nikosh" pitchFamily="2" charset="0"/>
              </a:rPr>
              <a:t>পরীক্ষাঃ </a:t>
            </a:r>
            <a:r>
              <a:rPr lang="as-IN" sz="6000" dirty="0" smtClean="0">
                <a:latin typeface="Nikosh" pitchFamily="2" charset="0"/>
                <a:cs typeface="Nikosh" pitchFamily="2" charset="0"/>
              </a:rPr>
              <a:t>রক্তের </a:t>
            </a:r>
            <a:r>
              <a:rPr lang="en-US" sz="6000" dirty="0" smtClean="0">
                <a:latin typeface="Nikosh" pitchFamily="2" charset="0"/>
                <a:cs typeface="Nikosh" pitchFamily="2" charset="0"/>
              </a:rPr>
              <a:t>RBS </a:t>
            </a:r>
            <a:r>
              <a:rPr lang="as-IN" sz="6000" dirty="0" smtClean="0">
                <a:latin typeface="Nikosh" pitchFamily="2" charset="0"/>
                <a:cs typeface="Nikosh" pitchFamily="2" charset="0"/>
              </a:rPr>
              <a:t>দেখে সুগার বেশী আছে কিনা তা জানা যায়।  যদি সুগার বেশী থাকে তবে </a:t>
            </a:r>
            <a:r>
              <a:rPr lang="en-US" sz="6000" dirty="0" smtClean="0">
                <a:latin typeface="Nikosh" pitchFamily="2" charset="0"/>
                <a:cs typeface="Nikosh" pitchFamily="2" charset="0"/>
              </a:rPr>
              <a:t>FBS </a:t>
            </a:r>
            <a:r>
              <a:rPr lang="as-IN" sz="6000" dirty="0" smtClean="0">
                <a:latin typeface="Nikosh" pitchFamily="2" charset="0"/>
                <a:cs typeface="Nikosh" pitchFamily="2" charset="0"/>
              </a:rPr>
              <a:t>অথবা 2</a:t>
            </a:r>
            <a:r>
              <a:rPr lang="en-US" sz="6000" dirty="0" smtClean="0">
                <a:latin typeface="Nikosh" pitchFamily="2" charset="0"/>
                <a:cs typeface="Nikosh" pitchFamily="2" charset="0"/>
              </a:rPr>
              <a:t>HABF </a:t>
            </a:r>
            <a:r>
              <a:rPr lang="as-IN" sz="6000" dirty="0" smtClean="0">
                <a:latin typeface="Nikosh" pitchFamily="2" charset="0"/>
                <a:cs typeface="Nikosh" pitchFamily="2" charset="0"/>
              </a:rPr>
              <a:t>পরীক্ষা করে ডায়াবেটিস রোগ নির্ণয় করা যায়</a:t>
            </a:r>
            <a:r>
              <a:rPr lang="as-IN" sz="6000" dirty="0" smtClean="0">
                <a:latin typeface="Nikosh" pitchFamily="2" charset="0"/>
                <a:cs typeface="Nikosh" pitchFamily="2" charset="0"/>
              </a:rPr>
              <a:t>।</a:t>
            </a:r>
            <a:endParaRPr lang="en-US" sz="6000" dirty="0" smtClean="0">
              <a:latin typeface="Nikosh" pitchFamily="2" charset="0"/>
              <a:cs typeface="Nikosh" pitchFamily="2" charset="0"/>
            </a:endParaRPr>
          </a:p>
          <a:p>
            <a:pPr>
              <a:buNone/>
            </a:pPr>
            <a:r>
              <a:rPr lang="en-US" sz="6000" dirty="0" smtClean="0">
                <a:latin typeface="Nikosh" pitchFamily="2" charset="0"/>
                <a:cs typeface="Nikosh" pitchFamily="2" charset="0"/>
              </a:rPr>
              <a:t>3</a:t>
            </a:r>
            <a:r>
              <a:rPr lang="en-US" sz="6000" dirty="0" smtClean="0">
                <a:latin typeface="NikoshBAN" pitchFamily="2" charset="0"/>
                <a:cs typeface="NikoshBAN" pitchFamily="2" charset="0"/>
              </a:rPr>
              <a:t>.</a:t>
            </a:r>
            <a:r>
              <a:rPr lang="as-IN" sz="6000" dirty="0" smtClean="0">
                <a:latin typeface="NikoshBAN" pitchFamily="2" charset="0"/>
                <a:cs typeface="NikoshBAN" pitchFamily="2" charset="0"/>
              </a:rPr>
              <a:t> </a:t>
            </a:r>
            <a:r>
              <a:rPr lang="en-US" sz="6000" dirty="0" smtClean="0">
                <a:latin typeface="NikoshBAN" pitchFamily="2" charset="0"/>
                <a:cs typeface="NikoshBAN" pitchFamily="2" charset="0"/>
              </a:rPr>
              <a:t>GTT </a:t>
            </a:r>
            <a:r>
              <a:rPr lang="bn-IN" sz="6000" dirty="0" smtClean="0">
                <a:latin typeface="NikoshBAN" pitchFamily="2" charset="0"/>
                <a:cs typeface="NikoshBAN" pitchFamily="2" charset="0"/>
              </a:rPr>
              <a:t>পরীক্ষাঃ</a:t>
            </a:r>
            <a:r>
              <a:rPr lang="as-IN" sz="6000" dirty="0" smtClean="0">
                <a:latin typeface="NikoshBAN" pitchFamily="2" charset="0"/>
                <a:cs typeface="NikoshBAN" pitchFamily="2" charset="0"/>
              </a:rPr>
              <a:t>ডায়াবেটিস </a:t>
            </a:r>
            <a:r>
              <a:rPr lang="as-IN" sz="6000" dirty="0" smtClean="0">
                <a:latin typeface="NikoshBAN" pitchFamily="2" charset="0"/>
                <a:cs typeface="NikoshBAN" pitchFamily="2" charset="0"/>
              </a:rPr>
              <a:t>শনাক্ত করার জন্য সবচেয়ে সঠিক ও বহুল ব্যবহৃত পদ্ধতি হলো ওরাল গ্লুকোজ টলারেন্স টেস্ট বা ওজিটিটি। এই পদ্ধতিতে রোগীকে সকালে খালি পেটে একবার রক্তে গ্লুকোজ পরীক্ষা করতে হয়, তারপর ৭৫ গ্রাম গ্লুকোজ শরবত পানের দুই ঘণ্টা পর আরেকবার রক্তে গ্লুকোজ পরীক্ষা করা হয়। এই পদ্ধতিতে নির্ভুলভাবে ডায়াবেটিস ও প্রি-ডায়াবেটিস নির্ণয় করা যায় </a:t>
            </a:r>
            <a:r>
              <a:rPr lang="bn-IN" sz="6000" dirty="0" smtClean="0">
                <a:latin typeface="NikoshBAN" pitchFamily="2" charset="0"/>
                <a:cs typeface="NikoshBAN" pitchFamily="2" charset="0"/>
              </a:rPr>
              <a:t>।</a:t>
            </a:r>
            <a:endParaRPr lang="en-US" sz="6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153400" cy="6476999"/>
          </a:xfrm>
        </p:spPr>
        <p:txBody>
          <a:bodyPr>
            <a:normAutofit fontScale="85000" lnSpcReduction="20000"/>
          </a:bodyPr>
          <a:lstStyle/>
          <a:p>
            <a:pPr>
              <a:buNone/>
            </a:pPr>
            <a:r>
              <a:rPr lang="en-US" dirty="0" smtClean="0">
                <a:latin typeface="Times New Roman" pitchFamily="18" charset="0"/>
                <a:cs typeface="Times New Roman" pitchFamily="18" charset="0"/>
              </a:rPr>
              <a:t>4. </a:t>
            </a:r>
            <a:r>
              <a:rPr lang="en-US" dirty="0" smtClean="0"/>
              <a:t>HbA1c </a:t>
            </a:r>
            <a:r>
              <a:rPr lang="en-US" dirty="0" smtClean="0">
                <a:latin typeface="Times New Roman" pitchFamily="18" charset="0"/>
                <a:cs typeface="Times New Roman" pitchFamily="18" charset="0"/>
              </a:rPr>
              <a:t>: </a:t>
            </a:r>
            <a:r>
              <a:rPr lang="as-IN" dirty="0" smtClean="0">
                <a:latin typeface="NikoshBAN" pitchFamily="2" charset="0"/>
                <a:cs typeface="NikoshBAN" pitchFamily="2" charset="0"/>
              </a:rPr>
              <a:t>ডায়াবেটিস </a:t>
            </a:r>
            <a:r>
              <a:rPr lang="as-IN" dirty="0" smtClean="0">
                <a:latin typeface="NikoshBAN" pitchFamily="2" charset="0"/>
                <a:cs typeface="NikoshBAN" pitchFamily="2" charset="0"/>
              </a:rPr>
              <a:t>শনাক্তকরণের জন্য </a:t>
            </a:r>
            <a:r>
              <a:rPr lang="en-US" dirty="0" smtClean="0"/>
              <a:t>HbA1c</a:t>
            </a:r>
            <a:r>
              <a:rPr lang="as-IN" dirty="0" smtClean="0">
                <a:latin typeface="NikoshBAN" pitchFamily="2" charset="0"/>
                <a:cs typeface="NikoshBAN" pitchFamily="2" charset="0"/>
              </a:rPr>
              <a:t> </a:t>
            </a:r>
            <a:r>
              <a:rPr lang="as-IN" dirty="0" smtClean="0">
                <a:latin typeface="NikoshBAN" pitchFamily="2" charset="0"/>
                <a:cs typeface="NikoshBAN" pitchFamily="2" charset="0"/>
              </a:rPr>
              <a:t>নামের পরীক্ষা করা হয়। এটি রক্তে শর্করার কয়েক মাসের গড় নির্দেশ করে। এই পরীক্ষা দিনের যেকোনো সময় করা যায় এবং রক্তের নমুনা একবারই দিতে হয়।</a:t>
            </a:r>
            <a:br>
              <a:rPr lang="as-IN" dirty="0" smtClean="0">
                <a:latin typeface="NikoshBAN" pitchFamily="2" charset="0"/>
                <a:cs typeface="NikoshBAN" pitchFamily="2" charset="0"/>
              </a:rPr>
            </a:br>
            <a:r>
              <a:rPr lang="as-IN" dirty="0" smtClean="0">
                <a:latin typeface="NikoshBAN" pitchFamily="2" charset="0"/>
                <a:cs typeface="NikoshBAN" pitchFamily="2" charset="0"/>
              </a:rPr>
              <a:t>আমেরিকান ডায়াবেটিক অ্যাসোসিয়েশনের গাইডলাইন অনুযায়ী এইচবিএ১সির মান ৫.৭-এর নিচে থাকলে তাকে স্বাভাবিক ধরা যায়। এটি ৬.৫-এর বেশি হলে ডায়াবেটিস আছে বলে ধরা হবে। এই মান ৫.৭ থেকে ৬.৫-এর মধ্যে থাকলে প্রি-ডায়াবেটিস বা ডায়াবেটিসের পূর্বাবস্থা হিসেবে বিবেচনা করতে </a:t>
            </a:r>
            <a:r>
              <a:rPr lang="as-IN" dirty="0" smtClean="0">
                <a:latin typeface="NikoshBAN" pitchFamily="2" charset="0"/>
                <a:cs typeface="NikoshBAN" pitchFamily="2" charset="0"/>
              </a:rPr>
              <a:t>হবে</a:t>
            </a:r>
            <a:r>
              <a:rPr lang="en-US" dirty="0" smtClean="0">
                <a:latin typeface="NikoshBAN" pitchFamily="2" charset="0"/>
                <a:cs typeface="NikoshBAN" pitchFamily="2" charset="0"/>
              </a:rPr>
              <a:t> .</a:t>
            </a:r>
            <a:endParaRPr lang="as-IN" dirty="0" smtClean="0">
              <a:latin typeface="NikoshBAN" pitchFamily="2" charset="0"/>
              <a:cs typeface="NikoshBAN" pitchFamily="2" charset="0"/>
            </a:endParaRPr>
          </a:p>
          <a:p>
            <a:endParaRPr lang="en-US" sz="1050" dirty="0" smtClean="0">
              <a:latin typeface="NikoshBAN" pitchFamily="2" charset="0"/>
              <a:cs typeface="NikoshBAN" pitchFamily="2" charset="0"/>
            </a:endParaRPr>
          </a:p>
          <a:p>
            <a:pPr>
              <a:buNone/>
            </a:pPr>
            <a:r>
              <a:rPr lang="en-US" dirty="0" smtClean="0">
                <a:latin typeface="Times New Roman" pitchFamily="18" charset="0"/>
                <a:cs typeface="Times New Roman" pitchFamily="18" charset="0"/>
              </a:rPr>
              <a:t>5.</a:t>
            </a:r>
            <a:r>
              <a:rPr lang="en-US" dirty="0" smtClean="0">
                <a:latin typeface="Nikosh" pitchFamily="2" charset="0"/>
                <a:cs typeface="Nikosh" pitchFamily="2" charset="0"/>
              </a:rPr>
              <a:t> </a:t>
            </a:r>
            <a:r>
              <a:rPr lang="en-US" dirty="0" err="1" smtClean="0">
                <a:latin typeface="Nikosh" pitchFamily="2" charset="0"/>
                <a:cs typeface="Nikosh" pitchFamily="2" charset="0"/>
              </a:rPr>
              <a:t>Creatinine</a:t>
            </a:r>
            <a:r>
              <a:rPr lang="en-US" dirty="0" smtClean="0">
                <a:latin typeface="Nikosh" pitchFamily="2" charset="0"/>
                <a:cs typeface="Nikosh" pitchFamily="2" charset="0"/>
              </a:rPr>
              <a:t> </a:t>
            </a:r>
            <a:r>
              <a:rPr lang="as-IN" dirty="0" smtClean="0">
                <a:latin typeface="Nikosh" pitchFamily="2" charset="0"/>
                <a:cs typeface="Nikosh" pitchFamily="2" charset="0"/>
              </a:rPr>
              <a:t>পরীক্ষা </a:t>
            </a:r>
            <a:r>
              <a:rPr lang="en-US" dirty="0" smtClean="0">
                <a:latin typeface="Nikosh" pitchFamily="2" charset="0"/>
                <a:cs typeface="Nikosh" pitchFamily="2" charset="0"/>
              </a:rPr>
              <a:t>: </a:t>
            </a:r>
            <a:r>
              <a:rPr lang="as-IN" dirty="0" smtClean="0">
                <a:latin typeface="Nikosh" pitchFamily="2" charset="0"/>
                <a:cs typeface="Nikosh" pitchFamily="2" charset="0"/>
              </a:rPr>
              <a:t>রক্তের </a:t>
            </a:r>
            <a:r>
              <a:rPr lang="en-US" dirty="0" err="1" smtClean="0">
                <a:latin typeface="Nikosh" pitchFamily="2" charset="0"/>
                <a:cs typeface="Nikosh" pitchFamily="2" charset="0"/>
              </a:rPr>
              <a:t>Creatinine</a:t>
            </a:r>
            <a:r>
              <a:rPr lang="en-US" dirty="0" smtClean="0">
                <a:latin typeface="Nikosh" pitchFamily="2" charset="0"/>
                <a:cs typeface="Nikosh" pitchFamily="2" charset="0"/>
              </a:rPr>
              <a:t> </a:t>
            </a:r>
            <a:r>
              <a:rPr lang="as-IN" dirty="0" smtClean="0">
                <a:latin typeface="Nikosh" pitchFamily="2" charset="0"/>
                <a:cs typeface="Nikosh" pitchFamily="2" charset="0"/>
              </a:rPr>
              <a:t>পরীক্ষা করে কিডনির ভাল মন্দ বুঝা যায়</a:t>
            </a:r>
            <a:r>
              <a:rPr lang="as-IN" dirty="0" smtClean="0">
                <a:latin typeface="Nikosh" pitchFamily="2" charset="0"/>
                <a:cs typeface="Nikosh" pitchFamily="2" charset="0"/>
              </a:rPr>
              <a:t>।</a:t>
            </a:r>
            <a:endParaRPr lang="en-US" dirty="0" smtClean="0">
              <a:latin typeface="Nikosh" pitchFamily="2" charset="0"/>
              <a:cs typeface="Nikosh" pitchFamily="2" charset="0"/>
            </a:endParaRPr>
          </a:p>
          <a:p>
            <a:pPr>
              <a:buNone/>
            </a:pPr>
            <a:endParaRPr lang="as-IN" dirty="0" smtClean="0">
              <a:latin typeface="Nikosh" pitchFamily="2" charset="0"/>
              <a:cs typeface="Nikosh" pitchFamily="2" charset="0"/>
            </a:endParaRPr>
          </a:p>
          <a:p>
            <a:pPr>
              <a:buNone/>
            </a:pPr>
            <a:r>
              <a:rPr lang="en-US" dirty="0" smtClean="0">
                <a:latin typeface="Nikosh" pitchFamily="2" charset="0"/>
                <a:cs typeface="Nikosh" pitchFamily="2" charset="0"/>
              </a:rPr>
              <a:t>6. </a:t>
            </a:r>
            <a:r>
              <a:rPr lang="as-IN" dirty="0" smtClean="0">
                <a:latin typeface="Nikosh" pitchFamily="2" charset="0"/>
                <a:cs typeface="Nikosh" pitchFamily="2" charset="0"/>
              </a:rPr>
              <a:t>রক্তের </a:t>
            </a:r>
            <a:r>
              <a:rPr lang="en-US" dirty="0" smtClean="0">
                <a:latin typeface="Nikosh" pitchFamily="2" charset="0"/>
                <a:cs typeface="Nikosh" pitchFamily="2" charset="0"/>
              </a:rPr>
              <a:t>SGPT (</a:t>
            </a:r>
            <a:r>
              <a:rPr lang="as-IN" dirty="0" smtClean="0">
                <a:latin typeface="NikoshBAN" pitchFamily="2" charset="0"/>
                <a:cs typeface="NikoshBAN" pitchFamily="2" charset="0"/>
              </a:rPr>
              <a:t>সিরাম </a:t>
            </a:r>
            <a:r>
              <a:rPr lang="as-IN" dirty="0" smtClean="0">
                <a:latin typeface="NikoshBAN" pitchFamily="2" charset="0"/>
                <a:cs typeface="NikoshBAN" pitchFamily="2" charset="0"/>
              </a:rPr>
              <a:t>গ্লুটেমিক পাইরুভিক </a:t>
            </a:r>
            <a:r>
              <a:rPr lang="as-IN" dirty="0" smtClean="0">
                <a:latin typeface="NikoshBAN" pitchFamily="2" charset="0"/>
                <a:cs typeface="NikoshBAN" pitchFamily="2" charset="0"/>
              </a:rPr>
              <a:t>ট্রান্সমিনেজ</a:t>
            </a:r>
            <a:r>
              <a:rPr lang="en-US" dirty="0" smtClean="0">
                <a:latin typeface="NikoshBAN" pitchFamily="2" charset="0"/>
                <a:cs typeface="NikoshBAN" pitchFamily="2" charset="0"/>
              </a:rPr>
              <a:t>): </a:t>
            </a:r>
            <a:r>
              <a:rPr lang="as-IN" dirty="0" smtClean="0">
                <a:latin typeface="NikoshBAN" pitchFamily="2" charset="0"/>
                <a:cs typeface="NikoshBAN" pitchFamily="2" charset="0"/>
              </a:rPr>
              <a:t> </a:t>
            </a:r>
            <a:r>
              <a:rPr lang="as-IN" dirty="0" smtClean="0">
                <a:latin typeface="NikoshBAN" pitchFamily="2" charset="0"/>
                <a:cs typeface="NikoshBAN" pitchFamily="2" charset="0"/>
              </a:rPr>
              <a:t>এই উৎসেচক অ্যালানিন অ্যামিনোট্রান্সফারেজ(এএলটি) নামেও পরিচিত। লিভারের সুস্থতা পরীক্ষা করতে এসজিপিটি পরিমাপ করা হয়। এসজিপিটির মাত্রা বেশি মানে আপনার লিভারে গোলযোগ শুরু হয়েছে। এসজিপিটির মাত্রা সাত থেকে ৫৬ ইউনিট/লিটার হল </a:t>
            </a:r>
            <a:r>
              <a:rPr lang="as-IN" dirty="0" smtClean="0">
                <a:latin typeface="NikoshBAN" pitchFamily="2" charset="0"/>
                <a:cs typeface="NikoshBAN" pitchFamily="2" charset="0"/>
              </a:rPr>
              <a:t>স্বা</a:t>
            </a:r>
            <a:r>
              <a:rPr lang="bn-IN" dirty="0" smtClean="0">
                <a:latin typeface="NikoshBAN" pitchFamily="2" charset="0"/>
                <a:cs typeface="NikoshBAN" pitchFamily="2" charset="0"/>
              </a:rPr>
              <a:t>ভা</a:t>
            </a:r>
            <a:r>
              <a:rPr lang="as-IN" dirty="0" smtClean="0">
                <a:latin typeface="NikoshBAN" pitchFamily="2" charset="0"/>
                <a:cs typeface="NikoshBAN" pitchFamily="2" charset="0"/>
              </a:rPr>
              <a:t>বিক</a:t>
            </a:r>
            <a:r>
              <a:rPr lang="as-IN" dirty="0" smtClean="0">
                <a:latin typeface="NikoshBAN" pitchFamily="2" charset="0"/>
                <a:cs typeface="NikoshBAN" pitchFamily="2" charset="0"/>
              </a:rPr>
              <a:t>। </a:t>
            </a:r>
            <a:r>
              <a:rPr lang="as-IN" dirty="0" smtClean="0">
                <a:latin typeface="NikoshBAN" pitchFamily="2" charset="0"/>
                <a:cs typeface="NikoshBAN" pitchFamily="2" charset="0"/>
              </a:rPr>
              <a:t>চিকি</a:t>
            </a:r>
            <a:r>
              <a:rPr lang="bn-IN" dirty="0" smtClean="0">
                <a:latin typeface="NikoshBAN" pitchFamily="2" charset="0"/>
                <a:cs typeface="NikoshBAN" pitchFamily="2" charset="0"/>
              </a:rPr>
              <a:t>ৎস</a:t>
            </a:r>
            <a:r>
              <a:rPr lang="as-IN" dirty="0" smtClean="0">
                <a:latin typeface="NikoshBAN" pitchFamily="2" charset="0"/>
                <a:cs typeface="NikoshBAN" pitchFamily="2" charset="0"/>
              </a:rPr>
              <a:t>করা </a:t>
            </a:r>
            <a:r>
              <a:rPr lang="as-IN" dirty="0" smtClean="0">
                <a:latin typeface="NikoshBAN" pitchFamily="2" charset="0"/>
                <a:cs typeface="NikoshBAN" pitchFamily="2" charset="0"/>
              </a:rPr>
              <a:t>৪০-এর নীচে রাখার পরামর্শ দেন। </a:t>
            </a:r>
            <a:r>
              <a:rPr lang="bn-IN" dirty="0" smtClean="0">
                <a:latin typeface="NikoshBAN" pitchFamily="2" charset="0"/>
                <a:cs typeface="NikoshBAN" pitchFamily="2" charset="0"/>
              </a:rPr>
              <a:t> </a:t>
            </a:r>
            <a:r>
              <a:rPr lang="bn-IN" dirty="0" smtClean="0">
                <a:latin typeface="NikoshBAN" pitchFamily="2" charset="0"/>
                <a:cs typeface="NikoshBAN" pitchFamily="2" charset="0"/>
              </a:rPr>
              <a:t>এই </a:t>
            </a:r>
            <a:r>
              <a:rPr lang="as-IN" dirty="0" smtClean="0">
                <a:latin typeface="Nikosh" pitchFamily="2" charset="0"/>
                <a:cs typeface="Nikosh" pitchFamily="2" charset="0"/>
              </a:rPr>
              <a:t>পরীক্ষা </a:t>
            </a:r>
            <a:r>
              <a:rPr lang="as-IN" dirty="0" smtClean="0">
                <a:latin typeface="Nikosh" pitchFamily="2" charset="0"/>
                <a:cs typeface="Nikosh" pitchFamily="2" charset="0"/>
              </a:rPr>
              <a:t>করে লিভারের ভাল মন্দ বুঝা যায়</a:t>
            </a:r>
            <a:r>
              <a:rPr lang="as-IN" dirty="0" smtClean="0">
                <a:latin typeface="Nikosh" pitchFamily="2" charset="0"/>
                <a:cs typeface="Nikosh" pitchFamily="2" charset="0"/>
              </a:rPr>
              <a:t>।</a:t>
            </a:r>
            <a:endParaRPr lang="bn-IN" dirty="0" smtClean="0">
              <a:latin typeface="Nikosh" pitchFamily="2" charset="0"/>
              <a:cs typeface="Nikosh" pitchFamily="2" charset="0"/>
            </a:endParaRPr>
          </a:p>
          <a:p>
            <a:pPr>
              <a:buNone/>
            </a:pPr>
            <a:endParaRPr lang="as-IN" dirty="0" smtClean="0">
              <a:latin typeface="Nikosh" pitchFamily="2" charset="0"/>
              <a:cs typeface="Nikosh"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199"/>
          </a:xfrm>
        </p:spPr>
        <p:txBody>
          <a:bodyPr>
            <a:normAutofit fontScale="70000" lnSpcReduction="20000"/>
          </a:bodyPr>
          <a:lstStyle/>
          <a:p>
            <a:pPr>
              <a:buNone/>
            </a:pPr>
            <a:r>
              <a:rPr lang="en-US" dirty="0" smtClean="0">
                <a:latin typeface="Nikosh" pitchFamily="2" charset="0"/>
                <a:cs typeface="Nikosh" pitchFamily="2" charset="0"/>
              </a:rPr>
              <a:t>7</a:t>
            </a:r>
            <a:r>
              <a:rPr lang="en-US" dirty="0" smtClean="0">
                <a:latin typeface="NikoshBAN" pitchFamily="2" charset="0"/>
                <a:cs typeface="NikoshBAN" pitchFamily="2" charset="0"/>
              </a:rPr>
              <a:t>. </a:t>
            </a:r>
            <a:r>
              <a:rPr lang="as-IN" sz="4000" dirty="0" smtClean="0">
                <a:latin typeface="NikoshBAN" pitchFamily="2" charset="0"/>
                <a:cs typeface="NikoshBAN" pitchFamily="2" charset="0"/>
              </a:rPr>
              <a:t>লিভার ফাংশন টেস্ট </a:t>
            </a:r>
            <a:r>
              <a:rPr lang="as-IN" dirty="0" smtClean="0">
                <a:latin typeface="NikoshBAN" pitchFamily="2" charset="0"/>
                <a:cs typeface="NikoshBAN" pitchFamily="2" charset="0"/>
              </a:rPr>
              <a:t>: নানা কারণে যকৃৎ বা লিভারের কার্যকারিতা হ্রাস পেতে পারে। কিন্তু এটি বাইরে থেকে বোঝার উপায় নেই। রক্তের </a:t>
            </a:r>
            <a:r>
              <a:rPr lang="en-US" dirty="0" smtClean="0">
                <a:latin typeface="NikoshBAN" pitchFamily="2" charset="0"/>
                <a:cs typeface="NikoshBAN" pitchFamily="2" charset="0"/>
              </a:rPr>
              <a:t>SGPT </a:t>
            </a:r>
            <a:r>
              <a:rPr lang="as-IN" dirty="0" smtClean="0">
                <a:latin typeface="NikoshBAN" pitchFamily="2" charset="0"/>
                <a:cs typeface="NikoshBAN" pitchFamily="2" charset="0"/>
              </a:rPr>
              <a:t>পরীক্ষা করালে কিছুটা বোঝা যায়। এর মাত্রা প্রায়ই অনেকের বেশি থাকে; কিন্তু বেশির ভাগ কারণ থাকে ফ্যাটি লিভার বা যকৃতের কোনো গোপন সংক্রমণের কারণে। </a:t>
            </a:r>
            <a:r>
              <a:rPr lang="en-US" dirty="0" smtClean="0">
                <a:latin typeface="NikoshBAN" pitchFamily="2" charset="0"/>
                <a:cs typeface="NikoshBAN" pitchFamily="2" charset="0"/>
              </a:rPr>
              <a:t>SGPT </a:t>
            </a:r>
            <a:r>
              <a:rPr lang="as-IN" dirty="0" smtClean="0">
                <a:latin typeface="NikoshBAN" pitchFamily="2" charset="0"/>
                <a:cs typeface="NikoshBAN" pitchFamily="2" charset="0"/>
              </a:rPr>
              <a:t>স্বাভাবিকের তুলনায় আড়াই গুণ বেশি হলে অবশ্যই সজাগ হতে হবে। আবার পেটের আল্ট্রাসনোগ্রাম দেখেও বোঝা যাবে, লিভারে চর্বি জমেছে নাকি কোনো দীর্ঘমেয়াদি সংক্রমণ, লিভার সিরোসিস ইত্যাদি হয়েছে। এ ছাড়া </a:t>
            </a:r>
            <a:r>
              <a:rPr lang="en-US" dirty="0" smtClean="0">
                <a:latin typeface="NikoshBAN" pitchFamily="2" charset="0"/>
                <a:cs typeface="NikoshBAN" pitchFamily="2" charset="0"/>
              </a:rPr>
              <a:t>HBs-Ag </a:t>
            </a:r>
            <a:r>
              <a:rPr lang="as-IN" dirty="0" smtClean="0">
                <a:latin typeface="NikoshBAN" pitchFamily="2" charset="0"/>
                <a:cs typeface="NikoshBAN" pitchFamily="2" charset="0"/>
              </a:rPr>
              <a:t>পরীক্ষার মাধ্যমে হেপাটাইটিস ভাইরাসের সংক্রমণ হয়েছে কি না বা হেপাটাইটিস পজিটিভ বা নেগেটিভ বোঝা যায়</a:t>
            </a:r>
            <a:r>
              <a:rPr lang="as-IN" dirty="0" smtClean="0">
                <a:latin typeface="NikoshBAN" pitchFamily="2" charset="0"/>
                <a:cs typeface="NikoshBAN" pitchFamily="2" charset="0"/>
              </a:rPr>
              <a:t>।</a:t>
            </a:r>
            <a:endParaRPr lang="en-US" dirty="0" smtClean="0">
              <a:latin typeface="NikoshBAN" pitchFamily="2" charset="0"/>
              <a:cs typeface="NikoshBAN" pitchFamily="2" charset="0"/>
            </a:endParaRPr>
          </a:p>
          <a:p>
            <a:pPr>
              <a:buNone/>
            </a:pPr>
            <a:r>
              <a:rPr lang="bn-IN" dirty="0" smtClean="0">
                <a:latin typeface="NikoshBAN" pitchFamily="2" charset="0"/>
                <a:cs typeface="NikoshBAN" pitchFamily="2" charset="0"/>
              </a:rPr>
              <a:t> </a:t>
            </a:r>
            <a:endParaRPr lang="en-US" dirty="0" smtClean="0">
              <a:latin typeface="NikoshBAN" pitchFamily="2" charset="0"/>
              <a:cs typeface="NikoshBAN" pitchFamily="2" charset="0"/>
            </a:endParaRPr>
          </a:p>
          <a:p>
            <a:pPr>
              <a:buNone/>
            </a:pPr>
            <a:r>
              <a:rPr lang="en-US" dirty="0" smtClean="0">
                <a:latin typeface="Nikosh" pitchFamily="2" charset="0"/>
                <a:cs typeface="Nikosh" pitchFamily="2" charset="0"/>
              </a:rPr>
              <a:t>    </a:t>
            </a:r>
            <a:r>
              <a:rPr lang="as-IN" dirty="0" smtClean="0">
                <a:latin typeface="Nikosh" pitchFamily="2" charset="0"/>
                <a:cs typeface="Nikosh" pitchFamily="2" charset="0"/>
              </a:rPr>
              <a:t>রক্তের </a:t>
            </a:r>
            <a:r>
              <a:rPr lang="en-US" dirty="0" err="1" smtClean="0">
                <a:latin typeface="Nikosh" pitchFamily="2" charset="0"/>
                <a:cs typeface="Nikosh" pitchFamily="2" charset="0"/>
              </a:rPr>
              <a:t>Bilirubin</a:t>
            </a:r>
            <a:r>
              <a:rPr lang="en-US" dirty="0" smtClean="0">
                <a:latin typeface="Nikosh" pitchFamily="2" charset="0"/>
                <a:cs typeface="Nikosh" pitchFamily="2" charset="0"/>
              </a:rPr>
              <a:t> </a:t>
            </a:r>
            <a:r>
              <a:rPr lang="as-IN" dirty="0" smtClean="0">
                <a:latin typeface="Nikosh" pitchFamily="2" charset="0"/>
                <a:cs typeface="Nikosh" pitchFamily="2" charset="0"/>
              </a:rPr>
              <a:t>টেস্ট করে জন্ডিস এর মাত্রা বুঝা যায়</a:t>
            </a:r>
            <a:r>
              <a:rPr lang="as-IN" dirty="0" smtClean="0">
                <a:latin typeface="Nikosh" pitchFamily="2" charset="0"/>
                <a:cs typeface="Nikosh" pitchFamily="2" charset="0"/>
              </a:rPr>
              <a:t>।</a:t>
            </a:r>
            <a:endParaRPr lang="en-US"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r>
              <a:rPr lang="en-US" dirty="0" smtClean="0">
                <a:latin typeface="NikoshBAN" pitchFamily="2" charset="0"/>
                <a:cs typeface="NikoshBAN" pitchFamily="2" charset="0"/>
              </a:rPr>
              <a:t>   </a:t>
            </a:r>
            <a:r>
              <a:rPr lang="as-IN" dirty="0" smtClean="0">
                <a:latin typeface="NikoshBAN" pitchFamily="2" charset="0"/>
                <a:cs typeface="NikoshBAN" pitchFamily="2" charset="0"/>
              </a:rPr>
              <a:t>অ্যালবুমিন-</a:t>
            </a:r>
            <a:r>
              <a:rPr lang="as-IN" b="1" dirty="0" smtClean="0">
                <a:latin typeface="NikoshBAN" pitchFamily="2" charset="0"/>
                <a:cs typeface="NikoshBAN" pitchFamily="2" charset="0"/>
              </a:rPr>
              <a:t> </a:t>
            </a:r>
            <a:r>
              <a:rPr lang="as-IN" dirty="0" smtClean="0">
                <a:latin typeface="NikoshBAN" pitchFamily="2" charset="0"/>
                <a:cs typeface="NikoshBAN" pitchFamily="2" charset="0"/>
              </a:rPr>
              <a:t>অ্যালবুমিন প্রোটিনের পরিমাণ কমলে লিভার ঠিকমতো কাজ করে না। অ্যালবুমিন ছয়-এর নীচে নেমে যাওয়া মানে লিভারের অবস্থা খারাপ হচ্ছে। তিন-এর নীচে নেমে গেলে অবশ্যই চিন্তার বিষয়</a:t>
            </a:r>
            <a:r>
              <a:rPr lang="as-IN" dirty="0" smtClean="0">
                <a:latin typeface="NikoshBAN" pitchFamily="2" charset="0"/>
                <a:cs typeface="NikoshBAN" pitchFamily="2" charset="0"/>
              </a:rPr>
              <a:t>।</a:t>
            </a:r>
            <a:endParaRPr lang="en-US" dirty="0" smtClean="0">
              <a:latin typeface="NikoshBAN" pitchFamily="2" charset="0"/>
              <a:cs typeface="NikoshBAN" pitchFamily="2" charset="0"/>
            </a:endParaRPr>
          </a:p>
          <a:p>
            <a:pPr>
              <a:buNone/>
            </a:pPr>
            <a:endParaRPr lang="en-US" dirty="0" smtClean="0">
              <a:latin typeface="NikoshBAN" pitchFamily="2" charset="0"/>
              <a:cs typeface="NikoshBAN" pitchFamily="2" charset="0"/>
            </a:endParaRPr>
          </a:p>
          <a:p>
            <a:pPr>
              <a:buNone/>
            </a:pPr>
            <a:r>
              <a:rPr lang="en-US" dirty="0" smtClean="0">
                <a:latin typeface="NikoshBAN" pitchFamily="2" charset="0"/>
                <a:cs typeface="NikoshBAN" pitchFamily="2" charset="0"/>
              </a:rPr>
              <a:t>    </a:t>
            </a:r>
            <a:r>
              <a:rPr lang="as-IN" dirty="0" smtClean="0">
                <a:latin typeface="NikoshBAN" pitchFamily="2" charset="0"/>
                <a:cs typeface="NikoshBAN" pitchFamily="2" charset="0"/>
              </a:rPr>
              <a:t>প্রোথ্রোম্বিন </a:t>
            </a:r>
            <a:r>
              <a:rPr lang="as-IN" dirty="0" smtClean="0">
                <a:latin typeface="NikoshBAN" pitchFamily="2" charset="0"/>
                <a:cs typeface="NikoshBAN" pitchFamily="2" charset="0"/>
              </a:rPr>
              <a:t>টাইম- রক্ত জমাট বাঁধার সময়কে বলা হয় প্রোথ্রোম্বিন টাইম। এই প্রোথ্রোম্বিন টাইম যদি তিন সেকেন্ডের বেশি হয় তার মানে আপনার লিভার নিয়ে চিন্তার কারণ রয়েছে</a:t>
            </a:r>
            <a:r>
              <a:rPr lang="as-IN" dirty="0" smtClean="0">
                <a:latin typeface="NikoshBAN" pitchFamily="2" charset="0"/>
                <a:cs typeface="NikoshBAN" pitchFamily="2" charset="0"/>
              </a:rPr>
              <a:t>।</a:t>
            </a:r>
            <a:endParaRPr lang="en-US" dirty="0" smtClean="0">
              <a:latin typeface="NikoshBAN" pitchFamily="2" charset="0"/>
              <a:cs typeface="NikoshBAN" pitchFamily="2" charset="0"/>
            </a:endParaRPr>
          </a:p>
          <a:p>
            <a:pPr>
              <a:buNone/>
            </a:pPr>
            <a:endParaRPr lang="as-IN" dirty="0" smtClean="0">
              <a:latin typeface="NikoshBAN" pitchFamily="2" charset="0"/>
              <a:cs typeface="NikoshBAN" pitchFamily="2" charset="0"/>
            </a:endParaRPr>
          </a:p>
          <a:p>
            <a:pPr>
              <a:buNone/>
            </a:pPr>
            <a:r>
              <a:rPr lang="en-US" dirty="0" smtClean="0">
                <a:latin typeface="NikoshBAN" pitchFamily="2" charset="0"/>
                <a:cs typeface="NikoshBAN" pitchFamily="2" charset="0"/>
              </a:rPr>
              <a:t>  </a:t>
            </a:r>
            <a:r>
              <a:rPr lang="as-IN" dirty="0" smtClean="0">
                <a:latin typeface="NikoshBAN" pitchFamily="2" charset="0"/>
                <a:cs typeface="NikoshBAN" pitchFamily="2" charset="0"/>
              </a:rPr>
              <a:t>মেল্ড </a:t>
            </a:r>
            <a:r>
              <a:rPr lang="as-IN" dirty="0" smtClean="0">
                <a:latin typeface="NikoshBAN" pitchFamily="2" charset="0"/>
                <a:cs typeface="NikoshBAN" pitchFamily="2" charset="0"/>
              </a:rPr>
              <a:t>স্কোর (</a:t>
            </a:r>
            <a:r>
              <a:rPr lang="en-US" dirty="0" smtClean="0">
                <a:latin typeface="NikoshBAN" pitchFamily="2" charset="0"/>
                <a:cs typeface="NikoshBAN" pitchFamily="2" charset="0"/>
              </a:rPr>
              <a:t>MELD Score)- </a:t>
            </a:r>
            <a:r>
              <a:rPr lang="as-IN" dirty="0" smtClean="0">
                <a:latin typeface="NikoshBAN" pitchFamily="2" charset="0"/>
                <a:cs typeface="NikoshBAN" pitchFamily="2" charset="0"/>
              </a:rPr>
              <a:t>মেল্ড স্কোরের সাহায্যেও লিভারের সুস্থতা পরীক্ষা করা যায়। কেউ লিভারের ক্যানসারে আক্রান্ত কিনা তা বুঝতে এই পরীক্ষা করা হয়। মেল্ড স্কোর যত বেশি হয় সেই অনুযায়ী মর্টালিটি রেট </a:t>
            </a:r>
            <a:r>
              <a:rPr lang="as-IN" dirty="0" smtClean="0">
                <a:latin typeface="NikoshBAN" pitchFamily="2" charset="0"/>
                <a:cs typeface="NikoshBAN" pitchFamily="2" charset="0"/>
              </a:rPr>
              <a:t>বেড়ে </a:t>
            </a:r>
            <a:r>
              <a:rPr lang="bn-IN" dirty="0" smtClean="0">
                <a:latin typeface="NikoshBAN" pitchFamily="2" charset="0"/>
                <a:cs typeface="NikoshBAN" pitchFamily="2" charset="0"/>
              </a:rPr>
              <a:t> </a:t>
            </a:r>
            <a:r>
              <a:rPr lang="as-IN" dirty="0" smtClean="0">
                <a:latin typeface="NikoshBAN" pitchFamily="2" charset="0"/>
                <a:cs typeface="NikoshBAN" pitchFamily="2" charset="0"/>
              </a:rPr>
              <a:t>যায়</a:t>
            </a:r>
            <a:r>
              <a:rPr lang="as-IN" dirty="0" smtClean="0">
                <a:latin typeface="NikoshBAN" pitchFamily="2" charset="0"/>
                <a:cs typeface="NikoshBAN" pitchFamily="2" charset="0"/>
              </a:rPr>
              <a:t>। </a:t>
            </a:r>
            <a:endParaRPr lang="en-US" dirty="0" smtClean="0">
              <a:latin typeface="NikoshBAN" pitchFamily="2" charset="0"/>
              <a:cs typeface="NikoshBAN" pitchFamily="2" charset="0"/>
            </a:endParaRPr>
          </a:p>
          <a:p>
            <a:pPr>
              <a:buNone/>
            </a:pPr>
            <a:endParaRPr lang="en-US"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as-IN" dirty="0" smtClean="0">
              <a:latin typeface="Nikosh" pitchFamily="2" charset="0"/>
              <a:cs typeface="Nikosh" pitchFamily="2" charset="0"/>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533400"/>
            <a:ext cx="8305800" cy="5867399"/>
          </a:xfrm>
        </p:spPr>
        <p:txBody>
          <a:bodyPr>
            <a:noAutofit/>
          </a:bodyPr>
          <a:lstStyle/>
          <a:p>
            <a:pPr marL="60325" indent="0" algn="just">
              <a:buNone/>
            </a:pPr>
            <a:r>
              <a:rPr lang="en-US" sz="2400" dirty="0" smtClean="0">
                <a:latin typeface="NikoshBAN" pitchFamily="2" charset="0"/>
                <a:cs typeface="NikoshBAN" pitchFamily="2" charset="0"/>
              </a:rPr>
              <a:t>8  </a:t>
            </a:r>
            <a:r>
              <a:rPr lang="as-IN" sz="2400" dirty="0" smtClean="0">
                <a:latin typeface="NikoshBAN" pitchFamily="2" charset="0"/>
                <a:cs typeface="NikoshBAN" pitchFamily="2" charset="0"/>
              </a:rPr>
              <a:t>রক্তের </a:t>
            </a:r>
            <a:r>
              <a:rPr lang="en-US" sz="2400" dirty="0" smtClean="0">
                <a:latin typeface="NikoshBAN" pitchFamily="2" charset="0"/>
                <a:cs typeface="NikoshBAN" pitchFamily="2" charset="0"/>
              </a:rPr>
              <a:t>Lipid Profile </a:t>
            </a:r>
            <a:r>
              <a:rPr lang="bn-IN" sz="2400" dirty="0" smtClean="0">
                <a:latin typeface="NikoshBAN" pitchFamily="2" charset="0"/>
                <a:cs typeface="NikoshBAN" pitchFamily="2" charset="0"/>
              </a:rPr>
              <a:t>পরীক্ষাঃ </a:t>
            </a:r>
            <a:r>
              <a:rPr lang="as-IN" sz="2400" dirty="0" smtClean="0">
                <a:latin typeface="NikoshBAN" pitchFamily="2" charset="0"/>
                <a:cs typeface="NikoshBAN" pitchFamily="2" charset="0"/>
              </a:rPr>
              <a:t>রক্তের কোলেস্টেরল নির্ণয় করার পরীক্ষা এটি। </a:t>
            </a:r>
            <a:r>
              <a:rPr lang="as-IN" sz="2400" dirty="0" smtClean="0">
                <a:latin typeface="NikoshBAN" pitchFamily="2" charset="0"/>
                <a:cs typeface="NikoshBAN" pitchFamily="2" charset="0"/>
              </a:rPr>
              <a:t>ফাস্টিং কোলেস্টেরল </a:t>
            </a:r>
            <a:r>
              <a:rPr lang="as-IN" sz="2400" dirty="0" smtClean="0">
                <a:latin typeface="NikoshBAN" pitchFamily="2" charset="0"/>
                <a:cs typeface="NikoshBAN" pitchFamily="2" charset="0"/>
              </a:rPr>
              <a:t>টেস্ট বা খালি পেটে পরীক্ষাটি করা ভালো। এর মাধ্যমে এইচডিএল, এলডিএল, ট্রাইগ্লিসারাইড, ভিএলডিএল এবং টোটাল কোলেস্টেরলের মাত্রা দেখা হয়। এইচডিএল হালো ভালো কোলেস্টেরল, যার মাত্রা বেশি থাকলে ভালো। কম হলে বিপত্তি ঘটতে পারে। আর এলডিএল হলো মন্দ কোলেস্টেরল, যার পরিমাণ কম থাকা ভালো।</a:t>
            </a:r>
            <a:r>
              <a:rPr lang="bn-IN" sz="2400" dirty="0" smtClean="0">
                <a:latin typeface="NikoshBAN" pitchFamily="2" charset="0"/>
                <a:cs typeface="NikoshBAN" pitchFamily="2" charset="0"/>
              </a:rPr>
              <a:t> এই পরীক্ষা দ্বারা  দেহে স্নেহ </a:t>
            </a:r>
            <a:r>
              <a:rPr lang="as-IN" sz="2400" dirty="0" smtClean="0">
                <a:latin typeface="NikoshBAN" pitchFamily="2" charset="0"/>
                <a:cs typeface="NikoshBAN" pitchFamily="2" charset="0"/>
              </a:rPr>
              <a:t> পদার্থের পরিমাণ জানা যায় এবং হার্ট এ্যাটাক অথবা স্ট্রোক এর ঝুঁকি আছে কিনা তা জানা যায়</a:t>
            </a:r>
            <a:r>
              <a:rPr lang="as-IN" sz="2400" dirty="0" smtClean="0">
                <a:latin typeface="NikoshBAN" pitchFamily="2" charset="0"/>
                <a:cs typeface="NikoshBAN" pitchFamily="2" charset="0"/>
              </a:rPr>
              <a:t>।</a:t>
            </a:r>
            <a:endParaRPr lang="en-US" sz="2400" dirty="0" smtClean="0">
              <a:latin typeface="NikoshBAN" pitchFamily="2" charset="0"/>
              <a:cs typeface="NikoshBAN" pitchFamily="2" charset="0"/>
            </a:endParaRPr>
          </a:p>
          <a:p>
            <a:pPr marL="60325" indent="0" algn="just">
              <a:buNone/>
            </a:pPr>
            <a:endParaRPr lang="en-US" sz="2400" dirty="0" smtClean="0">
              <a:latin typeface="NikoshBAN" pitchFamily="2" charset="0"/>
              <a:cs typeface="NikoshBAN" pitchFamily="2" charset="0"/>
            </a:endParaRPr>
          </a:p>
          <a:p>
            <a:pPr marL="60325" indent="0" algn="just">
              <a:buNone/>
            </a:pPr>
            <a:r>
              <a:rPr lang="en-US" sz="2400" dirty="0" smtClean="0">
                <a:latin typeface="NikoshBAN" pitchFamily="2" charset="0"/>
                <a:cs typeface="NikoshBAN" pitchFamily="2" charset="0"/>
              </a:rPr>
              <a:t>9.   </a:t>
            </a:r>
            <a:r>
              <a:rPr lang="as-IN" sz="2400" dirty="0" smtClean="0">
                <a:latin typeface="NikoshBAN" pitchFamily="2" charset="0"/>
                <a:cs typeface="NikoshBAN" pitchFamily="2" charset="0"/>
              </a:rPr>
              <a:t>ভিটামিন </a:t>
            </a:r>
            <a:r>
              <a:rPr lang="as-IN" sz="2400" dirty="0" smtClean="0">
                <a:latin typeface="NikoshBAN" pitchFamily="2" charset="0"/>
                <a:cs typeface="NikoshBAN" pitchFamily="2" charset="0"/>
              </a:rPr>
              <a:t>‘ডি’ : হাড়ের প্রয়োজনীয় গঠন, বৃদ্ধি ঠিক রাখার জন্য শরীরের অত্যাবশ্যকীয় পুষ্টি উপাদান ভিটামিন ‘ডি’। কম মাত্রায় থাকলে ভিটামিন ‘ডি’ ডিফিসিয়েন্সি দেখা দেয়। শরীরে সঠিক মাত্রায় ভিটামিন ‘ডি’ থাকলে ডায়াবেটিস, কিডনি রোগ, হৃদরোগ এবং নির্দিষ্ট কিছু ক্যান্সার থেকে শরীর সুরক্ষা দেয়। ইমিউন সিস্টেমের উন্নতিতেও গুরুত্বপূর্ণ ভূমিকা পালন করে ভিটামিন ‘ডি’।</a:t>
            </a:r>
            <a:endParaRPr lang="bn-IN" sz="2400" dirty="0" smtClean="0">
              <a:latin typeface="NikoshBAN" pitchFamily="2" charset="0"/>
              <a:cs typeface="NikoshBAN" pitchFamily="2" charset="0"/>
            </a:endParaRPr>
          </a:p>
          <a:p>
            <a:pPr marL="60325" indent="0" algn="just">
              <a:buNone/>
            </a:pPr>
            <a:r>
              <a:rPr lang="en-US" sz="2400" dirty="0" smtClean="0">
                <a:latin typeface="NikoshBAN" pitchFamily="2" charset="0"/>
                <a:cs typeface="NikoshBAN" pitchFamily="2" charset="0"/>
              </a:rPr>
              <a:t>10. </a:t>
            </a:r>
            <a:r>
              <a:rPr lang="bn-IN" sz="2400" dirty="0" smtClean="0">
                <a:latin typeface="NikoshBAN" pitchFamily="2" charset="0"/>
                <a:cs typeface="NikoshBAN" pitchFamily="2" charset="0"/>
              </a:rPr>
              <a:t>সি-রিঅ্যাক্টিভ </a:t>
            </a:r>
            <a:r>
              <a:rPr lang="bn-IN" sz="2400" dirty="0" smtClean="0">
                <a:latin typeface="NikoshBAN" pitchFamily="2" charset="0"/>
                <a:cs typeface="NikoshBAN" pitchFamily="2" charset="0"/>
              </a:rPr>
              <a:t>প্রোটিন বা </a:t>
            </a:r>
            <a:r>
              <a:rPr lang="en-US" sz="2400" dirty="0" smtClean="0">
                <a:latin typeface="NikoshBAN" pitchFamily="2" charset="0"/>
                <a:cs typeface="NikoshBAN" pitchFamily="2" charset="0"/>
              </a:rPr>
              <a:t>CRP </a:t>
            </a:r>
            <a:r>
              <a:rPr lang="bn-IN" sz="2400" dirty="0" smtClean="0">
                <a:latin typeface="NikoshBAN" pitchFamily="2" charset="0"/>
                <a:cs typeface="NikoshBAN" pitchFamily="2" charset="0"/>
              </a:rPr>
              <a:t>বৃদ্ধি পেলে শরীরে ইনফ্লামেশন বৃদ্ধি পায়। যা হৃদরোগ সহ বিভিন্ন অন্তর্নিহিত স্বাস্থ্য সমস্যাকে নির্দেশ করে।</a:t>
            </a:r>
          </a:p>
          <a:p>
            <a:pPr marL="60325" indent="0" algn="just">
              <a:buNone/>
            </a:pPr>
            <a:endParaRPr lang="as-IN" sz="2000" dirty="0" smtClean="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1"/>
            <a:ext cx="8153400" cy="5668964"/>
          </a:xfrm>
        </p:spPr>
        <p:txBody>
          <a:bodyPr>
            <a:normAutofit fontScale="92500"/>
          </a:bodyPr>
          <a:lstStyle/>
          <a:p>
            <a:pPr marL="60325" indent="0" algn="just">
              <a:buNone/>
            </a:pPr>
            <a:r>
              <a:rPr lang="en-US" dirty="0" smtClean="0">
                <a:latin typeface="NikoshBAN" pitchFamily="2" charset="0"/>
                <a:cs typeface="NikoshBAN" pitchFamily="2" charset="0"/>
              </a:rPr>
              <a:t>11. </a:t>
            </a:r>
            <a:r>
              <a:rPr lang="as-IN" dirty="0" smtClean="0">
                <a:latin typeface="NikoshBAN" pitchFamily="2" charset="0"/>
                <a:cs typeface="NikoshBAN" pitchFamily="2" charset="0"/>
              </a:rPr>
              <a:t>কিডনি ফাংশন টেস্ট </a:t>
            </a:r>
            <a:r>
              <a:rPr lang="en-US" dirty="0" smtClean="0">
                <a:latin typeface="NikoshBAN" pitchFamily="2" charset="0"/>
                <a:cs typeface="NikoshBAN" pitchFamily="2" charset="0"/>
              </a:rPr>
              <a:t>: </a:t>
            </a:r>
            <a:r>
              <a:rPr lang="as-IN" dirty="0" smtClean="0">
                <a:latin typeface="NikoshBAN" pitchFamily="2" charset="0"/>
                <a:cs typeface="NikoshBAN" pitchFamily="2" charset="0"/>
              </a:rPr>
              <a:t>মাত্র দুটি পরীক্ষা করে কিডনির রোগ সহজেই নির্ণয় করা যায়। একটি হলো প্রস্রাবের অ্যালবুমিন যাচ্ছে কি না, সেই পরীক্ষা। আরেকটি হলো ক্রিয়েটিনিন পরীক্ষা।</a:t>
            </a:r>
            <a:r>
              <a:rPr lang="as-IN" dirty="0" smtClean="0"/>
              <a:t>  </a:t>
            </a:r>
            <a:r>
              <a:rPr lang="as-IN" dirty="0" smtClean="0">
                <a:latin typeface="NikoshBAN" pitchFamily="2" charset="0"/>
                <a:cs typeface="NikoshBAN" pitchFamily="2" charset="0"/>
              </a:rPr>
              <a:t>সিরাম ক্রিয়েটিন একটি নির্দিষ্ট কিডনি ফাংশন টেস্ট। ইউরিয়ার স্বাভাবিক মান ২০-৪০ গ্রাম/ডিএল এবং সিরাম ক্রিয়েটিনিন এর স্বাভাবিক মান ০.৫-১.২ মিলিগ্রাম/ডিএল, </a:t>
            </a:r>
            <a:r>
              <a:rPr lang="en-US" dirty="0" smtClean="0">
                <a:latin typeface="NikoshBAN" pitchFamily="2" charset="0"/>
                <a:cs typeface="NikoshBAN" pitchFamily="2" charset="0"/>
              </a:rPr>
              <a:t>GFR </a:t>
            </a:r>
            <a:r>
              <a:rPr lang="as-IN" dirty="0" smtClean="0">
                <a:latin typeface="NikoshBAN" pitchFamily="2" charset="0"/>
                <a:cs typeface="NikoshBAN" pitchFamily="2" charset="0"/>
              </a:rPr>
              <a:t>স্বাভাবিক ১২৫ মিলিলিটার/প্রতিমিনিট। রক্তে ইউরিয়ার বা ক্রিয়েটিনিন মান স্বাভাবিক এর তুলনায় বেশি হলে এবং </a:t>
            </a:r>
            <a:r>
              <a:rPr lang="en-US" dirty="0" smtClean="0">
                <a:latin typeface="NikoshBAN" pitchFamily="2" charset="0"/>
                <a:cs typeface="NikoshBAN" pitchFamily="2" charset="0"/>
              </a:rPr>
              <a:t>GFR </a:t>
            </a:r>
            <a:r>
              <a:rPr lang="as-IN" dirty="0" smtClean="0">
                <a:latin typeface="NikoshBAN" pitchFamily="2" charset="0"/>
                <a:cs typeface="NikoshBAN" pitchFamily="2" charset="0"/>
              </a:rPr>
              <a:t>স্বাভাবিক এর তুলনায় কমে গেলে কিডনি রোগ আছে বলে সন্দেহ করতে হবে</a:t>
            </a:r>
          </a:p>
          <a:p>
            <a:pPr marL="60325" indent="0" algn="just">
              <a:buNone/>
            </a:pPr>
            <a:r>
              <a:rPr lang="as-IN" dirty="0" smtClean="0">
                <a:latin typeface="NikoshBAN" pitchFamily="2" charset="0"/>
                <a:cs typeface="NikoshBAN" pitchFamily="2" charset="0"/>
              </a:rPr>
              <a:t>প্রশ্রাবের </a:t>
            </a:r>
            <a:r>
              <a:rPr lang="en-US" dirty="0" smtClean="0">
                <a:latin typeface="NikoshBAN" pitchFamily="2" charset="0"/>
                <a:cs typeface="NikoshBAN" pitchFamily="2" charset="0"/>
              </a:rPr>
              <a:t>R/E </a:t>
            </a:r>
            <a:r>
              <a:rPr lang="as-IN" dirty="0" smtClean="0">
                <a:latin typeface="NikoshBAN" pitchFamily="2" charset="0"/>
                <a:cs typeface="NikoshBAN" pitchFamily="2" charset="0"/>
              </a:rPr>
              <a:t>টেস্ট করে কিডনি ও প্রশ্রাবের থলির </a:t>
            </a:r>
            <a:r>
              <a:rPr lang="bn-IN" dirty="0" smtClean="0">
                <a:latin typeface="NikoshBAN" pitchFamily="2" charset="0"/>
                <a:cs typeface="NikoshBAN" pitchFamily="2" charset="0"/>
              </a:rPr>
              <a:t>রোগ নির্নয় করা </a:t>
            </a:r>
            <a:r>
              <a:rPr lang="as-IN" dirty="0" smtClean="0">
                <a:latin typeface="NikoshBAN" pitchFamily="2" charset="0"/>
                <a:cs typeface="NikoshBAN" pitchFamily="2" charset="0"/>
              </a:rPr>
              <a:t>যায়।</a:t>
            </a:r>
          </a:p>
          <a:p>
            <a:pPr marL="60325" indent="0" algn="just">
              <a:buNone/>
            </a:pPr>
            <a:r>
              <a:rPr lang="as-IN" dirty="0" smtClean="0">
                <a:latin typeface="NikoshBAN" pitchFamily="2" charset="0"/>
                <a:cs typeface="NikoshBAN" pitchFamily="2" charset="0"/>
              </a:rPr>
              <a:t>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485</TotalTime>
  <Words>912</Words>
  <Application>Microsoft Office PowerPoint</Application>
  <PresentationFormat>On-screen Show (4:3)</PresentationFormat>
  <Paragraphs>239</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Flow</vt:lpstr>
      <vt:lpstr>Foundry</vt:lpstr>
      <vt:lpstr>Normal laboratory values of  whole blood, serum, urine Msc -313501</vt:lpstr>
      <vt:lpstr>What are normal hematology levels? </vt:lpstr>
      <vt:lpstr>Slide 3</vt:lpstr>
      <vt:lpstr>Slide 4</vt:lpstr>
      <vt:lpstr>Pathological abnormalities</vt:lpstr>
      <vt:lpstr>Slide 6</vt:lpstr>
      <vt:lpstr>Slide 7</vt:lpstr>
      <vt:lpstr>Slide 8</vt:lpstr>
      <vt:lpstr>Slide 9</vt:lpstr>
      <vt:lpstr>Slide 10</vt:lpstr>
      <vt:lpstr>Slide 11</vt:lpstr>
      <vt:lpstr>Slide 12</vt:lpstr>
      <vt:lpstr>থায়রয়েড ও রক্তশুন্যতা নিরুপনে পরীক্ষা</vt:lpstr>
      <vt:lpstr>যকৃতের রোগ নিরুপনে পরীক্ষা</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laboratory values of  whole blood, serum, urine</dc:title>
  <dc:creator>User</dc:creator>
  <cp:lastModifiedBy>User</cp:lastModifiedBy>
  <cp:revision>57</cp:revision>
  <dcterms:created xsi:type="dcterms:W3CDTF">2020-04-16T08:54:19Z</dcterms:created>
  <dcterms:modified xsi:type="dcterms:W3CDTF">2020-04-18T10:03:45Z</dcterms:modified>
</cp:coreProperties>
</file>