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65" r:id="rId6"/>
    <p:sldId id="259" r:id="rId7"/>
    <p:sldId id="262" r:id="rId8"/>
    <p:sldId id="260"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4/18/2020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4/18/2020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4/18/2020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4/18/2020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l="10000" r="13750" b="10824"/>
          <a:stretch>
            <a:fillRect/>
          </a:stretch>
        </p:blipFill>
        <p:spPr bwMode="auto">
          <a:xfrm>
            <a:off x="0" y="-1"/>
            <a:ext cx="6172200" cy="6858001"/>
          </a:xfrm>
          <a:prstGeom prst="rect">
            <a:avLst/>
          </a:prstGeom>
          <a:noFill/>
          <a:ln w="9525">
            <a:noFill/>
            <a:miter lim="800000"/>
            <a:headEnd/>
            <a:tailEnd/>
          </a:ln>
          <a:effectLst/>
        </p:spPr>
      </p:pic>
      <p:sp>
        <p:nvSpPr>
          <p:cNvPr id="2" name="Title 1"/>
          <p:cNvSpPr>
            <a:spLocks noGrp="1"/>
          </p:cNvSpPr>
          <p:nvPr>
            <p:ph type="ctrTitle"/>
          </p:nvPr>
        </p:nvSpPr>
        <p:spPr>
          <a:xfrm>
            <a:off x="4724400" y="533400"/>
            <a:ext cx="4419600" cy="2868168"/>
          </a:xfrm>
        </p:spPr>
        <p:txBody>
          <a:bodyPr/>
          <a:lstStyle/>
          <a:p>
            <a:pPr algn="ctr"/>
            <a:r>
              <a:rPr lang="en-US" sz="6000" dirty="0" smtClean="0"/>
              <a:t>Case </a:t>
            </a:r>
            <a:r>
              <a:rPr lang="en-US" sz="6000" dirty="0" smtClean="0"/>
              <a:t>study</a:t>
            </a:r>
            <a:endParaRPr lang="en-US" sz="6000" dirty="0"/>
          </a:p>
        </p:txBody>
      </p:sp>
      <p:sp>
        <p:nvSpPr>
          <p:cNvPr id="3" name="Subtitle 2"/>
          <p:cNvSpPr>
            <a:spLocks noGrp="1"/>
          </p:cNvSpPr>
          <p:nvPr>
            <p:ph type="subTitle" idx="1"/>
          </p:nvPr>
        </p:nvSpPr>
        <p:spPr/>
        <p:txBody>
          <a:bodyPr>
            <a:normAutofit fontScale="85000" lnSpcReduction="20000"/>
          </a:bodyPr>
          <a:lstStyle/>
          <a:p>
            <a:pPr>
              <a:spcBef>
                <a:spcPts val="600"/>
              </a:spcBef>
              <a:spcAft>
                <a:spcPts val="600"/>
              </a:spcAft>
            </a:pPr>
            <a:r>
              <a:rPr lang="en-US" dirty="0" err="1" smtClean="0">
                <a:solidFill>
                  <a:schemeClr val="bg1"/>
                </a:solidFill>
              </a:rPr>
              <a:t>Nasreen</a:t>
            </a:r>
            <a:r>
              <a:rPr lang="en-US" dirty="0" smtClean="0">
                <a:solidFill>
                  <a:schemeClr val="bg1"/>
                </a:solidFill>
              </a:rPr>
              <a:t> </a:t>
            </a:r>
            <a:r>
              <a:rPr lang="en-US" dirty="0" err="1" smtClean="0">
                <a:solidFill>
                  <a:schemeClr val="bg1"/>
                </a:solidFill>
              </a:rPr>
              <a:t>Afroze</a:t>
            </a:r>
            <a:endParaRPr lang="en-US" dirty="0" smtClean="0">
              <a:solidFill>
                <a:schemeClr val="bg1"/>
              </a:solidFill>
            </a:endParaRPr>
          </a:p>
          <a:p>
            <a:pPr>
              <a:spcBef>
                <a:spcPts val="600"/>
              </a:spcBef>
              <a:spcAft>
                <a:spcPts val="600"/>
              </a:spcAft>
            </a:pPr>
            <a:r>
              <a:rPr lang="en-US" dirty="0" smtClean="0">
                <a:solidFill>
                  <a:schemeClr val="bg1"/>
                </a:solidFill>
              </a:rPr>
              <a:t>Associate Professor</a:t>
            </a:r>
          </a:p>
          <a:p>
            <a:pPr>
              <a:spcBef>
                <a:spcPts val="600"/>
              </a:spcBef>
              <a:spcAft>
                <a:spcPts val="600"/>
              </a:spcAft>
            </a:pPr>
            <a:r>
              <a:rPr lang="en-US" dirty="0" smtClean="0">
                <a:solidFill>
                  <a:schemeClr val="bg1"/>
                </a:solidFill>
              </a:rPr>
              <a:t>Eden </a:t>
            </a:r>
            <a:r>
              <a:rPr lang="en-US" dirty="0" err="1" smtClean="0">
                <a:solidFill>
                  <a:schemeClr val="bg1"/>
                </a:solidFill>
              </a:rPr>
              <a:t>Mohila</a:t>
            </a:r>
            <a:r>
              <a:rPr lang="en-US" dirty="0" smtClean="0">
                <a:solidFill>
                  <a:schemeClr val="bg1"/>
                </a:solidFill>
              </a:rPr>
              <a:t> college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l="26176" t="6576" r="27429" b="34969"/>
          <a:stretch>
            <a:fillRect/>
          </a:stretch>
        </p:blipFill>
        <p:spPr bwMode="auto">
          <a:xfrm>
            <a:off x="0" y="0"/>
            <a:ext cx="2819400" cy="18288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bn-IN" dirty="0" smtClean="0"/>
              <a:t>               কেস </a:t>
            </a:r>
            <a:r>
              <a:rPr lang="bn-IN" dirty="0" smtClean="0"/>
              <a:t>স্টাডি কী?</a:t>
            </a:r>
            <a:endParaRPr lang="en-US" dirty="0"/>
          </a:p>
        </p:txBody>
      </p:sp>
      <p:sp>
        <p:nvSpPr>
          <p:cNvPr id="3" name="Content Placeholder 2"/>
          <p:cNvSpPr>
            <a:spLocks noGrp="1"/>
          </p:cNvSpPr>
          <p:nvPr>
            <p:ph idx="1"/>
          </p:nvPr>
        </p:nvSpPr>
        <p:spPr/>
        <p:txBody>
          <a:bodyPr>
            <a:normAutofit lnSpcReduction="10000"/>
          </a:bodyPr>
          <a:lstStyle/>
          <a:p>
            <a:r>
              <a:rPr lang="bn-IN" dirty="0" smtClean="0">
                <a:latin typeface="NikoshBAN" pitchFamily="2" charset="0"/>
                <a:cs typeface="NikoshBAN" pitchFamily="2" charset="0"/>
              </a:rPr>
              <a:t>এমন একটি অধ্যয়ন (গবেষণা/ সমীক্ষা) যা ফলাফলের পিছনের গল্পকে অতি সূক্ষভাবে বিশ্লেষণ করে, সমন্বয় করে উপস্থাপন করে।</a:t>
            </a:r>
          </a:p>
          <a:p>
            <a:r>
              <a:rPr lang="bn-IN" dirty="0" smtClean="0">
                <a:latin typeface="NikoshBAN" pitchFamily="2" charset="0"/>
                <a:cs typeface="NikoshBAN" pitchFamily="2" charset="0"/>
              </a:rPr>
              <a:t> অন্যান্য গবেষনা  থেকে কেস স্টাডি  একটু ভিন্ন ও ব্যতিক্রম। </a:t>
            </a:r>
            <a:r>
              <a:rPr lang="en-US" dirty="0" smtClean="0">
                <a:latin typeface="NikoshBAN" pitchFamily="2" charset="0"/>
                <a:cs typeface="NikoshBAN" pitchFamily="2" charset="0"/>
              </a:rPr>
              <a:t>Case</a:t>
            </a:r>
            <a:r>
              <a:rPr lang="bn-IN" dirty="0" smtClean="0">
                <a:latin typeface="NikoshBAN" pitchFamily="2" charset="0"/>
                <a:cs typeface="NikoshBAN" pitchFamily="2" charset="0"/>
              </a:rPr>
              <a:t> হলো ঘটনা আর</a:t>
            </a:r>
            <a:r>
              <a:rPr lang="en-US" dirty="0" smtClean="0">
                <a:latin typeface="NikoshBAN" pitchFamily="2" charset="0"/>
                <a:cs typeface="NikoshBAN" pitchFamily="2" charset="0"/>
              </a:rPr>
              <a:t> study</a:t>
            </a:r>
            <a:r>
              <a:rPr lang="bn-IN" dirty="0" smtClean="0">
                <a:latin typeface="NikoshBAN" pitchFamily="2" charset="0"/>
                <a:cs typeface="NikoshBAN" pitchFamily="2" charset="0"/>
              </a:rPr>
              <a:t> হলো অনুসন্ধান। এটি সমস্যার ভিতর থেকে একক ঘটনার গভীরতর অনুসন্ধান। তাই একে ঘটনা অনুধ্যান বা বিষয়ী অনুধ্যান বলা হয়।  এটি বিশ্লেষনের এমন একটি মাধ্যম যার মাধ্যমে প্রকল্পের সফলতা গুলোকে তুলে ধরা সম্ভব হয়। কখনো কখনো এটির মাধ্যমে কারো কোন একটি নির্দিষ্ট চ্যালেঞ্জ বা সমস্যায় কারো দৃষ্টি আকর্ষণ করা হয়। কেস স্টাডি কোন সমস্যার বর্ণনা হতে পারে যা সমাধান করা প্রয়োজন কিংবা কোন সফলতার ঘটনাও হতে পারে যা সবার কাছে প্রচার করা দরকার। কেস স্টাডি হচ্ছে একটি গুনগত গবেষণা পদ্ধতি।</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746760"/>
          </a:xfrm>
        </p:spPr>
        <p:txBody>
          <a:bodyPr/>
          <a:lstStyle/>
          <a:p>
            <a:r>
              <a:rPr lang="bn-IN" dirty="0" smtClean="0"/>
              <a:t>কেস স্টাডি কী?</a:t>
            </a:r>
            <a:endParaRPr lang="en-US" dirty="0"/>
          </a:p>
        </p:txBody>
      </p:sp>
      <p:sp>
        <p:nvSpPr>
          <p:cNvPr id="4" name="Content Placeholder 3"/>
          <p:cNvSpPr>
            <a:spLocks noGrp="1"/>
          </p:cNvSpPr>
          <p:nvPr>
            <p:ph sz="half" idx="1"/>
          </p:nvPr>
        </p:nvSpPr>
        <p:spPr>
          <a:xfrm>
            <a:off x="457200" y="1066801"/>
            <a:ext cx="7696200" cy="2819400"/>
          </a:xfrm>
        </p:spPr>
        <p:txBody>
          <a:bodyPr>
            <a:normAutofit/>
          </a:bodyPr>
          <a:lstStyle/>
          <a:p>
            <a:pPr marL="0" indent="0">
              <a:buNone/>
            </a:pPr>
            <a:r>
              <a:rPr lang="en-US" sz="2600" dirty="0" err="1" smtClean="0">
                <a:latin typeface="NikoshBAN" pitchFamily="2" charset="0"/>
                <a:cs typeface="NikoshBAN" pitchFamily="2" charset="0"/>
              </a:rPr>
              <a:t>P.V.Young</a:t>
            </a:r>
            <a:r>
              <a:rPr lang="en-US" sz="2600" dirty="0" smtClean="0">
                <a:latin typeface="NikoshBAN" pitchFamily="2" charset="0"/>
                <a:cs typeface="NikoshBAN" pitchFamily="2" charset="0"/>
              </a:rPr>
              <a:t> (</a:t>
            </a:r>
            <a:r>
              <a:rPr lang="en-US" sz="2600" dirty="0" smtClean="0">
                <a:latin typeface="Times New Roman" pitchFamily="18" charset="0"/>
                <a:cs typeface="Times New Roman" pitchFamily="18" charset="0"/>
              </a:rPr>
              <a:t>1987) </a:t>
            </a:r>
            <a:r>
              <a:rPr lang="bn-IN" sz="2600" dirty="0" smtClean="0">
                <a:latin typeface="NikoshBAN" pitchFamily="2" charset="0"/>
                <a:cs typeface="NikoshBAN" pitchFamily="2" charset="0"/>
              </a:rPr>
              <a:t>বলেন,” কেস স্টাডি হলো সামাজিক এককের জীবনধারা উদঘাটন ও বিশ্লেষনের একটি পদ্ধতি। সেই একক একজন ব্যাক্তি,একটি পরিবার, প্রতিষ্ঠান, সাংস্কৃতিক দল বা গোষ্ঠি সমষ্টি হতে পারে।</a:t>
            </a:r>
          </a:p>
          <a:p>
            <a:pPr marL="0" indent="0">
              <a:buNone/>
            </a:pPr>
            <a:r>
              <a:rPr lang="en-US" sz="2600" dirty="0" err="1" smtClean="0">
                <a:latin typeface="Times New Roman" pitchFamily="18" charset="0"/>
                <a:cs typeface="Times New Roman" pitchFamily="18" charset="0"/>
              </a:rPr>
              <a:t>G.R.Adam</a:t>
            </a:r>
            <a:r>
              <a:rPr lang="en-US" sz="2600" dirty="0" smtClean="0">
                <a:latin typeface="Times New Roman" pitchFamily="18" charset="0"/>
                <a:cs typeface="Times New Roman" pitchFamily="18" charset="0"/>
              </a:rPr>
              <a:t>(1987)</a:t>
            </a:r>
            <a:r>
              <a:rPr lang="bn-IN" sz="2600" dirty="0" smtClean="0">
                <a:latin typeface="NikoshBAN" pitchFamily="2" charset="0"/>
                <a:cs typeface="NikoshBAN" pitchFamily="2" charset="0"/>
              </a:rPr>
              <a:t> এর মতে কেস স্টাডি একটি কিংবা স্বল্প সংখ্যক ঘটনার মধ্যে সীমাবদ্ধ অনুসন্ধান্রত চলক সমুহের ধরণ ও পরিমানের উপর আলোকপাত করে এবং এ পদ্ধতি সর্বাত্বক ও গভীরতম  অনুসন্ধানমূখী।</a:t>
            </a:r>
            <a:endParaRPr lang="en-US" sz="2600" dirty="0">
              <a:latin typeface="Times New Roman" pitchFamily="18" charset="0"/>
              <a:cs typeface="Times New Roman" pitchFamily="18" charset="0"/>
            </a:endParaRPr>
          </a:p>
        </p:txBody>
      </p:sp>
      <p:pic>
        <p:nvPicPr>
          <p:cNvPr id="2050" name="Picture 2"/>
          <p:cNvPicPr>
            <a:picLocks noGrp="1" noChangeAspect="1" noChangeArrowheads="1"/>
          </p:cNvPicPr>
          <p:nvPr>
            <p:ph sz="half" idx="2"/>
          </p:nvPr>
        </p:nvPicPr>
        <p:blipFill>
          <a:blip r:embed="rId2"/>
          <a:srcRect l="1709" t="2174" r="1709" b="28261"/>
          <a:stretch>
            <a:fillRect/>
          </a:stretch>
        </p:blipFill>
        <p:spPr bwMode="auto">
          <a:xfrm>
            <a:off x="0" y="4038600"/>
            <a:ext cx="8153400" cy="2438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bn-IN" dirty="0" smtClean="0">
                <a:latin typeface="NikoshBAN" pitchFamily="2" charset="0"/>
                <a:cs typeface="NikoshBAN" pitchFamily="2" charset="0"/>
              </a:rPr>
              <a:t>কেস কেমন হবে??</a:t>
            </a:r>
            <a:endParaRPr lang="en-US" dirty="0">
              <a:latin typeface="NikoshBAN" pitchFamily="2" charset="0"/>
              <a:cs typeface="NikoshBAN" pitchFamily="2" charset="0"/>
            </a:endParaRPr>
          </a:p>
        </p:txBody>
      </p:sp>
      <p:sp>
        <p:nvSpPr>
          <p:cNvPr id="6" name="Content Placeholder 5"/>
          <p:cNvSpPr>
            <a:spLocks noGrp="1"/>
          </p:cNvSpPr>
          <p:nvPr>
            <p:ph idx="1"/>
          </p:nvPr>
        </p:nvSpPr>
        <p:spPr/>
        <p:txBody>
          <a:bodyPr/>
          <a:lstStyle/>
          <a:p>
            <a:pPr marL="0" indent="0">
              <a:buNone/>
            </a:pPr>
            <a:r>
              <a:rPr lang="bn-IN" dirty="0" smtClean="0">
                <a:latin typeface="NikoshBAN" pitchFamily="2" charset="0"/>
                <a:cs typeface="NikoshBAN" pitchFamily="2" charset="0"/>
              </a:rPr>
              <a:t>১। কোন বিশেষ একটি ঘটনা বর্নণা করার জন্য উপযুক্ত (</a:t>
            </a:r>
            <a:r>
              <a:rPr lang="en-US" dirty="0" smtClean="0">
                <a:latin typeface="NikoshBAN" pitchFamily="2" charset="0"/>
                <a:cs typeface="NikoshBAN" pitchFamily="2" charset="0"/>
              </a:rPr>
              <a:t>perfect) </a:t>
            </a:r>
            <a:r>
              <a:rPr lang="bn-IN" dirty="0" smtClean="0">
                <a:latin typeface="NikoshBAN" pitchFamily="2" charset="0"/>
                <a:cs typeface="NikoshBAN" pitchFamily="2" charset="0"/>
              </a:rPr>
              <a:t>এবং প্রতিনিধিত্ব মূলক (</a:t>
            </a:r>
            <a:r>
              <a:rPr lang="en-US" dirty="0" smtClean="0">
                <a:latin typeface="NikoshBAN" pitchFamily="2" charset="0"/>
                <a:cs typeface="NikoshBAN" pitchFamily="2" charset="0"/>
              </a:rPr>
              <a:t>representative);</a:t>
            </a:r>
            <a:endParaRPr lang="bn-IN" dirty="0" smtClean="0">
              <a:latin typeface="NikoshBAN" pitchFamily="2" charset="0"/>
              <a:cs typeface="NikoshBAN" pitchFamily="2" charset="0"/>
            </a:endParaRPr>
          </a:p>
          <a:p>
            <a:pPr marL="0" indent="0">
              <a:buNone/>
            </a:pPr>
            <a:r>
              <a:rPr lang="bn-IN" dirty="0" smtClean="0">
                <a:latin typeface="NikoshBAN" pitchFamily="2" charset="0"/>
                <a:cs typeface="NikoshBAN" pitchFamily="2" charset="0"/>
              </a:rPr>
              <a:t>২। নির্দিষ্ট বিষয়ে আগ্রহ সৃষ্টির পর্যাপ্ত উপাদান রয়েছে;</a:t>
            </a:r>
          </a:p>
          <a:p>
            <a:pPr marL="0" indent="0">
              <a:buNone/>
            </a:pPr>
            <a:r>
              <a:rPr lang="bn-IN" dirty="0" smtClean="0">
                <a:latin typeface="NikoshBAN" pitchFamily="2" charset="0"/>
                <a:cs typeface="NikoshBAN" pitchFamily="2" charset="0"/>
              </a:rPr>
              <a:t>৩। খুব অল্প সময়ে পাঠককে আকৃষ্ট করতে পারবে এমন বিষয়;</a:t>
            </a:r>
          </a:p>
          <a:p>
            <a:pPr marL="0" indent="0">
              <a:buNone/>
            </a:pPr>
            <a:r>
              <a:rPr lang="bn-IN" dirty="0" smtClean="0">
                <a:latin typeface="NikoshBAN" pitchFamily="2" charset="0"/>
                <a:cs typeface="NikoshBAN" pitchFamily="2" charset="0"/>
              </a:rPr>
              <a:t>৪। কোন একটি ঘটনা বা বিষয়ের সহজ, সাবলীল এবং কার্যকরী চিত্র (প্রতিকৃতি) তুলে ধরতে পারবে</a:t>
            </a:r>
            <a:r>
              <a:rPr lang="bn-IN" dirty="0" smtClean="0">
                <a:latin typeface="NikoshBAN" pitchFamily="2" charset="0"/>
                <a:cs typeface="NikoshBAN" pitchFamily="2" charset="0"/>
              </a:rPr>
              <a:t>।</a:t>
            </a:r>
            <a:endParaRPr lang="en-US" dirty="0" smtClean="0">
              <a:latin typeface="NikoshBAN" pitchFamily="2" charset="0"/>
              <a:cs typeface="NikoshBAN" pitchFamily="2" charset="0"/>
            </a:endParaRPr>
          </a:p>
          <a:p>
            <a:pPr marL="0" indent="0">
              <a:buNone/>
            </a:pPr>
            <a:endParaRPr lang="bn-IN" dirty="0" smtClean="0">
              <a:latin typeface="NikoshBAN" pitchFamily="2" charset="0"/>
              <a:cs typeface="NikoshBAN" pitchFamily="2" charset="0"/>
            </a:endParaRPr>
          </a:p>
          <a:p>
            <a:pPr marL="0" indent="0"/>
            <a:endParaRPr lang="en-US" dirty="0">
              <a:latin typeface="NikoshBAN" pitchFamily="2" charset="0"/>
              <a:cs typeface="NikoshBAN" pitchFamily="2" charset="0"/>
            </a:endParaRPr>
          </a:p>
        </p:txBody>
      </p:sp>
      <p:pic>
        <p:nvPicPr>
          <p:cNvPr id="3074" name="Picture 2"/>
          <p:cNvPicPr>
            <a:picLocks noChangeAspect="1" noChangeArrowheads="1"/>
          </p:cNvPicPr>
          <p:nvPr/>
        </p:nvPicPr>
        <p:blipFill>
          <a:blip r:embed="rId2"/>
          <a:srcRect/>
          <a:stretch>
            <a:fillRect/>
          </a:stretch>
        </p:blipFill>
        <p:spPr bwMode="auto">
          <a:xfrm>
            <a:off x="3352800" y="0"/>
            <a:ext cx="1981200" cy="1519237"/>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কেস </a:t>
            </a:r>
            <a:r>
              <a:rPr lang="bn-IN" dirty="0" smtClean="0"/>
              <a:t>স্টাডির নক্সা</a:t>
            </a:r>
            <a:endParaRPr lang="en-US" dirty="0"/>
          </a:p>
        </p:txBody>
      </p:sp>
      <p:pic>
        <p:nvPicPr>
          <p:cNvPr id="4" name="Content Placeholder 3"/>
          <p:cNvPicPr>
            <a:picLocks noGrp="1" noChangeAspect="1" noChangeArrowheads="1"/>
          </p:cNvPicPr>
          <p:nvPr>
            <p:ph idx="1"/>
          </p:nvPr>
        </p:nvPicPr>
        <p:blipFill>
          <a:blip r:embed="rId2"/>
          <a:srcRect t="16715" r="13005" b="46537"/>
          <a:stretch>
            <a:fillRect/>
          </a:stretch>
        </p:blipFill>
        <p:spPr bwMode="auto">
          <a:xfrm>
            <a:off x="457199" y="1905001"/>
            <a:ext cx="7543801" cy="2966248"/>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762000"/>
          </a:xfrm>
        </p:spPr>
        <p:txBody>
          <a:bodyPr/>
          <a:lstStyle/>
          <a:p>
            <a:r>
              <a:rPr lang="bn-IN" dirty="0" smtClean="0"/>
              <a:t>কেস স্টাডি লেখার ধাপ</a:t>
            </a:r>
            <a:endParaRPr lang="en-US" dirty="0"/>
          </a:p>
        </p:txBody>
      </p:sp>
      <p:graphicFrame>
        <p:nvGraphicFramePr>
          <p:cNvPr id="4" name="Content Placeholder 3"/>
          <p:cNvGraphicFramePr>
            <a:graphicFrameLocks noGrp="1"/>
          </p:cNvGraphicFramePr>
          <p:nvPr>
            <p:ph idx="1"/>
          </p:nvPr>
        </p:nvGraphicFramePr>
        <p:xfrm>
          <a:off x="0" y="762001"/>
          <a:ext cx="8077200" cy="6095999"/>
        </p:xfrm>
        <a:graphic>
          <a:graphicData uri="http://schemas.openxmlformats.org/drawingml/2006/table">
            <a:tbl>
              <a:tblPr firstRow="1" bandRow="1">
                <a:tableStyleId>{5C22544A-7EE6-4342-B048-85BDC9FD1C3A}</a:tableStyleId>
              </a:tblPr>
              <a:tblGrid>
                <a:gridCol w="765209"/>
                <a:gridCol w="4251157"/>
                <a:gridCol w="3060834"/>
              </a:tblGrid>
              <a:tr h="468267">
                <a:tc>
                  <a:txBody>
                    <a:bodyPr/>
                    <a:lstStyle/>
                    <a:p>
                      <a:pPr algn="ctr"/>
                      <a:r>
                        <a:rPr lang="bn-IN" sz="2400" b="0" dirty="0">
                          <a:latin typeface="NikoshBAN" pitchFamily="2" charset="0"/>
                          <a:cs typeface="NikoshBAN" pitchFamily="2" charset="0"/>
                        </a:rPr>
                        <a:t>ক্রম</a:t>
                      </a:r>
                      <a:endParaRPr lang="bn-IN" sz="3200" b="0" dirty="0">
                        <a:latin typeface="NikoshBAN" pitchFamily="2" charset="0"/>
                        <a:cs typeface="NikoshBAN" pitchFamily="2" charset="0"/>
                      </a:endParaRPr>
                    </a:p>
                  </a:txBody>
                  <a:tcPr marL="68580" marR="68580" marT="0" marB="0"/>
                </a:tc>
                <a:tc>
                  <a:txBody>
                    <a:bodyPr/>
                    <a:lstStyle/>
                    <a:p>
                      <a:pPr algn="ctr"/>
                      <a:r>
                        <a:rPr lang="bn-IN" sz="2400" b="0" dirty="0">
                          <a:latin typeface="NikoshBAN" pitchFamily="2" charset="0"/>
                          <a:cs typeface="NikoshBAN" pitchFamily="2" charset="0"/>
                        </a:rPr>
                        <a:t>কাজ</a:t>
                      </a:r>
                      <a:endParaRPr lang="bn-IN" sz="3200" b="0" dirty="0">
                        <a:latin typeface="NikoshBAN" pitchFamily="2" charset="0"/>
                        <a:cs typeface="NikoshBAN" pitchFamily="2" charset="0"/>
                      </a:endParaRPr>
                    </a:p>
                  </a:txBody>
                  <a:tcPr marL="68580" marR="68580" marT="0" marB="0"/>
                </a:tc>
                <a:tc>
                  <a:txBody>
                    <a:bodyPr/>
                    <a:lstStyle/>
                    <a:p>
                      <a:pPr algn="ctr"/>
                      <a:r>
                        <a:rPr lang="bn-IN" sz="2400" b="0" dirty="0">
                          <a:latin typeface="NikoshBAN" pitchFamily="2" charset="0"/>
                          <a:cs typeface="NikoshBAN" pitchFamily="2" charset="0"/>
                        </a:rPr>
                        <a:t>মন্তব্য</a:t>
                      </a:r>
                      <a:endParaRPr lang="bn-IN" sz="3200" b="0" dirty="0">
                        <a:latin typeface="NikoshBAN" pitchFamily="2" charset="0"/>
                        <a:cs typeface="NikoshBAN" pitchFamily="2" charset="0"/>
                      </a:endParaRPr>
                    </a:p>
                  </a:txBody>
                  <a:tcPr marL="68580" marR="68580" marT="0" marB="0"/>
                </a:tc>
              </a:tr>
              <a:tr h="1155596">
                <a:tc>
                  <a:txBody>
                    <a:bodyPr/>
                    <a:lstStyle/>
                    <a:p>
                      <a:pPr marL="457200" indent="-228600" algn="ctr"/>
                      <a:r>
                        <a:rPr lang="en-US" sz="1400">
                          <a:latin typeface="NikoshBAN" pitchFamily="2" charset="0"/>
                          <a:cs typeface="NikoshBAN" pitchFamily="2" charset="0"/>
                        </a:rPr>
                        <a:t>1.</a:t>
                      </a:r>
                      <a:r>
                        <a:rPr lang="en-US" sz="700">
                          <a:latin typeface="NikoshBAN" pitchFamily="2" charset="0"/>
                          <a:cs typeface="NikoshBAN" pitchFamily="2" charset="0"/>
                        </a:rPr>
                        <a:t>      </a:t>
                      </a:r>
                      <a:r>
                        <a:rPr lang="en-US" sz="1400">
                          <a:latin typeface="NikoshBAN" pitchFamily="2" charset="0"/>
                          <a:cs typeface="NikoshBAN" pitchFamily="2" charset="0"/>
                        </a:rPr>
                        <a:t> </a:t>
                      </a:r>
                      <a:endParaRPr lang="en-US">
                        <a:latin typeface="NikoshBAN" pitchFamily="2" charset="0"/>
                        <a:cs typeface="NikoshBAN" pitchFamily="2" charset="0"/>
                      </a:endParaRPr>
                    </a:p>
                  </a:txBody>
                  <a:tcPr marL="68580" marR="68580" marT="0" marB="0"/>
                </a:tc>
                <a:tc>
                  <a:txBody>
                    <a:bodyPr/>
                    <a:lstStyle/>
                    <a:p>
                      <a:pPr algn="l"/>
                      <a:r>
                        <a:rPr lang="bn-IN" dirty="0" smtClean="0">
                          <a:latin typeface="NikoshBAN" pitchFamily="2" charset="0"/>
                          <a:cs typeface="NikoshBAN" pitchFamily="2" charset="0"/>
                        </a:rPr>
                        <a:t>কেসস্টাডি লিখতে চাওয়া</a:t>
                      </a:r>
                      <a:r>
                        <a:rPr lang="bn-IN" baseline="0" dirty="0" smtClean="0">
                          <a:latin typeface="NikoshBAN" pitchFamily="2" charset="0"/>
                          <a:cs typeface="NikoshBAN" pitchFamily="2" charset="0"/>
                        </a:rPr>
                        <a:t> </a:t>
                      </a:r>
                      <a:r>
                        <a:rPr lang="bn-IN" dirty="0" smtClean="0">
                          <a:latin typeface="NikoshBAN" pitchFamily="2" charset="0"/>
                          <a:cs typeface="NikoshBAN" pitchFamily="2" charset="0"/>
                        </a:rPr>
                        <a:t>কোন </a:t>
                      </a:r>
                      <a:r>
                        <a:rPr lang="bn-IN" dirty="0">
                          <a:latin typeface="NikoshBAN" pitchFamily="2" charset="0"/>
                          <a:cs typeface="NikoshBAN" pitchFamily="2" charset="0"/>
                        </a:rPr>
                        <a:t>ব্যক্তি, দল বা বিষয় </a:t>
                      </a:r>
                      <a:r>
                        <a:rPr lang="bn-IN" dirty="0" smtClean="0">
                          <a:latin typeface="NikoshBAN" pitchFamily="2" charset="0"/>
                          <a:cs typeface="NikoshBAN" pitchFamily="2" charset="0"/>
                        </a:rPr>
                        <a:t>নির্বাচন করতে</a:t>
                      </a:r>
                      <a:r>
                        <a:rPr lang="bn-IN" baseline="0" dirty="0" smtClean="0">
                          <a:latin typeface="NikoshBAN" pitchFamily="2" charset="0"/>
                          <a:cs typeface="NikoshBAN" pitchFamily="2" charset="0"/>
                        </a:rPr>
                        <a:t> হবে।</a:t>
                      </a:r>
                      <a:r>
                        <a:rPr lang="bn-IN" dirty="0" smtClean="0">
                          <a:latin typeface="NikoshBAN" pitchFamily="2" charset="0"/>
                          <a:cs typeface="NikoshBAN" pitchFamily="2" charset="0"/>
                        </a:rPr>
                        <a:t> । </a:t>
                      </a:r>
                      <a:r>
                        <a:rPr lang="bn-IN" dirty="0">
                          <a:latin typeface="NikoshBAN" pitchFamily="2" charset="0"/>
                          <a:cs typeface="NikoshBAN" pitchFamily="2" charset="0"/>
                        </a:rPr>
                        <a:t>সাধারণত </a:t>
                      </a:r>
                      <a:r>
                        <a:rPr lang="bn-IN" dirty="0" smtClean="0">
                          <a:latin typeface="NikoshBAN" pitchFamily="2" charset="0"/>
                          <a:cs typeface="NikoshBAN" pitchFamily="2" charset="0"/>
                        </a:rPr>
                        <a:t>আপনি একটি </a:t>
                      </a:r>
                      <a:r>
                        <a:rPr lang="bn-IN" dirty="0">
                          <a:latin typeface="NikoshBAN" pitchFamily="2" charset="0"/>
                          <a:cs typeface="NikoshBAN" pitchFamily="2" charset="0"/>
                        </a:rPr>
                        <a:t>কেসস্টাডি লিখতে </a:t>
                      </a:r>
                      <a:r>
                        <a:rPr lang="bn-IN" dirty="0" smtClean="0">
                          <a:latin typeface="NikoshBAN" pitchFamily="2" charset="0"/>
                          <a:cs typeface="NikoshBAN" pitchFamily="2" charset="0"/>
                        </a:rPr>
                        <a:t>চাইবেন, </a:t>
                      </a:r>
                      <a:r>
                        <a:rPr lang="bn-IN" dirty="0">
                          <a:latin typeface="NikoshBAN" pitchFamily="2" charset="0"/>
                          <a:cs typeface="NikoshBAN" pitchFamily="2" charset="0"/>
                        </a:rPr>
                        <a:t>যখন </a:t>
                      </a:r>
                      <a:r>
                        <a:rPr lang="bn-IN" dirty="0" smtClean="0">
                          <a:latin typeface="NikoshBAN" pitchFamily="2" charset="0"/>
                          <a:cs typeface="NikoshBAN" pitchFamily="2" charset="0"/>
                        </a:rPr>
                        <a:t>আপনি একটি কেসস্টাডির মূল </a:t>
                      </a:r>
                      <a:r>
                        <a:rPr lang="bn-IN" dirty="0">
                          <a:latin typeface="NikoshBAN" pitchFamily="2" charset="0"/>
                          <a:cs typeface="NikoshBAN" pitchFamily="2" charset="0"/>
                        </a:rPr>
                        <a:t>বিষয়বস্তু ইতোমধ্যে চিহ্নিত </a:t>
                      </a:r>
                      <a:r>
                        <a:rPr lang="bn-IN" dirty="0" smtClean="0">
                          <a:latin typeface="NikoshBAN" pitchFamily="2" charset="0"/>
                          <a:cs typeface="NikoshBAN" pitchFamily="2" charset="0"/>
                        </a:rPr>
                        <a:t>করেছেন।</a:t>
                      </a:r>
                      <a:endParaRPr lang="bn-IN" dirty="0">
                        <a:latin typeface="NikoshBAN" pitchFamily="2" charset="0"/>
                        <a:cs typeface="NikoshBAN" pitchFamily="2" charset="0"/>
                      </a:endParaRPr>
                    </a:p>
                  </a:txBody>
                  <a:tcPr marL="68580" marR="68580" marT="0" marB="0"/>
                </a:tc>
                <a:tc>
                  <a:txBody>
                    <a:bodyPr/>
                    <a:lstStyle/>
                    <a:p>
                      <a:pPr algn="l"/>
                      <a:r>
                        <a:rPr lang="bn-IN" dirty="0">
                          <a:latin typeface="NikoshBAN" pitchFamily="2" charset="0"/>
                          <a:cs typeface="NikoshBAN" pitchFamily="2" charset="0"/>
                        </a:rPr>
                        <a:t>এ ক্ষেত্রে </a:t>
                      </a:r>
                      <a:r>
                        <a:rPr lang="bn-IN" dirty="0" smtClean="0">
                          <a:latin typeface="NikoshBAN" pitchFamily="2" charset="0"/>
                          <a:cs typeface="NikoshBAN" pitchFamily="2" charset="0"/>
                        </a:rPr>
                        <a:t>আপনার </a:t>
                      </a:r>
                      <a:r>
                        <a:rPr lang="bn-IN" dirty="0">
                          <a:latin typeface="NikoshBAN" pitchFamily="2" charset="0"/>
                          <a:cs typeface="NikoshBAN" pitchFamily="2" charset="0"/>
                        </a:rPr>
                        <a:t>কর্মএলাকার বিভিন্ন কার্যক্রম, প্রতিবেদন এবং ফলাফল এর উপর ভিত্তি করে কেস স্টাডির বিষয় নির্বাচন </a:t>
                      </a:r>
                      <a:r>
                        <a:rPr lang="bn-IN" dirty="0" smtClean="0">
                          <a:latin typeface="NikoshBAN" pitchFamily="2" charset="0"/>
                          <a:cs typeface="NikoshBAN" pitchFamily="2" charset="0"/>
                        </a:rPr>
                        <a:t>করুন।</a:t>
                      </a:r>
                      <a:endParaRPr lang="bn-IN" dirty="0">
                        <a:latin typeface="NikoshBAN" pitchFamily="2" charset="0"/>
                        <a:cs typeface="NikoshBAN" pitchFamily="2" charset="0"/>
                      </a:endParaRPr>
                    </a:p>
                  </a:txBody>
                  <a:tcPr marL="68580" marR="68580" marT="0" marB="0"/>
                </a:tc>
              </a:tr>
              <a:tr h="1113505">
                <a:tc>
                  <a:txBody>
                    <a:bodyPr/>
                    <a:lstStyle/>
                    <a:p>
                      <a:pPr marL="457200" indent="-228600" algn="ctr"/>
                      <a:r>
                        <a:rPr lang="en-US" sz="1400">
                          <a:latin typeface="NikoshBAN" pitchFamily="2" charset="0"/>
                          <a:cs typeface="NikoshBAN" pitchFamily="2" charset="0"/>
                        </a:rPr>
                        <a:t>2.</a:t>
                      </a:r>
                      <a:r>
                        <a:rPr lang="en-US" sz="700">
                          <a:latin typeface="NikoshBAN" pitchFamily="2" charset="0"/>
                          <a:cs typeface="NikoshBAN" pitchFamily="2" charset="0"/>
                        </a:rPr>
                        <a:t>     </a:t>
                      </a:r>
                      <a:r>
                        <a:rPr lang="en-US" sz="1400">
                          <a:latin typeface="NikoshBAN" pitchFamily="2" charset="0"/>
                          <a:cs typeface="NikoshBAN" pitchFamily="2" charset="0"/>
                        </a:rPr>
                        <a:t> </a:t>
                      </a:r>
                      <a:endParaRPr lang="en-US">
                        <a:latin typeface="NikoshBAN" pitchFamily="2" charset="0"/>
                        <a:cs typeface="NikoshBAN" pitchFamily="2" charset="0"/>
                      </a:endParaRPr>
                    </a:p>
                  </a:txBody>
                  <a:tcPr marL="68580" marR="68580" marT="0" marB="0"/>
                </a:tc>
                <a:tc>
                  <a:txBody>
                    <a:bodyPr/>
                    <a:lstStyle/>
                    <a:p>
                      <a:pPr algn="l"/>
                      <a:r>
                        <a:rPr lang="bn-IN" dirty="0">
                          <a:latin typeface="NikoshBAN" pitchFamily="2" charset="0"/>
                          <a:cs typeface="NikoshBAN" pitchFamily="2" charset="0"/>
                        </a:rPr>
                        <a:t>কেস সম্পর্কিত গবেষণা ও তথ্য সংগ্রহ করতে </a:t>
                      </a:r>
                      <a:r>
                        <a:rPr lang="bn-IN" dirty="0" smtClean="0">
                          <a:latin typeface="NikoshBAN" pitchFamily="2" charset="0"/>
                          <a:cs typeface="NikoshBAN" pitchFamily="2" charset="0"/>
                        </a:rPr>
                        <a:t>শুরু করুন। প্রশ্ন </a:t>
                      </a:r>
                      <a:r>
                        <a:rPr lang="bn-IN" dirty="0">
                          <a:latin typeface="NikoshBAN" pitchFamily="2" charset="0"/>
                          <a:cs typeface="NikoshBAN" pitchFamily="2" charset="0"/>
                        </a:rPr>
                        <a:t>বা আলোচনার বিষয়বস্তু তৈরি করুন। এর যথার্থতা যাচাই করুন এবং সে অনুযায়ী কাজ শুরু করুন</a:t>
                      </a:r>
                      <a:r>
                        <a:rPr lang="bn-IN" dirty="0" smtClean="0">
                          <a:latin typeface="NikoshBAN" pitchFamily="2" charset="0"/>
                          <a:cs typeface="NikoshBAN" pitchFamily="2" charset="0"/>
                        </a:rPr>
                        <a:t>।</a:t>
                      </a:r>
                      <a:endParaRPr lang="bn-IN" dirty="0">
                        <a:latin typeface="NikoshBAN" pitchFamily="2" charset="0"/>
                        <a:cs typeface="NikoshBAN" pitchFamily="2" charset="0"/>
                      </a:endParaRPr>
                    </a:p>
                  </a:txBody>
                  <a:tcPr marL="68580" marR="68580" marT="0" marB="0"/>
                </a:tc>
                <a:tc>
                  <a:txBody>
                    <a:bodyPr/>
                    <a:lstStyle/>
                    <a:p>
                      <a:pPr algn="l"/>
                      <a:r>
                        <a:rPr lang="bn-IN" dirty="0">
                          <a:latin typeface="NikoshBAN" pitchFamily="2" charset="0"/>
                          <a:cs typeface="NikoshBAN" pitchFamily="2" charset="0"/>
                        </a:rPr>
                        <a:t>অন্যান্যদের সহায়তায় একটি চেকলিস্ট তৈরি করুন। তার সহযোগিতা নিন। অন্যান্য উৎস থেকে তথ্য সংগ্রহ করুন। যে বিষয়ে তথ্য সংগ্রহ</a:t>
                      </a:r>
                    </a:p>
                  </a:txBody>
                  <a:tcPr marL="68580" marR="68580" marT="0" marB="0"/>
                </a:tc>
              </a:tr>
              <a:tr h="692778">
                <a:tc>
                  <a:txBody>
                    <a:bodyPr/>
                    <a:lstStyle/>
                    <a:p>
                      <a:pPr marL="457200" indent="-228600" algn="ctr"/>
                      <a:r>
                        <a:rPr lang="en-US" sz="1400">
                          <a:latin typeface="NikoshBAN" pitchFamily="2" charset="0"/>
                          <a:cs typeface="NikoshBAN" pitchFamily="2" charset="0"/>
                        </a:rPr>
                        <a:t>3.</a:t>
                      </a:r>
                      <a:r>
                        <a:rPr lang="en-US" sz="700">
                          <a:latin typeface="NikoshBAN" pitchFamily="2" charset="0"/>
                          <a:cs typeface="NikoshBAN" pitchFamily="2" charset="0"/>
                        </a:rPr>
                        <a:t>     </a:t>
                      </a:r>
                      <a:r>
                        <a:rPr lang="en-US" sz="1400">
                          <a:latin typeface="NikoshBAN" pitchFamily="2" charset="0"/>
                          <a:cs typeface="NikoshBAN" pitchFamily="2" charset="0"/>
                        </a:rPr>
                        <a:t> </a:t>
                      </a:r>
                      <a:endParaRPr lang="en-US">
                        <a:latin typeface="NikoshBAN" pitchFamily="2" charset="0"/>
                        <a:cs typeface="NikoshBAN" pitchFamily="2" charset="0"/>
                      </a:endParaRPr>
                    </a:p>
                  </a:txBody>
                  <a:tcPr marL="68580" marR="68580" marT="0" marB="0"/>
                </a:tc>
                <a:tc>
                  <a:txBody>
                    <a:bodyPr/>
                    <a:lstStyle/>
                    <a:p>
                      <a:pPr algn="l"/>
                      <a:r>
                        <a:rPr lang="bn-IN" dirty="0">
                          <a:latin typeface="NikoshBAN" pitchFamily="2" charset="0"/>
                          <a:cs typeface="NikoshBAN" pitchFamily="2" charset="0"/>
                        </a:rPr>
                        <a:t>যখন প্রাথমিক তথ্য-উপাত্ত সংগ্রহ শেষ হবে তখন সকল তথ্য সংকলন করুন এবং কেসস্টাডি লেখা শুরু করুন</a:t>
                      </a:r>
                      <a:r>
                        <a:rPr lang="bn-IN" dirty="0" smtClean="0">
                          <a:latin typeface="NikoshBAN" pitchFamily="2" charset="0"/>
                          <a:cs typeface="NikoshBAN" pitchFamily="2" charset="0"/>
                        </a:rPr>
                        <a:t>।</a:t>
                      </a:r>
                      <a:endParaRPr lang="bn-IN" dirty="0">
                        <a:latin typeface="NikoshBAN" pitchFamily="2" charset="0"/>
                        <a:cs typeface="NikoshBAN" pitchFamily="2" charset="0"/>
                      </a:endParaRPr>
                    </a:p>
                  </a:txBody>
                  <a:tcPr marL="68580" marR="68580" marT="0" marB="0"/>
                </a:tc>
                <a:tc>
                  <a:txBody>
                    <a:bodyPr/>
                    <a:lstStyle/>
                    <a:p>
                      <a:pPr algn="l"/>
                      <a:r>
                        <a:rPr lang="bn-IN" dirty="0">
                          <a:latin typeface="NikoshBAN" pitchFamily="2" charset="0"/>
                          <a:cs typeface="NikoshBAN" pitchFamily="2" charset="0"/>
                        </a:rPr>
                        <a:t>ভেবে দেখুন এ কাজের জন্য আপনার দলের সেরা সহকর্মী কে হতে পারে?</a:t>
                      </a:r>
                    </a:p>
                  </a:txBody>
                  <a:tcPr marL="68580" marR="68580" marT="0" marB="0"/>
                </a:tc>
              </a:tr>
              <a:tr h="1181179">
                <a:tc>
                  <a:txBody>
                    <a:bodyPr/>
                    <a:lstStyle/>
                    <a:p>
                      <a:pPr marL="457200" indent="-228600" algn="ctr"/>
                      <a:r>
                        <a:rPr lang="en-US" sz="1400" dirty="0">
                          <a:latin typeface="NikoshBAN" pitchFamily="2" charset="0"/>
                          <a:cs typeface="NikoshBAN" pitchFamily="2" charset="0"/>
                        </a:rPr>
                        <a:t>4.</a:t>
                      </a:r>
                      <a:r>
                        <a:rPr lang="en-US" sz="700" dirty="0">
                          <a:latin typeface="NikoshBAN" pitchFamily="2" charset="0"/>
                          <a:cs typeface="NikoshBAN" pitchFamily="2" charset="0"/>
                        </a:rPr>
                        <a:t>      </a:t>
                      </a:r>
                      <a:r>
                        <a:rPr lang="en-US" sz="1400" dirty="0">
                          <a:latin typeface="NikoshBAN" pitchFamily="2" charset="0"/>
                          <a:cs typeface="NikoshBAN" pitchFamily="2" charset="0"/>
                        </a:rPr>
                        <a:t> </a:t>
                      </a:r>
                      <a:endParaRPr lang="en-US" dirty="0">
                        <a:latin typeface="NikoshBAN" pitchFamily="2" charset="0"/>
                        <a:cs typeface="NikoshBAN" pitchFamily="2" charset="0"/>
                      </a:endParaRPr>
                    </a:p>
                  </a:txBody>
                  <a:tcPr marL="68580" marR="68580" marT="0" marB="0"/>
                </a:tc>
                <a:tc>
                  <a:txBody>
                    <a:bodyPr/>
                    <a:lstStyle/>
                    <a:p>
                      <a:pPr algn="l"/>
                      <a:r>
                        <a:rPr lang="bn-IN" sz="1400" dirty="0">
                          <a:latin typeface="NikoshBAN" pitchFamily="2" charset="0"/>
                          <a:cs typeface="NikoshBAN" pitchFamily="2" charset="0"/>
                        </a:rPr>
                        <a:t> </a:t>
                      </a:r>
                      <a:r>
                        <a:rPr lang="bn-IN" dirty="0">
                          <a:latin typeface="NikoshBAN" pitchFamily="2" charset="0"/>
                          <a:cs typeface="NikoshBAN" pitchFamily="2" charset="0"/>
                        </a:rPr>
                        <a:t>আপনার কেসের একটি আকর্ষণীয় শিরোনাম দিন</a:t>
                      </a:r>
                      <a:br>
                        <a:rPr lang="bn-IN" dirty="0">
                          <a:latin typeface="NikoshBAN" pitchFamily="2" charset="0"/>
                          <a:cs typeface="NikoshBAN" pitchFamily="2" charset="0"/>
                        </a:rPr>
                      </a:br>
                      <a:r>
                        <a:rPr lang="bn-IN" dirty="0">
                          <a:latin typeface="NikoshBAN" pitchFamily="2" charset="0"/>
                          <a:cs typeface="NikoshBAN" pitchFamily="2" charset="0"/>
                        </a:rPr>
                        <a:t>ঘটনার পটভূমি </a:t>
                      </a:r>
                      <a:r>
                        <a:rPr lang="bn-IN" dirty="0" smtClean="0">
                          <a:latin typeface="NikoshBAN" pitchFamily="2" charset="0"/>
                          <a:cs typeface="NikoshBAN" pitchFamily="2" charset="0"/>
                        </a:rPr>
                        <a:t>লিখুন কেসের </a:t>
                      </a:r>
                      <a:r>
                        <a:rPr lang="bn-IN" dirty="0">
                          <a:latin typeface="NikoshBAN" pitchFamily="2" charset="0"/>
                          <a:cs typeface="NikoshBAN" pitchFamily="2" charset="0"/>
                        </a:rPr>
                        <a:t>মূল অংশে বিষয়টির অনন্যতা বা পরিবর্তনের তথ্য সন্নিবেশিত করুন এবং ঘটনার সত্যতা ফুটিয়ে </a:t>
                      </a:r>
                      <a:r>
                        <a:rPr lang="bn-IN" dirty="0" smtClean="0">
                          <a:latin typeface="NikoshBAN" pitchFamily="2" charset="0"/>
                          <a:cs typeface="NikoshBAN" pitchFamily="2" charset="0"/>
                        </a:rPr>
                        <a:t>তুলুন কেসের </a:t>
                      </a:r>
                      <a:r>
                        <a:rPr lang="bn-IN" dirty="0">
                          <a:latin typeface="NikoshBAN" pitchFamily="2" charset="0"/>
                          <a:cs typeface="NikoshBAN" pitchFamily="2" charset="0"/>
                        </a:rPr>
                        <a:t>উপসংহার লিখুন</a:t>
                      </a:r>
                    </a:p>
                  </a:txBody>
                  <a:tcPr marL="68580" marR="68580" marT="0" marB="0"/>
                </a:tc>
                <a:tc>
                  <a:txBody>
                    <a:bodyPr/>
                    <a:lstStyle/>
                    <a:p>
                      <a:pPr algn="l"/>
                      <a:r>
                        <a:rPr lang="bn-IN" dirty="0">
                          <a:latin typeface="NikoshBAN" pitchFamily="2" charset="0"/>
                          <a:cs typeface="NikoshBAN" pitchFamily="2" charset="0"/>
                        </a:rPr>
                        <a:t>আপনার লেখার ক্ষেত্রে তত্ত্বাবধায়ক ও উর্দ্ধতন ব্যবস্থাপকের সাথে আলোচনা করুন। আপনার বিষয়টি নিয়ে অনেকের সাথে আলোচনা করার প্রয়োজন আছে।</a:t>
                      </a:r>
                    </a:p>
                  </a:txBody>
                  <a:tcPr marL="68580" marR="68580" marT="0" marB="0"/>
                </a:tc>
              </a:tr>
              <a:tr h="1484674">
                <a:tc>
                  <a:txBody>
                    <a:bodyPr/>
                    <a:lstStyle/>
                    <a:p>
                      <a:pPr marL="457200" indent="-228600" algn="ctr"/>
                      <a:r>
                        <a:rPr lang="en-US" sz="1400" dirty="0">
                          <a:latin typeface="NikoshBAN" pitchFamily="2" charset="0"/>
                          <a:cs typeface="NikoshBAN" pitchFamily="2" charset="0"/>
                        </a:rPr>
                        <a:t>5.</a:t>
                      </a:r>
                      <a:r>
                        <a:rPr lang="en-US" sz="700" dirty="0">
                          <a:latin typeface="NikoshBAN" pitchFamily="2" charset="0"/>
                          <a:cs typeface="NikoshBAN" pitchFamily="2" charset="0"/>
                        </a:rPr>
                        <a:t>     </a:t>
                      </a:r>
                      <a:r>
                        <a:rPr lang="en-US" sz="1400" dirty="0">
                          <a:latin typeface="NikoshBAN" pitchFamily="2" charset="0"/>
                          <a:cs typeface="NikoshBAN" pitchFamily="2" charset="0"/>
                        </a:rPr>
                        <a:t> </a:t>
                      </a:r>
                      <a:endParaRPr lang="en-US" dirty="0">
                        <a:latin typeface="NikoshBAN" pitchFamily="2" charset="0"/>
                        <a:cs typeface="NikoshBAN" pitchFamily="2" charset="0"/>
                      </a:endParaRPr>
                    </a:p>
                  </a:txBody>
                  <a:tcPr marL="68580" marR="68580"/>
                </a:tc>
                <a:tc>
                  <a:txBody>
                    <a:bodyPr/>
                    <a:lstStyle/>
                    <a:p>
                      <a:pPr algn="l"/>
                      <a:r>
                        <a:rPr lang="bn-IN" dirty="0">
                          <a:latin typeface="NikoshBAN" pitchFamily="2" charset="0"/>
                          <a:cs typeface="NikoshBAN" pitchFamily="2" charset="0"/>
                        </a:rPr>
                        <a:t>প্রথম খসড়া শেষ হয়ে যাওয়ার পরে এটি বার বার পড়–ন এবং সংগৃহিত তথ্যের গ্রহনযোগ্যতা (বৈধতা যাচাই করুন)। খসড়াটি পঠকের সহজে বোঝার জন্য প্রয়োজনে আবার লিখুন। যদি সম্ভব হয় সহকর্মীদের পড়তে দিন এবং তাদের মতামত গ্রহন করুন।</a:t>
                      </a:r>
                    </a:p>
                  </a:txBody>
                  <a:tcPr marL="68580" marR="68580"/>
                </a:tc>
                <a:tc>
                  <a:txBody>
                    <a:bodyPr/>
                    <a:lstStyle/>
                    <a:p>
                      <a:pPr algn="l"/>
                      <a:r>
                        <a:rPr lang="bn-IN" dirty="0">
                          <a:latin typeface="NikoshBAN" pitchFamily="2" charset="0"/>
                          <a:cs typeface="NikoshBAN" pitchFamily="2" charset="0"/>
                        </a:rPr>
                        <a:t>কেস স্টাডি এমন হতে হবে যেন এর মধ্য দিয়ে সমস্যাগুলো ফুটে উঠে অথবা পরিবর্তন বোঝা।</a:t>
                      </a:r>
                    </a:p>
                  </a:txBody>
                  <a:tcPr marL="68580" marR="6858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bn-IN" dirty="0" smtClean="0"/>
              <a:t>কেস </a:t>
            </a:r>
            <a:r>
              <a:rPr lang="bn-IN" dirty="0" smtClean="0"/>
              <a:t>স্টাডির বৈশিষ্ট্য</a:t>
            </a:r>
            <a:endParaRPr lang="en-US" dirty="0"/>
          </a:p>
        </p:txBody>
      </p:sp>
      <p:sp>
        <p:nvSpPr>
          <p:cNvPr id="3" name="Content Placeholder 2"/>
          <p:cNvSpPr>
            <a:spLocks noGrp="1"/>
          </p:cNvSpPr>
          <p:nvPr>
            <p:ph idx="1"/>
          </p:nvPr>
        </p:nvSpPr>
        <p:spPr/>
        <p:txBody>
          <a:bodyPr>
            <a:normAutofit lnSpcReduction="10000"/>
          </a:bodyPr>
          <a:lstStyle/>
          <a:p>
            <a:r>
              <a:rPr lang="bn-IN" dirty="0" smtClean="0">
                <a:latin typeface="NikoshBAN" pitchFamily="2" charset="0"/>
                <a:cs typeface="NikoshBAN" pitchFamily="2" charset="0"/>
              </a:rPr>
              <a:t>গভীর সমস্যার ক্ষেত্রে কেস স্টাডি ব্যবহার হয় বলে এর পরিধি সীমাবদ্ধ আচরণের যে যে ক্ষেত্রে অনুসন্ধান(</a:t>
            </a:r>
            <a:r>
              <a:rPr lang="en-US" dirty="0" smtClean="0">
                <a:latin typeface="NikoshBAN" pitchFamily="2" charset="0"/>
                <a:cs typeface="NikoshBAN" pitchFamily="2" charset="0"/>
              </a:rPr>
              <a:t>diagnosis) </a:t>
            </a:r>
            <a:r>
              <a:rPr lang="bn-IN" dirty="0" smtClean="0">
                <a:latin typeface="NikoshBAN" pitchFamily="2" charset="0"/>
                <a:cs typeface="NikoshBAN" pitchFamily="2" charset="0"/>
              </a:rPr>
              <a:t>এবং চিকিৎসার প্রয়োজন হয় সেই ক্ষেত্রেই কেস স্টাডির দৃষ্টি কেন্দ্রীভূত থাকে । </a:t>
            </a:r>
          </a:p>
          <a:p>
            <a:r>
              <a:rPr lang="bn-IN" dirty="0" smtClean="0">
                <a:latin typeface="NikoshBAN" pitchFamily="2" charset="0"/>
                <a:cs typeface="NikoshBAN" pitchFamily="2" charset="0"/>
              </a:rPr>
              <a:t>মনস্তাত্ত্বিক, মনো-চিকিৎসক ও সমাজ সংস্কারক সাধারণত </a:t>
            </a:r>
            <a:r>
              <a:rPr lang="en-US" dirty="0" smtClean="0">
                <a:latin typeface="NikoshBAN" pitchFamily="2" charset="0"/>
                <a:cs typeface="NikoshBAN" pitchFamily="2" charset="0"/>
              </a:rPr>
              <a:t>Case Study </a:t>
            </a:r>
            <a:r>
              <a:rPr lang="bn-IN" dirty="0" smtClean="0">
                <a:latin typeface="NikoshBAN" pitchFamily="2" charset="0"/>
                <a:cs typeface="NikoshBAN" pitchFamily="2" charset="0"/>
              </a:rPr>
              <a:t>ব্যবহার করে থাকেন । শিক্ষাক্ষেত্রে এর ব্যবহার কদাচিৎ হয় ।</a:t>
            </a:r>
          </a:p>
          <a:p>
            <a:r>
              <a:rPr lang="bn-IN" dirty="0" smtClean="0">
                <a:latin typeface="NikoshBAN" pitchFamily="2" charset="0"/>
                <a:cs typeface="NikoshBAN" pitchFamily="2" charset="0"/>
              </a:rPr>
              <a:t>কেস স্টাডির উদ্দেশ্য হল তথ্যের সমস্ত উৎসকে কাজে লাগিয়ে ব্যক্তি সম্পর্কিত সব তথ্যসংগ্রহ করা । কেস স্টাডিতে তথ্যসমূহকে এমনভাবে সংগঠিত এবং সমন্বিত করা হয় ফলে ব্যক্তি কীভাবে পরিবেশের সঙ্গে অভিযোজনের চেষ্টা করছে তা জানা যায় । কেস স্টাডির প্রধান উদ্দেশ্য হল ব্যক্তিকে সামগ্রিকভাবে দেখা ।</a:t>
            </a:r>
            <a:endParaRPr lang="en-US" dirty="0">
              <a:latin typeface="NikoshBAN" pitchFamily="2" charset="0"/>
              <a:cs typeface="NikoshBAN"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n-IN" dirty="0" smtClean="0"/>
              <a:t>যে বিষয়গুলো পরিহার করতে হবে?</a:t>
            </a:r>
            <a:br>
              <a:rPr lang="bn-IN" dirty="0" smtClean="0"/>
            </a:br>
            <a:endParaRPr lang="en-US" dirty="0"/>
          </a:p>
        </p:txBody>
      </p:sp>
      <p:sp>
        <p:nvSpPr>
          <p:cNvPr id="3" name="Content Placeholder 2"/>
          <p:cNvSpPr>
            <a:spLocks noGrp="1"/>
          </p:cNvSpPr>
          <p:nvPr>
            <p:ph idx="1"/>
          </p:nvPr>
        </p:nvSpPr>
        <p:spPr/>
        <p:txBody>
          <a:bodyPr/>
          <a:lstStyle/>
          <a:p>
            <a:r>
              <a:rPr lang="bn-IN" dirty="0" smtClean="0">
                <a:latin typeface="NikoshBAN" pitchFamily="2" charset="0"/>
                <a:cs typeface="NikoshBAN" pitchFamily="2" charset="0"/>
              </a:rPr>
              <a:t>আমি, তুমি, আমরা, তোমরা শব্দ না লিখে সে বা  তিনি দিয়ে লিখুন;</a:t>
            </a:r>
          </a:p>
          <a:p>
            <a:r>
              <a:rPr lang="bn-IN" dirty="0" smtClean="0">
                <a:latin typeface="NikoshBAN" pitchFamily="2" charset="0"/>
                <a:cs typeface="NikoshBAN" pitchFamily="2" charset="0"/>
              </a:rPr>
              <a:t>নিজস্ব কোন মন্তব্য বা পরামর্শ লেখা যাবে না;</a:t>
            </a:r>
          </a:p>
          <a:p>
            <a:r>
              <a:rPr lang="bn-IN" dirty="0" smtClean="0">
                <a:latin typeface="NikoshBAN" pitchFamily="2" charset="0"/>
                <a:cs typeface="NikoshBAN" pitchFamily="2" charset="0"/>
              </a:rPr>
              <a:t>কোন বিশেষণ  (যেমন- খুব ভাল, আকর্ষনীয়, গরীব, ধনী, অসহায় প্রভৃতি) শব্দ লেখা যাবে না;</a:t>
            </a:r>
          </a:p>
          <a:p>
            <a:r>
              <a:rPr lang="bn-IN" dirty="0" smtClean="0">
                <a:latin typeface="NikoshBAN" pitchFamily="2" charset="0"/>
                <a:cs typeface="NikoshBAN" pitchFamily="2" charset="0"/>
              </a:rPr>
              <a:t/>
            </a:r>
            <a:br>
              <a:rPr lang="bn-IN" dirty="0" smtClean="0">
                <a:latin typeface="NikoshBAN" pitchFamily="2" charset="0"/>
                <a:cs typeface="NikoshBAN" pitchFamily="2" charset="0"/>
              </a:rPr>
            </a:br>
            <a:endParaRPr lang="en-US" dirty="0">
              <a:latin typeface="NikoshBAN" pitchFamily="2" charset="0"/>
              <a:cs typeface="NikoshBAN"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2020917" y="2514600"/>
            <a:ext cx="4684683" cy="120032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bn-IN" sz="7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ধন্যবাদ</a:t>
            </a:r>
            <a:endParaRPr lang="en-US" sz="7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150</TotalTime>
  <Words>548</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Case study</vt:lpstr>
      <vt:lpstr>               কেস স্টাডি কী?</vt:lpstr>
      <vt:lpstr>কেস স্টাডি কী?</vt:lpstr>
      <vt:lpstr>কেস কেমন হবে??</vt:lpstr>
      <vt:lpstr>কেস স্টাডির নক্সা</vt:lpstr>
      <vt:lpstr>কেস স্টাডি লেখার ধাপ</vt:lpstr>
      <vt:lpstr>কেস স্টাডির বৈশিষ্ট্য</vt:lpstr>
      <vt:lpstr>যে বিষয়গুলো পরিহার করতে হবে? </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&amp; Experimental Research</dc:title>
  <dc:creator>User</dc:creator>
  <cp:lastModifiedBy>User</cp:lastModifiedBy>
  <cp:revision>28</cp:revision>
  <dcterms:created xsi:type="dcterms:W3CDTF">2006-08-16T00:00:00Z</dcterms:created>
  <dcterms:modified xsi:type="dcterms:W3CDTF">2020-04-18T13:51:23Z</dcterms:modified>
</cp:coreProperties>
</file>