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72EB4-E3F6-4248-B9B5-659EC99A59E0}" type="datetimeFigureOut">
              <a:rPr lang="en-SG" smtClean="0"/>
              <a:t>20/4/2020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CE0EB-377D-4E6D-9008-830CDB0AA2B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9675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CE0EB-377D-4E6D-9008-830CDB0AA2BF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2504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5700A-0803-4AF0-BB6A-222C1CA30B26}" type="datetimeFigureOut">
              <a:rPr lang="en-SG" smtClean="0"/>
              <a:t>20/4/2020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66EF-C57E-4821-9A58-0B39A77B6BA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5650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5700A-0803-4AF0-BB6A-222C1CA30B26}" type="datetimeFigureOut">
              <a:rPr lang="en-SG" smtClean="0"/>
              <a:t>20/4/2020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66EF-C57E-4821-9A58-0B39A77B6BA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4184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5700A-0803-4AF0-BB6A-222C1CA30B26}" type="datetimeFigureOut">
              <a:rPr lang="en-SG" smtClean="0"/>
              <a:t>20/4/2020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66EF-C57E-4821-9A58-0B39A77B6BA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6466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5700A-0803-4AF0-BB6A-222C1CA30B26}" type="datetimeFigureOut">
              <a:rPr lang="en-SG" smtClean="0"/>
              <a:t>20/4/2020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66EF-C57E-4821-9A58-0B39A77B6BA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2254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5700A-0803-4AF0-BB6A-222C1CA30B26}" type="datetimeFigureOut">
              <a:rPr lang="en-SG" smtClean="0"/>
              <a:t>20/4/2020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66EF-C57E-4821-9A58-0B39A77B6BA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9914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5700A-0803-4AF0-BB6A-222C1CA30B26}" type="datetimeFigureOut">
              <a:rPr lang="en-SG" smtClean="0"/>
              <a:t>20/4/2020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66EF-C57E-4821-9A58-0B39A77B6BA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0952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5700A-0803-4AF0-BB6A-222C1CA30B26}" type="datetimeFigureOut">
              <a:rPr lang="en-SG" smtClean="0"/>
              <a:t>20/4/2020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66EF-C57E-4821-9A58-0B39A77B6BA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1612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5700A-0803-4AF0-BB6A-222C1CA30B26}" type="datetimeFigureOut">
              <a:rPr lang="en-SG" smtClean="0"/>
              <a:t>20/4/2020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66EF-C57E-4821-9A58-0B39A77B6BA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5164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5700A-0803-4AF0-BB6A-222C1CA30B26}" type="datetimeFigureOut">
              <a:rPr lang="en-SG" smtClean="0"/>
              <a:t>20/4/2020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66EF-C57E-4821-9A58-0B39A77B6BA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4982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5700A-0803-4AF0-BB6A-222C1CA30B26}" type="datetimeFigureOut">
              <a:rPr lang="en-SG" smtClean="0"/>
              <a:t>20/4/2020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66EF-C57E-4821-9A58-0B39A77B6BA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054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5700A-0803-4AF0-BB6A-222C1CA30B26}" type="datetimeFigureOut">
              <a:rPr lang="en-SG" smtClean="0"/>
              <a:t>20/4/2020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66EF-C57E-4821-9A58-0B39A77B6BA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4557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5700A-0803-4AF0-BB6A-222C1CA30B26}" type="datetimeFigureOut">
              <a:rPr lang="en-SG" smtClean="0"/>
              <a:t>20/4/2020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D66EF-C57E-4821-9A58-0B39A77B6BA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7322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93183"/>
            <a:ext cx="9144000" cy="2387600"/>
          </a:xfrm>
        </p:spPr>
        <p:txBody>
          <a:bodyPr/>
          <a:lstStyle/>
          <a:p>
            <a:r>
              <a:rPr lang="en-US" dirty="0" err="1" smtClean="0"/>
              <a:t>গর্ভকালীন</a:t>
            </a:r>
            <a:r>
              <a:rPr lang="en-US" dirty="0" smtClean="0"/>
              <a:t> </a:t>
            </a:r>
            <a:r>
              <a:rPr lang="en-US" dirty="0" err="1" smtClean="0"/>
              <a:t>পর্যায়ে</a:t>
            </a:r>
            <a:r>
              <a:rPr lang="en-US" dirty="0" smtClean="0"/>
              <a:t>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বিকাশের</a:t>
            </a:r>
            <a:r>
              <a:rPr lang="en-US" dirty="0" smtClean="0"/>
              <a:t> </a:t>
            </a:r>
            <a:r>
              <a:rPr lang="en-US" dirty="0" err="1" smtClean="0"/>
              <a:t>ধাপ</a:t>
            </a:r>
            <a:r>
              <a:rPr lang="en-US" dirty="0" smtClean="0"/>
              <a:t>  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মনোবিজ্ঞানীরা</a:t>
            </a:r>
            <a:r>
              <a:rPr lang="en-US" dirty="0" smtClean="0"/>
              <a:t> </a:t>
            </a:r>
            <a:r>
              <a:rPr lang="en-US" dirty="0" err="1" smtClean="0"/>
              <a:t>গর্ভকালীন</a:t>
            </a:r>
            <a:r>
              <a:rPr lang="en-US" dirty="0" smtClean="0"/>
              <a:t> </a:t>
            </a:r>
            <a:r>
              <a:rPr lang="en-US" dirty="0" err="1" smtClean="0"/>
              <a:t>বিকাশকে</a:t>
            </a:r>
            <a:r>
              <a:rPr lang="en-US" dirty="0" smtClean="0"/>
              <a:t> ৩টি </a:t>
            </a:r>
            <a:r>
              <a:rPr lang="en-US" dirty="0" err="1" smtClean="0"/>
              <a:t>পর্যায়ে</a:t>
            </a:r>
            <a:r>
              <a:rPr lang="en-US" dirty="0" smtClean="0"/>
              <a:t> </a:t>
            </a:r>
            <a:r>
              <a:rPr lang="en-US" dirty="0" err="1" smtClean="0"/>
              <a:t>ভাগ</a:t>
            </a:r>
            <a:r>
              <a:rPr lang="en-US" dirty="0" smtClean="0"/>
              <a:t> </a:t>
            </a:r>
            <a:r>
              <a:rPr lang="en-US" dirty="0" err="1" smtClean="0"/>
              <a:t>করেছেন</a:t>
            </a:r>
            <a:r>
              <a:rPr lang="en-US" dirty="0" smtClean="0"/>
              <a:t> ।  </a:t>
            </a:r>
          </a:p>
          <a:p>
            <a:r>
              <a:rPr lang="en-US" dirty="0" smtClean="0"/>
              <a:t>১।অঙ্কুরিত </a:t>
            </a:r>
            <a:r>
              <a:rPr lang="en-US" dirty="0" err="1" smtClean="0"/>
              <a:t>কাল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জাইগোট</a:t>
            </a:r>
            <a:r>
              <a:rPr lang="en-US" dirty="0" smtClean="0"/>
              <a:t> </a:t>
            </a:r>
            <a:r>
              <a:rPr lang="en-US" dirty="0" err="1" smtClean="0"/>
              <a:t>বিকাশের</a:t>
            </a:r>
            <a:r>
              <a:rPr lang="en-US" dirty="0" smtClean="0"/>
              <a:t> </a:t>
            </a:r>
            <a:r>
              <a:rPr lang="en-US" dirty="0" err="1" smtClean="0"/>
              <a:t>পর্যায়</a:t>
            </a:r>
            <a:r>
              <a:rPr lang="en-US" dirty="0" smtClean="0"/>
              <a:t> (Periods of the zygote or ovum )(০-২ </a:t>
            </a:r>
            <a:r>
              <a:rPr lang="en-US" dirty="0" err="1" smtClean="0"/>
              <a:t>সপ্তাহ</a:t>
            </a:r>
            <a:r>
              <a:rPr lang="en-US" dirty="0" smtClean="0"/>
              <a:t>)</a:t>
            </a:r>
          </a:p>
          <a:p>
            <a:r>
              <a:rPr lang="en-US" dirty="0" smtClean="0"/>
              <a:t>২।ভ্রুণকাল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ভ্রুন</a:t>
            </a:r>
            <a:r>
              <a:rPr lang="en-US" dirty="0" smtClean="0"/>
              <a:t> </a:t>
            </a:r>
            <a:r>
              <a:rPr lang="en-US" dirty="0" err="1" smtClean="0"/>
              <a:t>বিকাশের</a:t>
            </a:r>
            <a:r>
              <a:rPr lang="en-US" dirty="0" smtClean="0"/>
              <a:t> </a:t>
            </a:r>
            <a:r>
              <a:rPr lang="en-US" dirty="0" err="1" smtClean="0"/>
              <a:t>পর্যায়</a:t>
            </a:r>
            <a:r>
              <a:rPr lang="en-US" dirty="0" smtClean="0"/>
              <a:t> (Periods of the embryo)(২-৬ </a:t>
            </a:r>
            <a:r>
              <a:rPr lang="en-US" dirty="0" err="1" smtClean="0"/>
              <a:t>সপ্তাহ</a:t>
            </a:r>
            <a:r>
              <a:rPr lang="en-US" dirty="0" smtClean="0"/>
              <a:t> ) </a:t>
            </a:r>
          </a:p>
          <a:p>
            <a:r>
              <a:rPr lang="en-US" dirty="0" smtClean="0"/>
              <a:t>৩।ভ্রুণ </a:t>
            </a:r>
            <a:r>
              <a:rPr lang="en-US" dirty="0" err="1" smtClean="0"/>
              <a:t>সমাপ্তিকাল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ফেটাস</a:t>
            </a:r>
            <a:r>
              <a:rPr lang="en-US" dirty="0" smtClean="0"/>
              <a:t> </a:t>
            </a:r>
            <a:r>
              <a:rPr lang="en-US" dirty="0" err="1" smtClean="0"/>
              <a:t>বিকাশের</a:t>
            </a:r>
            <a:r>
              <a:rPr lang="en-US" dirty="0" smtClean="0"/>
              <a:t> </a:t>
            </a:r>
            <a:r>
              <a:rPr lang="en-US" dirty="0" err="1" smtClean="0"/>
              <a:t>পর্যায়</a:t>
            </a:r>
            <a:r>
              <a:rPr lang="en-US" dirty="0" smtClean="0"/>
              <a:t> (Periods of the fetus )(৬ </a:t>
            </a:r>
            <a:r>
              <a:rPr lang="en-US" dirty="0" err="1" smtClean="0"/>
              <a:t>সপ্তাহ</a:t>
            </a:r>
            <a:r>
              <a:rPr lang="en-US" dirty="0" smtClean="0"/>
              <a:t> – ৯ </a:t>
            </a:r>
            <a:r>
              <a:rPr lang="en-US" dirty="0" err="1" smtClean="0"/>
              <a:t>মাস</a:t>
            </a:r>
            <a:r>
              <a:rPr lang="en-US" smtClean="0"/>
              <a:t> 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42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অঙ্কুরিতকালঃ</a:t>
            </a:r>
            <a:r>
              <a:rPr lang="en-US" dirty="0" smtClean="0"/>
              <a:t>(Period of the ovum):</a:t>
            </a:r>
            <a:r>
              <a:rPr lang="en-US" dirty="0" err="1" smtClean="0"/>
              <a:t>জাইগোট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bn-IN" dirty="0"/>
              <a:t> </a:t>
            </a:r>
            <a:r>
              <a:rPr lang="bn-IN" dirty="0" smtClean="0"/>
              <a:t>বৃদ্ধির </a:t>
            </a:r>
            <a:r>
              <a:rPr lang="en-US" dirty="0" smtClean="0"/>
              <a:t> </a:t>
            </a:r>
            <a:r>
              <a:rPr lang="en-US" dirty="0" err="1" smtClean="0"/>
              <a:t>কালকে</a:t>
            </a:r>
            <a:r>
              <a:rPr lang="en-US" dirty="0" smtClean="0"/>
              <a:t> </a:t>
            </a:r>
            <a:r>
              <a:rPr lang="en-US" dirty="0" err="1" smtClean="0"/>
              <a:t>অঙ্কুরিত</a:t>
            </a:r>
            <a:r>
              <a:rPr lang="en-US" dirty="0" smtClean="0"/>
              <a:t> </a:t>
            </a:r>
            <a:r>
              <a:rPr lang="en-US" dirty="0" err="1" smtClean="0"/>
              <a:t>কাল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।</a:t>
            </a:r>
            <a:endParaRPr lang="en-SG" dirty="0"/>
          </a:p>
          <a:p>
            <a:r>
              <a:rPr lang="en-US" dirty="0" smtClean="0"/>
              <a:t>এ </a:t>
            </a:r>
            <a:r>
              <a:rPr lang="en-US" dirty="0" err="1" smtClean="0"/>
              <a:t>পর্যায়ের</a:t>
            </a:r>
            <a:r>
              <a:rPr lang="en-US" dirty="0" smtClean="0"/>
              <a:t> </a:t>
            </a:r>
            <a:r>
              <a:rPr lang="en-US" dirty="0" err="1" smtClean="0"/>
              <a:t>স্থিতিকাল</a:t>
            </a:r>
            <a:r>
              <a:rPr lang="en-US" dirty="0" smtClean="0"/>
              <a:t> (০-২)</a:t>
            </a:r>
            <a:r>
              <a:rPr lang="en-US" dirty="0" err="1" smtClean="0"/>
              <a:t>সপ্তাহ।এ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শুক্রানু</a:t>
            </a:r>
            <a:r>
              <a:rPr lang="en-US" dirty="0" smtClean="0"/>
              <a:t> ও </a:t>
            </a:r>
            <a:r>
              <a:rPr lang="en-US" dirty="0" err="1" smtClean="0"/>
              <a:t>ডিম্বাণুর</a:t>
            </a:r>
            <a:r>
              <a:rPr lang="en-US" dirty="0" smtClean="0"/>
              <a:t> </a:t>
            </a:r>
            <a:r>
              <a:rPr lang="en-US" dirty="0" err="1" smtClean="0"/>
              <a:t>মিলনের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সৃষ্ট</a:t>
            </a:r>
            <a:r>
              <a:rPr lang="en-US" dirty="0" smtClean="0"/>
              <a:t> </a:t>
            </a:r>
            <a:r>
              <a:rPr lang="en-US" dirty="0" err="1" smtClean="0"/>
              <a:t>জাইগোটতির</a:t>
            </a:r>
            <a:r>
              <a:rPr lang="en-US" dirty="0" smtClean="0"/>
              <a:t> </a:t>
            </a:r>
            <a:r>
              <a:rPr lang="en-US" dirty="0" err="1" smtClean="0"/>
              <a:t>আকৃতি</a:t>
            </a:r>
            <a:r>
              <a:rPr lang="en-US" dirty="0" smtClean="0"/>
              <a:t> </a:t>
            </a:r>
            <a:r>
              <a:rPr lang="en-US" dirty="0" err="1" smtClean="0"/>
              <a:t>আলপিনের</a:t>
            </a:r>
            <a:r>
              <a:rPr lang="en-US" dirty="0" smtClean="0"/>
              <a:t> </a:t>
            </a:r>
            <a:r>
              <a:rPr lang="en-US" dirty="0" err="1" smtClean="0"/>
              <a:t>মাথার</a:t>
            </a:r>
            <a:r>
              <a:rPr lang="en-US" dirty="0" smtClean="0"/>
              <a:t> </a:t>
            </a:r>
            <a:r>
              <a:rPr lang="en-US" dirty="0" err="1" smtClean="0"/>
              <a:t>মত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বাইরের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সরবরাহ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হওয়ায়</a:t>
            </a:r>
            <a:r>
              <a:rPr lang="en-US" dirty="0" smtClean="0"/>
              <a:t> </a:t>
            </a:r>
            <a:r>
              <a:rPr lang="en-US" dirty="0" err="1" smtClean="0"/>
              <a:t>জাইগোটটির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পরিবর্তন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জাইগোটটি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r>
              <a:rPr lang="en-US" dirty="0" smtClean="0"/>
              <a:t> </a:t>
            </a:r>
            <a:r>
              <a:rPr lang="en-US" dirty="0" err="1" smtClean="0"/>
              <a:t>নিউক্লিয়াস</a:t>
            </a:r>
            <a:r>
              <a:rPr lang="en-US" dirty="0" smtClean="0"/>
              <a:t> </a:t>
            </a:r>
            <a:r>
              <a:rPr lang="en-US" dirty="0" err="1" smtClean="0"/>
              <a:t>মেমব্রেন</a:t>
            </a:r>
            <a:r>
              <a:rPr lang="en-US" dirty="0" smtClean="0"/>
              <a:t>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আবৃত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r>
              <a:rPr lang="en-US" dirty="0" smtClean="0"/>
              <a:t> </a:t>
            </a:r>
            <a:r>
              <a:rPr lang="en-US" dirty="0" err="1" smtClean="0"/>
              <a:t>জলীয়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জেলীর</a:t>
            </a:r>
            <a:r>
              <a:rPr lang="en-US" dirty="0" smtClean="0"/>
              <a:t> </a:t>
            </a:r>
            <a:r>
              <a:rPr lang="en-US" dirty="0" err="1" smtClean="0"/>
              <a:t>ন্যায়</a:t>
            </a:r>
            <a:r>
              <a:rPr lang="en-US" dirty="0" smtClean="0"/>
              <a:t> </a:t>
            </a:r>
            <a:r>
              <a:rPr lang="en-US" dirty="0" err="1" smtClean="0"/>
              <a:t>পদার্থ</a:t>
            </a:r>
            <a:r>
              <a:rPr lang="en-US" dirty="0"/>
              <a:t> </a:t>
            </a:r>
            <a:r>
              <a:rPr lang="en-US" dirty="0" err="1" smtClean="0"/>
              <a:t>যাকে</a:t>
            </a:r>
            <a:r>
              <a:rPr lang="en-US" dirty="0" smtClean="0"/>
              <a:t> </a:t>
            </a:r>
            <a:r>
              <a:rPr lang="en-US" dirty="0" err="1" smtClean="0"/>
              <a:t>সাইটোপ্লাজম</a:t>
            </a:r>
            <a:r>
              <a:rPr lang="en-US" dirty="0" smtClean="0"/>
              <a:t> </a:t>
            </a:r>
            <a:r>
              <a:rPr lang="en-US" dirty="0" err="1" smtClean="0"/>
              <a:t>বলে।প্রাথমিক</a:t>
            </a:r>
            <a:r>
              <a:rPr lang="en-US" dirty="0" smtClean="0"/>
              <a:t> </a:t>
            </a:r>
            <a:r>
              <a:rPr lang="en-US" dirty="0" err="1" smtClean="0"/>
              <a:t>পর্যায়ে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জাইগোট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পাতলা</a:t>
            </a:r>
            <a:r>
              <a:rPr lang="en-US" dirty="0" smtClean="0"/>
              <a:t> </a:t>
            </a:r>
            <a:r>
              <a:rPr lang="en-US" dirty="0" err="1" smtClean="0"/>
              <a:t>ঝিল্লী</a:t>
            </a:r>
            <a:r>
              <a:rPr lang="en-US" dirty="0" smtClean="0"/>
              <a:t>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আবৃত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। </a:t>
            </a:r>
            <a:r>
              <a:rPr lang="en-US" dirty="0" err="1" smtClean="0"/>
              <a:t>বর্ধনের</a:t>
            </a:r>
            <a:r>
              <a:rPr lang="en-US" dirty="0" smtClean="0"/>
              <a:t> </a:t>
            </a:r>
            <a:r>
              <a:rPr lang="en-US" dirty="0" err="1" smtClean="0"/>
              <a:t>পুরো</a:t>
            </a:r>
            <a:r>
              <a:rPr lang="en-US" dirty="0" smtClean="0"/>
              <a:t> </a:t>
            </a:r>
            <a:r>
              <a:rPr lang="en-US" dirty="0" err="1" smtClean="0"/>
              <a:t>সময়টিতে</a:t>
            </a:r>
            <a:r>
              <a:rPr lang="en-US" dirty="0" smtClean="0"/>
              <a:t> </a:t>
            </a:r>
            <a:r>
              <a:rPr lang="en-US" dirty="0" err="1" smtClean="0"/>
              <a:t>কোষ</a:t>
            </a:r>
            <a:r>
              <a:rPr lang="en-US" dirty="0" smtClean="0"/>
              <a:t> </a:t>
            </a:r>
            <a:r>
              <a:rPr lang="en-US" dirty="0" err="1" smtClean="0"/>
              <a:t>বিভাজন</a:t>
            </a:r>
            <a:r>
              <a:rPr lang="en-US" dirty="0" smtClean="0"/>
              <a:t> </a:t>
            </a:r>
            <a:r>
              <a:rPr lang="en-US" dirty="0" err="1" smtClean="0"/>
              <a:t>চলতে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কোষদল</a:t>
            </a:r>
            <a:r>
              <a:rPr lang="en-US" dirty="0" smtClean="0"/>
              <a:t> </a:t>
            </a:r>
            <a:r>
              <a:rPr lang="en-US" dirty="0" err="1" smtClean="0"/>
              <a:t>একত্রে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ফাঁপা</a:t>
            </a:r>
            <a:r>
              <a:rPr lang="en-US" dirty="0" smtClean="0"/>
              <a:t> </a:t>
            </a:r>
            <a:r>
              <a:rPr lang="en-US" dirty="0" err="1" smtClean="0"/>
              <a:t>বলের</a:t>
            </a:r>
            <a:r>
              <a:rPr lang="en-US" dirty="0" smtClean="0"/>
              <a:t> </a:t>
            </a:r>
            <a:r>
              <a:rPr lang="en-US" dirty="0" err="1" smtClean="0"/>
              <a:t>মত</a:t>
            </a:r>
            <a:r>
              <a:rPr lang="en-US" dirty="0" smtClean="0"/>
              <a:t> </a:t>
            </a:r>
            <a:r>
              <a:rPr lang="en-US" dirty="0" err="1" smtClean="0"/>
              <a:t>বস্তু</a:t>
            </a:r>
            <a:r>
              <a:rPr lang="en-US" dirty="0" smtClean="0"/>
              <a:t> </a:t>
            </a:r>
            <a:r>
              <a:rPr lang="en-US" dirty="0" err="1" smtClean="0"/>
              <a:t>তৈরি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যাকে</a:t>
            </a:r>
            <a:r>
              <a:rPr lang="en-US" dirty="0" smtClean="0"/>
              <a:t> </a:t>
            </a:r>
            <a:r>
              <a:rPr lang="en-US" dirty="0" err="1" smtClean="0"/>
              <a:t>Blastocyte</a:t>
            </a:r>
            <a:r>
              <a:rPr lang="en-US" dirty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</a:t>
            </a:r>
            <a:r>
              <a:rPr lang="en-US" dirty="0"/>
              <a:t> </a:t>
            </a:r>
            <a:r>
              <a:rPr lang="en-US" dirty="0" err="1" smtClean="0"/>
              <a:t>Blastocyte</a:t>
            </a:r>
            <a:r>
              <a:rPr lang="en-US" dirty="0" smtClean="0"/>
              <a:t> </a:t>
            </a:r>
            <a:r>
              <a:rPr lang="en-US" dirty="0" err="1" smtClean="0"/>
              <a:t>দুটি</a:t>
            </a:r>
            <a:r>
              <a:rPr lang="en-US" dirty="0" smtClean="0"/>
              <a:t> </a:t>
            </a:r>
            <a:r>
              <a:rPr lang="en-US" dirty="0" err="1" smtClean="0"/>
              <a:t>স্তরে</a:t>
            </a:r>
            <a:r>
              <a:rPr lang="en-US" dirty="0" smtClean="0"/>
              <a:t> </a:t>
            </a:r>
            <a:r>
              <a:rPr lang="en-US" dirty="0" err="1" smtClean="0"/>
              <a:t>বিভক্ত</a:t>
            </a:r>
            <a:r>
              <a:rPr lang="en-US" dirty="0" smtClean="0"/>
              <a:t>। </a:t>
            </a:r>
            <a:r>
              <a:rPr lang="en-US" dirty="0" err="1" smtClean="0"/>
              <a:t>অন্তঃস্তর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মানব</a:t>
            </a:r>
            <a:r>
              <a:rPr lang="en-US" dirty="0" smtClean="0"/>
              <a:t>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বহিঃস্তর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রক্ষাকারক</a:t>
            </a:r>
            <a:r>
              <a:rPr lang="en-US" dirty="0" smtClean="0"/>
              <a:t> </a:t>
            </a:r>
            <a:r>
              <a:rPr lang="en-US" dirty="0" err="1" smtClean="0"/>
              <a:t>পদার্থ</a:t>
            </a:r>
            <a:r>
              <a:rPr lang="en-US" dirty="0" smtClean="0"/>
              <a:t> </a:t>
            </a:r>
            <a:r>
              <a:rPr lang="en-US" dirty="0" err="1" smtClean="0"/>
              <a:t>যার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Trophoblast</a:t>
            </a:r>
            <a:r>
              <a:rPr lang="en-US" dirty="0" smtClean="0"/>
              <a:t>।</a:t>
            </a:r>
            <a:r>
              <a:rPr lang="en-US" dirty="0"/>
              <a:t> </a:t>
            </a:r>
            <a:r>
              <a:rPr lang="en-US" dirty="0" err="1" smtClean="0"/>
              <a:t>Trophoblast</a:t>
            </a:r>
            <a:r>
              <a:rPr lang="en-US" dirty="0" smtClean="0"/>
              <a:t> </a:t>
            </a:r>
            <a:r>
              <a:rPr lang="en-US" dirty="0" err="1" smtClean="0"/>
              <a:t>ভ্রুণের</a:t>
            </a:r>
            <a:r>
              <a:rPr lang="en-US" dirty="0" smtClean="0"/>
              <a:t> </a:t>
            </a:r>
            <a:r>
              <a:rPr lang="en-US" dirty="0" err="1" smtClean="0"/>
              <a:t>জীবন</a:t>
            </a:r>
            <a:r>
              <a:rPr lang="en-US" dirty="0" smtClean="0"/>
              <a:t> </a:t>
            </a:r>
            <a:r>
              <a:rPr lang="en-US" dirty="0" err="1" smtClean="0"/>
              <a:t>রক্ষা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বিপদ</a:t>
            </a:r>
            <a:r>
              <a:rPr lang="en-US" dirty="0" smtClean="0"/>
              <a:t> </a:t>
            </a:r>
            <a:r>
              <a:rPr lang="en-US" dirty="0" err="1" smtClean="0"/>
              <a:t>আপদ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প্রয়োজনীয়</a:t>
            </a:r>
            <a:r>
              <a:rPr lang="en-US" dirty="0" smtClean="0"/>
              <a:t> </a:t>
            </a:r>
            <a:r>
              <a:rPr lang="en-US" dirty="0" err="1" smtClean="0"/>
              <a:t>পুষ্টিসাধন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  <a:r>
              <a:rPr lang="en-US" dirty="0" err="1" smtClean="0"/>
              <a:t>এছাড়া</a:t>
            </a:r>
            <a:r>
              <a:rPr lang="en-US" dirty="0" smtClean="0"/>
              <a:t> Placenta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ফুল,নাভীরজ্জু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পানির</a:t>
            </a:r>
            <a:r>
              <a:rPr lang="en-US" dirty="0" smtClean="0"/>
              <a:t> </a:t>
            </a:r>
            <a:r>
              <a:rPr lang="en-US" dirty="0" err="1" smtClean="0"/>
              <a:t>থলির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Trophoblast</a:t>
            </a:r>
            <a:r>
              <a:rPr lang="en-US" dirty="0"/>
              <a:t> </a:t>
            </a:r>
            <a:r>
              <a:rPr lang="en-US" dirty="0" err="1" smtClean="0"/>
              <a:t>অত্যন্ত</a:t>
            </a:r>
            <a:r>
              <a:rPr lang="en-US" dirty="0" smtClean="0"/>
              <a:t> </a:t>
            </a:r>
            <a:r>
              <a:rPr lang="en-US" dirty="0" err="1" smtClean="0"/>
              <a:t>গুরুত্বপূর্ণ।ভ্রূণটি</a:t>
            </a:r>
            <a:r>
              <a:rPr lang="en-US" dirty="0" smtClean="0"/>
              <a:t> </a:t>
            </a:r>
            <a:r>
              <a:rPr lang="en-US" dirty="0" err="1" smtClean="0"/>
              <a:t>যখন</a:t>
            </a:r>
            <a:r>
              <a:rPr lang="en-US" dirty="0" smtClean="0"/>
              <a:t> </a:t>
            </a:r>
            <a:r>
              <a:rPr lang="en-US" dirty="0" err="1" smtClean="0"/>
              <a:t>অভ্যন্তরীণ</a:t>
            </a:r>
            <a:r>
              <a:rPr lang="en-US" dirty="0" smtClean="0"/>
              <a:t> </a:t>
            </a:r>
            <a:r>
              <a:rPr lang="en-US" dirty="0" err="1" smtClean="0"/>
              <a:t>স্তরে</a:t>
            </a:r>
            <a:r>
              <a:rPr lang="en-US" dirty="0" smtClean="0"/>
              <a:t> </a:t>
            </a:r>
            <a:r>
              <a:rPr lang="en-US" dirty="0" err="1" smtClean="0"/>
              <a:t>বাড়তে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</a:t>
            </a:r>
            <a:r>
              <a:rPr lang="en-US" dirty="0" err="1" smtClean="0"/>
              <a:t>তখন</a:t>
            </a:r>
            <a:r>
              <a:rPr lang="en-US" dirty="0" smtClean="0"/>
              <a:t> </a:t>
            </a:r>
            <a:r>
              <a:rPr lang="en-US" dirty="0" err="1" smtClean="0"/>
              <a:t>বহিঃস্তরে</a:t>
            </a:r>
            <a:r>
              <a:rPr lang="en-US" dirty="0" smtClean="0"/>
              <a:t> </a:t>
            </a:r>
            <a:r>
              <a:rPr lang="en-US" dirty="0" err="1" smtClean="0"/>
              <a:t>Trophoblast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সূক্ষ্ম</a:t>
            </a:r>
            <a:r>
              <a:rPr lang="en-US" dirty="0" smtClean="0"/>
              <a:t> </a:t>
            </a:r>
            <a:r>
              <a:rPr lang="en-US" dirty="0" err="1" smtClean="0"/>
              <a:t>সুতার</a:t>
            </a:r>
            <a:r>
              <a:rPr lang="en-US" dirty="0" smtClean="0"/>
              <a:t> </a:t>
            </a:r>
            <a:r>
              <a:rPr lang="en-US" dirty="0" err="1" smtClean="0"/>
              <a:t>মত</a:t>
            </a:r>
            <a:r>
              <a:rPr lang="en-US" dirty="0" smtClean="0"/>
              <a:t> </a:t>
            </a:r>
            <a:r>
              <a:rPr lang="en-US" dirty="0" err="1" smtClean="0"/>
              <a:t>বস্তু</a:t>
            </a:r>
            <a:r>
              <a:rPr lang="en-US" dirty="0" smtClean="0"/>
              <a:t> </a:t>
            </a:r>
            <a:r>
              <a:rPr lang="en-US" dirty="0" err="1" smtClean="0"/>
              <a:t>বের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/>
              <a:t> </a:t>
            </a:r>
            <a:r>
              <a:rPr lang="en-US" dirty="0" err="1" smtClean="0"/>
              <a:t>যার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ভ্রুণ</a:t>
            </a:r>
            <a:r>
              <a:rPr lang="en-US" dirty="0" smtClean="0"/>
              <a:t> </a:t>
            </a:r>
            <a:r>
              <a:rPr lang="en-US" dirty="0" err="1" smtClean="0"/>
              <a:t>অঙ্কুরিত</a:t>
            </a:r>
            <a:r>
              <a:rPr lang="en-US" dirty="0" smtClean="0"/>
              <a:t> </a:t>
            </a:r>
            <a:r>
              <a:rPr lang="en-US" dirty="0" err="1" smtClean="0"/>
              <a:t>হওয়ার</a:t>
            </a:r>
            <a:r>
              <a:rPr lang="en-US" dirty="0" smtClean="0"/>
              <a:t> ১০ </a:t>
            </a:r>
            <a:r>
              <a:rPr lang="en-US" dirty="0" err="1" smtClean="0"/>
              <a:t>দিনের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জরায়ুর</a:t>
            </a:r>
            <a:r>
              <a:rPr lang="en-US" dirty="0" smtClean="0"/>
              <a:t> </a:t>
            </a:r>
            <a:r>
              <a:rPr lang="en-US" dirty="0" err="1" smtClean="0"/>
              <a:t>গায়ে</a:t>
            </a:r>
            <a:r>
              <a:rPr lang="en-US" dirty="0" smtClean="0"/>
              <a:t> </a:t>
            </a:r>
            <a:r>
              <a:rPr lang="en-US" dirty="0" err="1" smtClean="0"/>
              <a:t>লেগে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নতুন</a:t>
            </a:r>
            <a:r>
              <a:rPr lang="en-US" dirty="0" smtClean="0"/>
              <a:t> </a:t>
            </a:r>
            <a:r>
              <a:rPr lang="en-US" dirty="0" err="1" smtClean="0"/>
              <a:t>বস্তুটিকে</a:t>
            </a:r>
            <a:r>
              <a:rPr lang="en-US" dirty="0" smtClean="0"/>
              <a:t> </a:t>
            </a:r>
            <a:r>
              <a:rPr lang="en-US" dirty="0" err="1" smtClean="0"/>
              <a:t>গ্রহণ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জরায়ুর</a:t>
            </a:r>
            <a:r>
              <a:rPr lang="en-US" dirty="0" smtClean="0"/>
              <a:t> </a:t>
            </a:r>
            <a:r>
              <a:rPr lang="en-US" dirty="0" err="1" smtClean="0"/>
              <a:t>প্রস্তুতি</a:t>
            </a:r>
            <a:r>
              <a:rPr lang="en-US" dirty="0" smtClean="0"/>
              <a:t> </a:t>
            </a:r>
            <a:r>
              <a:rPr lang="en-US" dirty="0" err="1" smtClean="0"/>
              <a:t>শুরু</a:t>
            </a:r>
            <a:r>
              <a:rPr lang="en-US" dirty="0" smtClean="0"/>
              <a:t> </a:t>
            </a:r>
            <a:r>
              <a:rPr lang="en-US" dirty="0" err="1" smtClean="0"/>
              <a:t>হয়দ</a:t>
            </a:r>
            <a:r>
              <a:rPr lang="en-US" dirty="0" smtClean="0"/>
              <a:t> </a:t>
            </a:r>
            <a:r>
              <a:rPr lang="en-US" dirty="0" err="1" smtClean="0"/>
              <a:t>ধীরে</a:t>
            </a:r>
            <a:r>
              <a:rPr lang="en-US" dirty="0" smtClean="0"/>
              <a:t> </a:t>
            </a:r>
            <a:r>
              <a:rPr lang="en-US" dirty="0" err="1" smtClean="0"/>
              <a:t>ধীরে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কোষটি</a:t>
            </a:r>
            <a:r>
              <a:rPr lang="en-US" dirty="0" smtClean="0"/>
              <a:t> </a:t>
            </a:r>
            <a:r>
              <a:rPr lang="en-US" dirty="0" err="1" smtClean="0"/>
              <a:t>প্রথমে</a:t>
            </a:r>
            <a:r>
              <a:rPr lang="en-US" dirty="0" smtClean="0"/>
              <a:t> ২ </a:t>
            </a:r>
            <a:r>
              <a:rPr lang="en-US" dirty="0" err="1" smtClean="0"/>
              <a:t>ভাগে</a:t>
            </a:r>
            <a:r>
              <a:rPr lang="en-US" dirty="0" smtClean="0"/>
              <a:t> </a:t>
            </a:r>
            <a:r>
              <a:rPr lang="en-US" dirty="0" err="1" smtClean="0"/>
              <a:t>বিভক্ত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ক্রমান্বয়ে</a:t>
            </a:r>
            <a:r>
              <a:rPr lang="en-US" dirty="0" smtClean="0"/>
              <a:t> ৪/৮/১৬/৩২ </a:t>
            </a:r>
            <a:r>
              <a:rPr lang="en-US" dirty="0" err="1" smtClean="0"/>
              <a:t>এবং</a:t>
            </a:r>
            <a:r>
              <a:rPr lang="en-US" dirty="0" smtClean="0"/>
              <a:t> ৬৪ </a:t>
            </a:r>
            <a:r>
              <a:rPr lang="en-US" dirty="0" err="1" smtClean="0"/>
              <a:t>ভাগে</a:t>
            </a:r>
            <a:r>
              <a:rPr lang="en-US" dirty="0" smtClean="0"/>
              <a:t> </a:t>
            </a:r>
            <a:r>
              <a:rPr lang="en-US" dirty="0" err="1" smtClean="0"/>
              <a:t>বিভাজিত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মাতৃগর্ভে</a:t>
            </a:r>
            <a:r>
              <a:rPr lang="en-US" dirty="0" smtClean="0"/>
              <a:t> 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বর্ধন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ক্রমে</a:t>
            </a:r>
            <a:r>
              <a:rPr lang="en-US" dirty="0" smtClean="0"/>
              <a:t> </a:t>
            </a:r>
            <a:r>
              <a:rPr lang="en-US" dirty="0" err="1" smtClean="0"/>
              <a:t>পূর্ণাঙ্গ</a:t>
            </a:r>
            <a:r>
              <a:rPr lang="en-US" dirty="0" smtClean="0"/>
              <a:t> </a:t>
            </a:r>
            <a:r>
              <a:rPr lang="en-US" dirty="0" err="1" smtClean="0"/>
              <a:t>মানব</a:t>
            </a:r>
            <a:r>
              <a:rPr lang="en-US" dirty="0" smtClean="0"/>
              <a:t> </a:t>
            </a:r>
            <a:r>
              <a:rPr lang="en-US" dirty="0" err="1" smtClean="0"/>
              <a:t>রুপ</a:t>
            </a:r>
            <a:r>
              <a:rPr lang="en-US" dirty="0" smtClean="0"/>
              <a:t> </a:t>
            </a:r>
            <a:r>
              <a:rPr lang="en-US" dirty="0" err="1" smtClean="0"/>
              <a:t>ধারন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1556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২। </a:t>
            </a:r>
            <a:r>
              <a:rPr lang="en-US" dirty="0" err="1" smtClean="0"/>
              <a:t>ভ্রুণকাল</a:t>
            </a:r>
            <a:r>
              <a:rPr lang="en-US" dirty="0" smtClean="0"/>
              <a:t> (Period of the embryo): </a:t>
            </a:r>
            <a:r>
              <a:rPr lang="en-US" dirty="0" err="1" smtClean="0"/>
              <a:t>ক্রমবর্ধমান</a:t>
            </a:r>
            <a:r>
              <a:rPr lang="en-US" dirty="0" smtClean="0"/>
              <a:t> </a:t>
            </a:r>
            <a:r>
              <a:rPr lang="en-US" dirty="0" err="1" smtClean="0"/>
              <a:t>জীবন্ত</a:t>
            </a:r>
            <a:r>
              <a:rPr lang="en-US" dirty="0" smtClean="0"/>
              <a:t> </a:t>
            </a:r>
            <a:r>
              <a:rPr lang="en-US" dirty="0" err="1" smtClean="0"/>
              <a:t>ডিমটি</a:t>
            </a:r>
            <a:r>
              <a:rPr lang="en-US" dirty="0" smtClean="0"/>
              <a:t> </a:t>
            </a:r>
            <a:r>
              <a:rPr lang="en-US" dirty="0" err="1" smtClean="0"/>
              <a:t>যখন</a:t>
            </a:r>
            <a:r>
              <a:rPr lang="en-US" dirty="0" smtClean="0"/>
              <a:t> </a:t>
            </a:r>
            <a:r>
              <a:rPr lang="en-US" dirty="0" err="1" smtClean="0"/>
              <a:t>নতুন</a:t>
            </a:r>
            <a:r>
              <a:rPr lang="en-US" dirty="0" smtClean="0"/>
              <a:t> </a:t>
            </a:r>
            <a:r>
              <a:rPr lang="en-US" dirty="0" err="1" smtClean="0"/>
              <a:t>গন্তব্যস্থলে</a:t>
            </a:r>
            <a:r>
              <a:rPr lang="en-US" dirty="0" smtClean="0"/>
              <a:t> </a:t>
            </a:r>
            <a:r>
              <a:rPr lang="en-US" dirty="0" err="1" smtClean="0"/>
              <a:t>পৌছায়</a:t>
            </a:r>
            <a:r>
              <a:rPr lang="en-US" dirty="0" smtClean="0"/>
              <a:t> </a:t>
            </a:r>
            <a:r>
              <a:rPr lang="en-US" dirty="0" err="1" smtClean="0"/>
              <a:t>তখন</a:t>
            </a:r>
            <a:r>
              <a:rPr lang="en-US" dirty="0" smtClean="0"/>
              <a:t> </a:t>
            </a:r>
            <a:r>
              <a:rPr lang="en-US" dirty="0" err="1" smtClean="0"/>
              <a:t>এটাকে</a:t>
            </a:r>
            <a:r>
              <a:rPr lang="en-US" dirty="0" smtClean="0"/>
              <a:t> </a:t>
            </a:r>
            <a:r>
              <a:rPr lang="en-US" dirty="0" err="1" smtClean="0"/>
              <a:t>আলপিনের</a:t>
            </a:r>
            <a:r>
              <a:rPr lang="en-US" dirty="0" smtClean="0"/>
              <a:t> </a:t>
            </a:r>
            <a:r>
              <a:rPr lang="en-US" dirty="0" err="1" smtClean="0"/>
              <a:t>মত</a:t>
            </a:r>
            <a:r>
              <a:rPr lang="en-US" dirty="0" smtClean="0"/>
              <a:t> </a:t>
            </a:r>
            <a:r>
              <a:rPr lang="en-US" dirty="0" err="1" smtClean="0"/>
              <a:t>দেখায়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বর্ধন</a:t>
            </a:r>
            <a:r>
              <a:rPr lang="en-US" dirty="0" smtClean="0"/>
              <a:t> </a:t>
            </a:r>
            <a:r>
              <a:rPr lang="en-US" dirty="0" err="1" smtClean="0"/>
              <a:t>অত্যন্ত</a:t>
            </a:r>
            <a:r>
              <a:rPr lang="en-US" dirty="0" smtClean="0"/>
              <a:t> </a:t>
            </a:r>
            <a:r>
              <a:rPr lang="en-US" dirty="0" err="1" smtClean="0"/>
              <a:t>দ্রুত</a:t>
            </a:r>
            <a:r>
              <a:rPr lang="en-US" dirty="0" smtClean="0"/>
              <a:t> </a:t>
            </a:r>
            <a:r>
              <a:rPr lang="en-US" dirty="0" err="1" smtClean="0"/>
              <a:t>হয়।ভ্রুণকাল</a:t>
            </a:r>
            <a:r>
              <a:rPr lang="en-US" dirty="0" smtClean="0"/>
              <a:t> ২ </a:t>
            </a:r>
            <a:r>
              <a:rPr lang="en-US" dirty="0" err="1" smtClean="0"/>
              <a:t>সপ্তাহ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৮ </a:t>
            </a:r>
            <a:r>
              <a:rPr lang="en-US" dirty="0" err="1" smtClean="0"/>
              <a:t>সপ্তাহ</a:t>
            </a:r>
            <a:r>
              <a:rPr lang="en-US" dirty="0" smtClean="0"/>
              <a:t> </a:t>
            </a:r>
            <a:r>
              <a:rPr lang="en-US" dirty="0" err="1" smtClean="0"/>
              <a:t>পর্যন্ত</a:t>
            </a:r>
            <a:r>
              <a:rPr lang="en-US" dirty="0" smtClean="0"/>
              <a:t> </a:t>
            </a:r>
            <a:r>
              <a:rPr lang="en-US" dirty="0" err="1" smtClean="0"/>
              <a:t>স্থায়ী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r>
              <a:rPr lang="en-US" dirty="0" err="1" smtClean="0"/>
              <a:t>এসময়</a:t>
            </a:r>
            <a:r>
              <a:rPr lang="en-US" dirty="0" smtClean="0"/>
              <a:t> </a:t>
            </a:r>
            <a:r>
              <a:rPr lang="en-US" dirty="0" err="1" smtClean="0"/>
              <a:t>পূর্ণমাত্রায়</a:t>
            </a:r>
            <a:r>
              <a:rPr lang="en-US" dirty="0" smtClean="0"/>
              <a:t> </a:t>
            </a:r>
            <a:r>
              <a:rPr lang="en-US" dirty="0" err="1" smtClean="0"/>
              <a:t>কোষ</a:t>
            </a:r>
            <a:r>
              <a:rPr lang="en-US" dirty="0" smtClean="0"/>
              <a:t> </a:t>
            </a:r>
            <a:r>
              <a:rPr lang="en-US" dirty="0" err="1" smtClean="0"/>
              <a:t>বিভাজন</a:t>
            </a:r>
            <a:r>
              <a:rPr lang="en-US" dirty="0" smtClean="0"/>
              <a:t> </a:t>
            </a:r>
            <a:r>
              <a:rPr lang="en-US" dirty="0" err="1" smtClean="0"/>
              <a:t>চলতে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।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পুরনাংগ</a:t>
            </a:r>
            <a:r>
              <a:rPr lang="en-US" dirty="0" smtClean="0"/>
              <a:t> </a:t>
            </a:r>
            <a:r>
              <a:rPr lang="en-US" dirty="0" err="1" smtClean="0"/>
              <a:t>শিশুতে</a:t>
            </a:r>
            <a:r>
              <a:rPr lang="en-US" dirty="0" smtClean="0"/>
              <a:t> </a:t>
            </a:r>
            <a:r>
              <a:rPr lang="en-US" dirty="0" err="1" smtClean="0"/>
              <a:t>রূপান্তরিত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অণুবীক্ষণ</a:t>
            </a:r>
            <a:r>
              <a:rPr lang="en-US" dirty="0" smtClean="0"/>
              <a:t> </a:t>
            </a:r>
            <a:r>
              <a:rPr lang="en-US" dirty="0" err="1" smtClean="0"/>
              <a:t>যন্ত্রের</a:t>
            </a:r>
            <a:r>
              <a:rPr lang="en-US" dirty="0" smtClean="0"/>
              <a:t> </a:t>
            </a:r>
            <a:r>
              <a:rPr lang="en-US" dirty="0" err="1" smtClean="0"/>
              <a:t>সাহায্যে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গেছে</a:t>
            </a:r>
            <a:r>
              <a:rPr lang="en-US" dirty="0" smtClean="0"/>
              <a:t> </a:t>
            </a:r>
            <a:r>
              <a:rPr lang="en-US" dirty="0" err="1" smtClean="0"/>
              <a:t>ভ্রুণকাল</a:t>
            </a:r>
            <a:r>
              <a:rPr lang="en-US" dirty="0" smtClean="0"/>
              <a:t> </a:t>
            </a:r>
            <a:r>
              <a:rPr lang="en-US" dirty="0" err="1" smtClean="0"/>
              <a:t>তিনটি</a:t>
            </a:r>
            <a:r>
              <a:rPr lang="en-US" dirty="0" smtClean="0"/>
              <a:t> </a:t>
            </a:r>
            <a:r>
              <a:rPr lang="en-US" dirty="0" err="1" smtClean="0"/>
              <a:t>পাতলা</a:t>
            </a:r>
            <a:r>
              <a:rPr lang="en-US" dirty="0" smtClean="0"/>
              <a:t> </a:t>
            </a:r>
            <a:r>
              <a:rPr lang="en-US" dirty="0" err="1" smtClean="0"/>
              <a:t>অতি</a:t>
            </a:r>
            <a:r>
              <a:rPr lang="en-US" dirty="0" smtClean="0"/>
              <a:t> </a:t>
            </a:r>
            <a:r>
              <a:rPr lang="en-US" dirty="0" err="1" smtClean="0"/>
              <a:t>সূক্ষ্ম</a:t>
            </a:r>
            <a:r>
              <a:rPr lang="en-US" dirty="0" smtClean="0"/>
              <a:t> </a:t>
            </a:r>
            <a:r>
              <a:rPr lang="en-US" dirty="0" err="1" smtClean="0"/>
              <a:t>স্তরের</a:t>
            </a:r>
            <a:r>
              <a:rPr lang="en-US" dirty="0" smtClean="0"/>
              <a:t>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পরিচালনা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 </a:t>
            </a:r>
          </a:p>
          <a:p>
            <a:pPr marL="0" indent="0">
              <a:buNone/>
            </a:pPr>
            <a:r>
              <a:rPr lang="en-US" dirty="0" smtClean="0"/>
              <a:t>                          ক) </a:t>
            </a:r>
            <a:r>
              <a:rPr lang="en-US" dirty="0" err="1" smtClean="0"/>
              <a:t>বহিঃস্তর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Ectoderm </a:t>
            </a:r>
          </a:p>
          <a:p>
            <a:pPr marL="0" indent="0">
              <a:buNone/>
            </a:pPr>
            <a:r>
              <a:rPr lang="en-US" dirty="0" smtClean="0"/>
              <a:t>                          খ ) </a:t>
            </a:r>
            <a:r>
              <a:rPr lang="en-US" dirty="0" err="1" smtClean="0"/>
              <a:t>মধ্যস্তর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Mesoderm</a:t>
            </a:r>
          </a:p>
          <a:p>
            <a:pPr marL="0" indent="0">
              <a:buNone/>
            </a:pPr>
            <a:r>
              <a:rPr lang="en-US" dirty="0" smtClean="0"/>
              <a:t>                          গ ) </a:t>
            </a:r>
            <a:r>
              <a:rPr lang="en-US" dirty="0" err="1" smtClean="0"/>
              <a:t>অন্তঃস্তর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Endoderm  </a:t>
            </a:r>
          </a:p>
          <a:p>
            <a:pPr marL="0" indent="0">
              <a:buNone/>
            </a:pPr>
            <a:r>
              <a:rPr lang="en-US" dirty="0" smtClean="0"/>
              <a:t>                          </a:t>
            </a:r>
            <a:r>
              <a:rPr lang="en-US" dirty="0" err="1" smtClean="0"/>
              <a:t>বই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picture </a:t>
            </a:r>
            <a:r>
              <a:rPr lang="en-US" dirty="0" err="1" smtClean="0"/>
              <a:t>আছে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ক) </a:t>
            </a:r>
            <a:r>
              <a:rPr lang="en-US" dirty="0" err="1" smtClean="0"/>
              <a:t>বহিঃস্তর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Ectodermঃ</a:t>
            </a:r>
            <a:r>
              <a:rPr lang="en-US" dirty="0" smtClean="0"/>
              <a:t> </a:t>
            </a:r>
            <a:r>
              <a:rPr lang="en-US" dirty="0" err="1" smtClean="0"/>
              <a:t>দেহের</a:t>
            </a:r>
            <a:r>
              <a:rPr lang="en-US" dirty="0" smtClean="0"/>
              <a:t> </a:t>
            </a:r>
            <a:r>
              <a:rPr lang="en-US" dirty="0" err="1" smtClean="0"/>
              <a:t>চামড়ার</a:t>
            </a:r>
            <a:r>
              <a:rPr lang="en-US" dirty="0" smtClean="0"/>
              <a:t> </a:t>
            </a:r>
            <a:r>
              <a:rPr lang="en-US" dirty="0" err="1" smtClean="0"/>
              <a:t>উপরের</a:t>
            </a:r>
            <a:r>
              <a:rPr lang="en-US" dirty="0" smtClean="0"/>
              <a:t> </a:t>
            </a:r>
            <a:r>
              <a:rPr lang="en-US" dirty="0" err="1" smtClean="0"/>
              <a:t>আস্তরণ</a:t>
            </a:r>
            <a:r>
              <a:rPr lang="en-US" dirty="0" smtClean="0"/>
              <a:t> </a:t>
            </a:r>
            <a:r>
              <a:rPr lang="en-US" dirty="0" err="1" smtClean="0"/>
              <a:t>গঠন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  <a:r>
              <a:rPr lang="en-US" dirty="0" err="1" smtClean="0"/>
              <a:t>চুল,নখ,দাতের</a:t>
            </a:r>
            <a:r>
              <a:rPr lang="en-US" dirty="0" smtClean="0"/>
              <a:t> </a:t>
            </a:r>
            <a:r>
              <a:rPr lang="en-US" dirty="0" err="1" smtClean="0"/>
              <a:t>এনামেল,চোখ-কান-নাক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সংবেদীস্তর,ত্বক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চর্ম</a:t>
            </a:r>
            <a:r>
              <a:rPr lang="en-US" dirty="0" smtClean="0"/>
              <a:t> </a:t>
            </a:r>
            <a:r>
              <a:rPr lang="en-US" dirty="0" err="1" smtClean="0"/>
              <a:t>গ্রন্থি,সংবেদন</a:t>
            </a:r>
            <a:r>
              <a:rPr lang="en-US" dirty="0" smtClean="0"/>
              <a:t> </a:t>
            </a:r>
            <a:r>
              <a:rPr lang="en-US" dirty="0" err="1" smtClean="0"/>
              <a:t>কোষ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কেন্দ্রীয়</a:t>
            </a:r>
            <a:r>
              <a:rPr lang="en-US" dirty="0" smtClean="0"/>
              <a:t> </a:t>
            </a:r>
            <a:r>
              <a:rPr lang="en-US" dirty="0" err="1" smtClean="0"/>
              <a:t>স্নায়ু</a:t>
            </a:r>
            <a:r>
              <a:rPr lang="en-US" dirty="0" smtClean="0"/>
              <a:t> </a:t>
            </a:r>
            <a:r>
              <a:rPr lang="en-US" dirty="0" err="1" smtClean="0"/>
              <a:t>তন্ত্র</a:t>
            </a:r>
            <a:r>
              <a:rPr lang="en-US" dirty="0" smtClean="0"/>
              <a:t> </a:t>
            </a:r>
            <a:r>
              <a:rPr lang="en-US" dirty="0" err="1" smtClean="0"/>
              <a:t>গঠন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5382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34" y="-855965"/>
            <a:ext cx="10515600" cy="1325563"/>
          </a:xfrm>
        </p:spPr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খ ) </a:t>
            </a:r>
            <a:r>
              <a:rPr lang="en-US" dirty="0" err="1"/>
              <a:t>মধ্যস্তর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smtClean="0"/>
              <a:t>Mesoderm</a:t>
            </a:r>
            <a:r>
              <a:rPr lang="bn-IN" dirty="0" smtClean="0"/>
              <a:t>ঃচামড়ার আস্তরণ গঠন করে।</a:t>
            </a:r>
            <a:r>
              <a:rPr lang="en-US" dirty="0" err="1" smtClean="0"/>
              <a:t>যেমনঃ</a:t>
            </a:r>
            <a:r>
              <a:rPr lang="en-US" dirty="0" smtClean="0"/>
              <a:t> </a:t>
            </a:r>
            <a:r>
              <a:rPr lang="en-US" dirty="0" err="1" smtClean="0"/>
              <a:t>মাংসপেশী</a:t>
            </a:r>
            <a:r>
              <a:rPr lang="en-US" dirty="0" smtClean="0"/>
              <a:t>, </a:t>
            </a:r>
            <a:r>
              <a:rPr lang="en-US" dirty="0" err="1" smtClean="0"/>
              <a:t>শরীরের</a:t>
            </a:r>
            <a:r>
              <a:rPr lang="en-US" dirty="0" smtClean="0"/>
              <a:t> </a:t>
            </a:r>
            <a:r>
              <a:rPr lang="en-US" dirty="0" err="1" smtClean="0"/>
              <a:t>গঠন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কাঠামো</a:t>
            </a:r>
            <a:r>
              <a:rPr lang="en-US" dirty="0" smtClean="0"/>
              <a:t>, </a:t>
            </a:r>
            <a:r>
              <a:rPr lang="en-US" dirty="0" err="1" smtClean="0"/>
              <a:t>রক্ত</a:t>
            </a:r>
            <a:r>
              <a:rPr lang="en-US" dirty="0" smtClean="0"/>
              <a:t> </a:t>
            </a:r>
            <a:r>
              <a:rPr lang="en-US" dirty="0" err="1" smtClean="0"/>
              <a:t>প্রবাহ</a:t>
            </a:r>
            <a:r>
              <a:rPr lang="en-US" dirty="0" smtClean="0"/>
              <a:t>, </a:t>
            </a:r>
            <a:r>
              <a:rPr lang="en-US" dirty="0" err="1" smtClean="0"/>
              <a:t>মলমূত্র</a:t>
            </a:r>
            <a:r>
              <a:rPr lang="en-US" dirty="0" smtClean="0"/>
              <a:t> </a:t>
            </a:r>
            <a:r>
              <a:rPr lang="en-US" dirty="0" err="1" smtClean="0"/>
              <a:t>নিষ্কাশন</a:t>
            </a:r>
            <a:r>
              <a:rPr lang="en-US" dirty="0" smtClean="0"/>
              <a:t> </a:t>
            </a:r>
            <a:r>
              <a:rPr lang="en-US" dirty="0" err="1" smtClean="0"/>
              <a:t>মূলক</a:t>
            </a:r>
            <a:r>
              <a:rPr lang="en-US" dirty="0" smtClean="0"/>
              <a:t> </a:t>
            </a:r>
            <a:r>
              <a:rPr lang="en-US" dirty="0" err="1" smtClean="0"/>
              <a:t>কাজের</a:t>
            </a:r>
            <a:r>
              <a:rPr lang="en-US" dirty="0" smtClean="0"/>
              <a:t> </a:t>
            </a:r>
            <a:r>
              <a:rPr lang="en-US" dirty="0" err="1" smtClean="0"/>
              <a:t>অঙ্গ</a:t>
            </a:r>
            <a:r>
              <a:rPr lang="en-US" dirty="0" smtClean="0"/>
              <a:t> </a:t>
            </a:r>
            <a:r>
              <a:rPr lang="en-US" dirty="0" err="1" smtClean="0"/>
              <a:t>গঠন</a:t>
            </a:r>
            <a:r>
              <a:rPr lang="en-US" dirty="0" smtClean="0"/>
              <a:t> , </a:t>
            </a:r>
            <a:r>
              <a:rPr lang="en-US" dirty="0" err="1" smtClean="0"/>
              <a:t>জননতন্ত্র</a:t>
            </a:r>
            <a:r>
              <a:rPr lang="en-US" dirty="0" smtClean="0"/>
              <a:t> </a:t>
            </a:r>
            <a:r>
              <a:rPr lang="en-US" dirty="0" err="1" smtClean="0"/>
              <a:t>গঠন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</a:p>
          <a:p>
            <a:pPr marL="0" indent="0">
              <a:buNone/>
            </a:pPr>
            <a:r>
              <a:rPr lang="en-US" dirty="0" smtClean="0"/>
              <a:t>গ) </a:t>
            </a:r>
            <a:r>
              <a:rPr lang="en-US" dirty="0" err="1" smtClean="0"/>
              <a:t>অন্তঃস্তর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Endoderm: </a:t>
            </a:r>
            <a:r>
              <a:rPr lang="en-US" dirty="0" err="1" smtClean="0"/>
              <a:t>আন্ত্রিক</a:t>
            </a:r>
            <a:r>
              <a:rPr lang="en-US" dirty="0" smtClean="0"/>
              <a:t> </a:t>
            </a:r>
            <a:r>
              <a:rPr lang="en-US" dirty="0" err="1" smtClean="0"/>
              <a:t>যোগাযোগ</a:t>
            </a:r>
            <a:r>
              <a:rPr lang="en-US" dirty="0" smtClean="0"/>
              <a:t> </a:t>
            </a:r>
            <a:r>
              <a:rPr lang="en-US" dirty="0" err="1" smtClean="0"/>
              <a:t>ব্যবস্থা</a:t>
            </a:r>
            <a:r>
              <a:rPr lang="bn-IN" dirty="0" smtClean="0"/>
              <a:t> বৃদ্ধি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 ।</a:t>
            </a:r>
            <a:r>
              <a:rPr lang="en-US" dirty="0" err="1" smtClean="0"/>
              <a:t>শ্রবণ</a:t>
            </a:r>
            <a:r>
              <a:rPr lang="en-US" dirty="0" smtClean="0"/>
              <a:t> </a:t>
            </a:r>
            <a:r>
              <a:rPr lang="en-US" dirty="0" err="1" smtClean="0"/>
              <a:t>ইন্দ্রিয়ের</a:t>
            </a:r>
            <a:r>
              <a:rPr lang="en-US" dirty="0" smtClean="0"/>
              <a:t> </a:t>
            </a:r>
            <a:r>
              <a:rPr lang="en-US" dirty="0" err="1" smtClean="0"/>
              <a:t>নালী</a:t>
            </a:r>
            <a:r>
              <a:rPr lang="en-US" dirty="0" smtClean="0"/>
              <a:t>, </a:t>
            </a:r>
            <a:r>
              <a:rPr lang="en-US" dirty="0" err="1" smtClean="0"/>
              <a:t>ট্রাকিয়া</a:t>
            </a:r>
            <a:r>
              <a:rPr lang="en-US" dirty="0" smtClean="0"/>
              <a:t> , </a:t>
            </a:r>
            <a:r>
              <a:rPr lang="en-US" dirty="0" err="1" smtClean="0"/>
              <a:t>যকৃত</a:t>
            </a:r>
            <a:r>
              <a:rPr lang="en-US" dirty="0" smtClean="0"/>
              <a:t> , </a:t>
            </a:r>
            <a:r>
              <a:rPr lang="en-US" dirty="0" err="1" smtClean="0"/>
              <a:t>ফুসফুস</a:t>
            </a:r>
            <a:r>
              <a:rPr lang="en-US" dirty="0" smtClean="0"/>
              <a:t> , </a:t>
            </a:r>
            <a:r>
              <a:rPr lang="en-US" dirty="0" err="1" smtClean="0"/>
              <a:t>অগ্নাশয়</a:t>
            </a:r>
            <a:r>
              <a:rPr lang="en-US" dirty="0" smtClean="0"/>
              <a:t> , </a:t>
            </a:r>
            <a:r>
              <a:rPr lang="en-US" dirty="0" err="1" smtClean="0"/>
              <a:t>লালাগ্রন্থি</a:t>
            </a:r>
            <a:r>
              <a:rPr lang="en-US" dirty="0" smtClean="0"/>
              <a:t> ,</a:t>
            </a:r>
            <a:r>
              <a:rPr lang="en-US" dirty="0" err="1" smtClean="0"/>
              <a:t>থাইমাস</a:t>
            </a:r>
            <a:r>
              <a:rPr lang="en-US" dirty="0" smtClean="0"/>
              <a:t> </a:t>
            </a:r>
            <a:r>
              <a:rPr lang="en-US" dirty="0" err="1" smtClean="0"/>
              <a:t>গ্রন্থি</a:t>
            </a:r>
            <a:r>
              <a:rPr lang="en-US" dirty="0" smtClean="0"/>
              <a:t> , </a:t>
            </a:r>
            <a:r>
              <a:rPr lang="en-US" dirty="0" err="1" smtClean="0"/>
              <a:t>থাইরয়েড</a:t>
            </a:r>
            <a:r>
              <a:rPr lang="en-US" dirty="0" smtClean="0"/>
              <a:t> </a:t>
            </a:r>
            <a:r>
              <a:rPr lang="en-US" dirty="0" err="1" smtClean="0"/>
              <a:t>গ্রন্থি</a:t>
            </a:r>
            <a:r>
              <a:rPr lang="en-US" dirty="0" smtClean="0"/>
              <a:t> , </a:t>
            </a:r>
            <a:r>
              <a:rPr lang="en-US" dirty="0" err="1" smtClean="0"/>
              <a:t>প্যারা</a:t>
            </a:r>
            <a:r>
              <a:rPr lang="en-US" dirty="0" smtClean="0"/>
              <a:t> </a:t>
            </a:r>
            <a:r>
              <a:rPr lang="en-US" dirty="0" err="1" smtClean="0"/>
              <a:t>থাইরয়েড</a:t>
            </a:r>
            <a:r>
              <a:rPr lang="en-US" dirty="0" smtClean="0"/>
              <a:t> </a:t>
            </a:r>
            <a:r>
              <a:rPr lang="en-US" dirty="0" err="1" smtClean="0"/>
              <a:t>গ্রন্থি</a:t>
            </a:r>
            <a:r>
              <a:rPr lang="en-US" dirty="0" smtClean="0"/>
              <a:t> , </a:t>
            </a:r>
            <a:r>
              <a:rPr lang="en-US" dirty="0" err="1" smtClean="0"/>
              <a:t>টনসিল</a:t>
            </a:r>
            <a:r>
              <a:rPr lang="en-US" dirty="0" smtClean="0"/>
              <a:t>, </a:t>
            </a:r>
            <a:r>
              <a:rPr lang="en-US" dirty="0" err="1" smtClean="0"/>
              <a:t>মূত্র</a:t>
            </a:r>
            <a:r>
              <a:rPr lang="en-US" dirty="0" smtClean="0"/>
              <a:t> </a:t>
            </a:r>
            <a:r>
              <a:rPr lang="en-US" dirty="0" err="1" smtClean="0"/>
              <a:t>থলি</a:t>
            </a:r>
            <a:r>
              <a:rPr lang="en-US" dirty="0" smtClean="0"/>
              <a:t> , </a:t>
            </a:r>
            <a:r>
              <a:rPr lang="en-US" dirty="0" err="1" smtClean="0"/>
              <a:t>গঠনের</a:t>
            </a:r>
            <a:r>
              <a:rPr lang="en-US" dirty="0" smtClean="0"/>
              <a:t> </a:t>
            </a:r>
            <a:r>
              <a:rPr lang="en-US" dirty="0" err="1" smtClean="0"/>
              <a:t>কাজে</a:t>
            </a:r>
            <a:r>
              <a:rPr lang="en-US" dirty="0" smtClean="0"/>
              <a:t> </a:t>
            </a:r>
            <a:r>
              <a:rPr lang="en-US" dirty="0" err="1" smtClean="0"/>
              <a:t>লিপ্ত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।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এ </a:t>
            </a:r>
            <a:r>
              <a:rPr lang="en-US" dirty="0" err="1" smtClean="0"/>
              <a:t>সময়</a:t>
            </a:r>
            <a:r>
              <a:rPr lang="en-US" dirty="0" smtClean="0"/>
              <a:t> Ectoderm </a:t>
            </a:r>
            <a:r>
              <a:rPr lang="en-US" dirty="0" err="1" smtClean="0"/>
              <a:t>chorion</a:t>
            </a:r>
            <a:r>
              <a:rPr lang="en-US" dirty="0" smtClean="0"/>
              <a:t> ও amnion </a:t>
            </a:r>
            <a:r>
              <a:rPr lang="en-US" dirty="0" err="1" smtClean="0"/>
              <a:t>নামে</a:t>
            </a:r>
            <a:r>
              <a:rPr lang="en-US" dirty="0" smtClean="0"/>
              <a:t> </a:t>
            </a:r>
            <a:r>
              <a:rPr lang="en-US" dirty="0" err="1" smtClean="0"/>
              <a:t>দুটি</a:t>
            </a:r>
            <a:r>
              <a:rPr lang="en-US" dirty="0" smtClean="0"/>
              <a:t> </a:t>
            </a:r>
            <a:r>
              <a:rPr lang="en-US" dirty="0" err="1" smtClean="0"/>
              <a:t>ঝিল্লী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স্তরে</a:t>
            </a:r>
            <a:r>
              <a:rPr lang="en-US" dirty="0" smtClean="0"/>
              <a:t> </a:t>
            </a:r>
            <a:r>
              <a:rPr lang="en-US" dirty="0" err="1" smtClean="0"/>
              <a:t>বিভক্ত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জরায়ু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এসে</a:t>
            </a:r>
            <a:r>
              <a:rPr lang="en-US" dirty="0" smtClean="0"/>
              <a:t> </a:t>
            </a:r>
            <a:r>
              <a:rPr lang="en-US" dirty="0" err="1" smtClean="0"/>
              <a:t>পুরো</a:t>
            </a:r>
            <a:r>
              <a:rPr lang="en-US" dirty="0" smtClean="0"/>
              <a:t> </a:t>
            </a:r>
            <a:r>
              <a:rPr lang="en-US" dirty="0" err="1" smtClean="0"/>
              <a:t>ভ্রুণটাকে</a:t>
            </a:r>
            <a:r>
              <a:rPr lang="en-US" dirty="0" smtClean="0"/>
              <a:t> </a:t>
            </a:r>
            <a:r>
              <a:rPr lang="en-US" dirty="0" err="1" smtClean="0"/>
              <a:t>ঢেকে</a:t>
            </a:r>
            <a:r>
              <a:rPr lang="en-US" dirty="0" smtClean="0"/>
              <a:t> </a:t>
            </a:r>
            <a:r>
              <a:rPr lang="en-US" dirty="0" err="1" smtClean="0"/>
              <a:t>দেয়</a:t>
            </a:r>
            <a:r>
              <a:rPr lang="en-US" dirty="0" smtClean="0"/>
              <a:t> ।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মাঝখানে</a:t>
            </a:r>
            <a:r>
              <a:rPr lang="en-US" dirty="0" smtClean="0"/>
              <a:t> </a:t>
            </a:r>
            <a:r>
              <a:rPr lang="en-US" dirty="0" err="1" smtClean="0"/>
              <a:t>সৃষ্ট</a:t>
            </a:r>
            <a:r>
              <a:rPr lang="en-US" dirty="0" smtClean="0"/>
              <a:t> </a:t>
            </a:r>
            <a:r>
              <a:rPr lang="en-US" dirty="0" err="1" smtClean="0"/>
              <a:t>পানির</a:t>
            </a:r>
            <a:r>
              <a:rPr lang="en-US" dirty="0" smtClean="0"/>
              <a:t> </a:t>
            </a:r>
            <a:r>
              <a:rPr lang="en-US" dirty="0" err="1" smtClean="0"/>
              <a:t>থলিটি</a:t>
            </a:r>
            <a:r>
              <a:rPr lang="en-US" dirty="0" smtClean="0"/>
              <a:t> </a:t>
            </a:r>
            <a:r>
              <a:rPr lang="en-US" dirty="0" err="1" smtClean="0"/>
              <a:t>ভ্রুণটিকে</a:t>
            </a:r>
            <a:r>
              <a:rPr lang="en-US" dirty="0" smtClean="0"/>
              <a:t> </a:t>
            </a:r>
            <a:r>
              <a:rPr lang="en-US" dirty="0" err="1" smtClean="0"/>
              <a:t>সমস্ত</a:t>
            </a:r>
            <a:r>
              <a:rPr lang="en-US" dirty="0" smtClean="0"/>
              <a:t> </a:t>
            </a:r>
            <a:r>
              <a:rPr lang="en-US" dirty="0" err="1" smtClean="0"/>
              <a:t>আঘাত</a:t>
            </a:r>
            <a:r>
              <a:rPr lang="en-US" dirty="0" smtClean="0"/>
              <a:t> </a:t>
            </a:r>
            <a:r>
              <a:rPr lang="en-US" dirty="0" err="1" smtClean="0"/>
              <a:t>প্রাপ্তি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রক্ষা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অন্যান্য</a:t>
            </a:r>
            <a:r>
              <a:rPr lang="en-US" dirty="0" smtClean="0"/>
              <a:t> </a:t>
            </a:r>
            <a:r>
              <a:rPr lang="en-US" dirty="0" err="1" smtClean="0"/>
              <a:t>থলি</a:t>
            </a:r>
            <a:r>
              <a:rPr lang="en-US" dirty="0" smtClean="0"/>
              <a:t> ও </a:t>
            </a:r>
            <a:r>
              <a:rPr lang="en-US" dirty="0" err="1" smtClean="0"/>
              <a:t>উৎপন্ন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।</a:t>
            </a:r>
            <a:r>
              <a:rPr lang="en-US" dirty="0" err="1" smtClean="0"/>
              <a:t>এদের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নাভিরজ্জু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(umbilical cord) </a:t>
            </a:r>
            <a:r>
              <a:rPr lang="en-US" dirty="0" err="1" smtClean="0"/>
              <a:t>বেশ</a:t>
            </a:r>
            <a:r>
              <a:rPr lang="en-US" dirty="0" smtClean="0"/>
              <a:t> </a:t>
            </a:r>
            <a:r>
              <a:rPr lang="en-US" dirty="0" err="1" smtClean="0"/>
              <a:t>গুরুত্বপূর্ণ</a:t>
            </a:r>
            <a:r>
              <a:rPr lang="en-US" dirty="0" smtClean="0"/>
              <a:t> ।</a:t>
            </a:r>
            <a:r>
              <a:rPr lang="en-US" dirty="0" err="1" smtClean="0"/>
              <a:t>নাভীরজ্জুর</a:t>
            </a:r>
            <a:r>
              <a:rPr lang="en-US" dirty="0" smtClean="0"/>
              <a:t> </a:t>
            </a:r>
            <a:r>
              <a:rPr lang="en-US" dirty="0" err="1" smtClean="0"/>
              <a:t>সাহায্যে</a:t>
            </a:r>
            <a:r>
              <a:rPr lang="en-US" dirty="0" smtClean="0"/>
              <a:t> </a:t>
            </a:r>
            <a:r>
              <a:rPr lang="en-US" dirty="0" err="1" smtClean="0"/>
              <a:t>ভ্রুণ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অক্সিজেন</a:t>
            </a:r>
            <a:r>
              <a:rPr lang="en-US" dirty="0" smtClean="0"/>
              <a:t> </a:t>
            </a:r>
            <a:r>
              <a:rPr lang="en-US" dirty="0" err="1" smtClean="0"/>
              <a:t>গ্রহন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রঞ্জন</a:t>
            </a:r>
            <a:r>
              <a:rPr lang="en-US" dirty="0" smtClean="0"/>
              <a:t> </a:t>
            </a:r>
            <a:r>
              <a:rPr lang="en-US" dirty="0" err="1" smtClean="0"/>
              <a:t>পদার্থ</a:t>
            </a:r>
            <a:r>
              <a:rPr lang="en-US" dirty="0" smtClean="0"/>
              <a:t> </a:t>
            </a:r>
            <a:r>
              <a:rPr lang="en-US" dirty="0" err="1" smtClean="0"/>
              <a:t>সহ</a:t>
            </a:r>
            <a:r>
              <a:rPr lang="en-US" dirty="0" smtClean="0"/>
              <a:t> </a:t>
            </a:r>
            <a:r>
              <a:rPr lang="en-US" dirty="0" err="1" smtClean="0"/>
              <a:t>কার্বন</a:t>
            </a:r>
            <a:r>
              <a:rPr lang="en-US" dirty="0" smtClean="0"/>
              <a:t> </a:t>
            </a:r>
            <a:r>
              <a:rPr lang="en-US" dirty="0" err="1" smtClean="0"/>
              <a:t>ডাই</a:t>
            </a:r>
            <a:r>
              <a:rPr lang="en-US" dirty="0" smtClean="0"/>
              <a:t> </a:t>
            </a:r>
            <a:r>
              <a:rPr lang="en-US" dirty="0" err="1" smtClean="0"/>
              <a:t>অক্সাইড</a:t>
            </a:r>
            <a:r>
              <a:rPr lang="en-US" dirty="0" smtClean="0"/>
              <a:t> </a:t>
            </a:r>
            <a:r>
              <a:rPr lang="en-US" dirty="0" err="1" smtClean="0"/>
              <a:t>ত্যাগ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রক্তের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মিশে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। </a:t>
            </a:r>
            <a:r>
              <a:rPr lang="en-US" dirty="0" err="1" smtClean="0"/>
              <a:t>নাভীরজ্জু</a:t>
            </a:r>
            <a:r>
              <a:rPr lang="en-US" dirty="0" smtClean="0"/>
              <a:t> </a:t>
            </a:r>
            <a:r>
              <a:rPr lang="en-US" dirty="0" err="1" smtClean="0"/>
              <a:t>Placentaবা</a:t>
            </a:r>
            <a:r>
              <a:rPr lang="en-US" dirty="0" smtClean="0"/>
              <a:t> </a:t>
            </a:r>
            <a:r>
              <a:rPr lang="en-US" dirty="0" err="1" smtClean="0"/>
              <a:t>ফুলের</a:t>
            </a:r>
            <a:r>
              <a:rPr lang="en-US" dirty="0" smtClean="0"/>
              <a:t> </a:t>
            </a:r>
            <a:r>
              <a:rPr lang="en-US" dirty="0" err="1" smtClean="0"/>
              <a:t>সঙ্গে</a:t>
            </a:r>
            <a:r>
              <a:rPr lang="en-US" dirty="0" smtClean="0"/>
              <a:t> </a:t>
            </a:r>
            <a:r>
              <a:rPr lang="en-US" dirty="0" err="1" smtClean="0"/>
              <a:t>যোগাযোগ</a:t>
            </a:r>
            <a:r>
              <a:rPr lang="en-US" dirty="0" smtClean="0"/>
              <a:t> </a:t>
            </a:r>
            <a:r>
              <a:rPr lang="en-US" dirty="0" err="1" smtClean="0"/>
              <a:t>রক্ষা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  <a:r>
              <a:rPr lang="en-US" dirty="0" err="1" smtClean="0"/>
              <a:t>সেজন্যই</a:t>
            </a:r>
            <a:r>
              <a:rPr lang="en-US" dirty="0" smtClean="0"/>
              <a:t> </a:t>
            </a:r>
            <a:r>
              <a:rPr lang="en-US" dirty="0" err="1" smtClean="0"/>
              <a:t>নাভীরজ্জু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umbilical </a:t>
            </a:r>
            <a:r>
              <a:rPr lang="en-US" dirty="0"/>
              <a:t>cord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ভ্রুণের</a:t>
            </a:r>
            <a:r>
              <a:rPr lang="en-US" dirty="0" smtClean="0"/>
              <a:t> </a:t>
            </a:r>
            <a:r>
              <a:rPr lang="en-US" dirty="0" err="1" smtClean="0"/>
              <a:t>প্রানশক্তি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হয়।Placenta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ফুল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মা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সন্তানের</a:t>
            </a:r>
            <a:r>
              <a:rPr lang="en-US" dirty="0" smtClean="0"/>
              <a:t> </a:t>
            </a:r>
            <a:r>
              <a:rPr lang="en-US" dirty="0" err="1" smtClean="0"/>
              <a:t>রক্ত</a:t>
            </a:r>
            <a:r>
              <a:rPr lang="en-US" dirty="0" smtClean="0"/>
              <a:t> </a:t>
            </a:r>
            <a:r>
              <a:rPr lang="en-US" dirty="0" err="1" smtClean="0"/>
              <a:t>ধারার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দ্বিমুখী</a:t>
            </a:r>
            <a:r>
              <a:rPr lang="en-US" dirty="0" smtClean="0"/>
              <a:t> </a:t>
            </a:r>
            <a:r>
              <a:rPr lang="en-US" dirty="0" err="1" smtClean="0"/>
              <a:t>ছাকনি</a:t>
            </a:r>
            <a:r>
              <a:rPr lang="en-US" dirty="0" smtClean="0"/>
              <a:t> </a:t>
            </a:r>
            <a:r>
              <a:rPr lang="en-US" dirty="0" err="1" smtClean="0"/>
              <a:t>হিসাবে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৬”-৮” </a:t>
            </a:r>
            <a:r>
              <a:rPr lang="en-US" dirty="0" err="1" smtClean="0"/>
              <a:t>ইঞ্চি</a:t>
            </a:r>
            <a:r>
              <a:rPr lang="en-US" dirty="0" smtClean="0"/>
              <a:t> </a:t>
            </a:r>
            <a:r>
              <a:rPr lang="en-US" dirty="0" err="1" smtClean="0"/>
              <a:t>দীর্ঘ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১”ইঞ্চি </a:t>
            </a:r>
            <a:r>
              <a:rPr lang="en-US" dirty="0" err="1" smtClean="0"/>
              <a:t>মোটা</a:t>
            </a:r>
            <a:r>
              <a:rPr lang="en-US" dirty="0" smtClean="0"/>
              <a:t> </a:t>
            </a:r>
            <a:r>
              <a:rPr lang="en-US" dirty="0" err="1" smtClean="0"/>
              <a:t>গোলাকার</a:t>
            </a:r>
            <a:r>
              <a:rPr lang="en-US" dirty="0" smtClean="0"/>
              <a:t> </a:t>
            </a:r>
            <a:r>
              <a:rPr lang="en-US" dirty="0" err="1" smtClean="0"/>
              <a:t>কতগুলি</a:t>
            </a:r>
            <a:r>
              <a:rPr lang="en-US" dirty="0" smtClean="0"/>
              <a:t> </a:t>
            </a:r>
            <a:r>
              <a:rPr lang="en-US" dirty="0" err="1" smtClean="0"/>
              <a:t>কলার</a:t>
            </a:r>
            <a:r>
              <a:rPr lang="en-US" dirty="0" smtClean="0"/>
              <a:t> (Tissue)র </a:t>
            </a:r>
            <a:r>
              <a:rPr lang="en-US" dirty="0" err="1" smtClean="0"/>
              <a:t>সমন্বয়</a:t>
            </a:r>
            <a:r>
              <a:rPr lang="en-US" dirty="0" smtClean="0"/>
              <a:t> । </a:t>
            </a:r>
            <a:r>
              <a:rPr lang="en-US" dirty="0" err="1" smtClean="0"/>
              <a:t>সেজন্য</a:t>
            </a:r>
            <a:r>
              <a:rPr lang="en-US" dirty="0" smtClean="0"/>
              <a:t> </a:t>
            </a:r>
            <a:r>
              <a:rPr lang="en-US" dirty="0" err="1" smtClean="0"/>
              <a:t>প্রমাণিত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, ৮ </a:t>
            </a:r>
            <a:r>
              <a:rPr lang="en-US" dirty="0" err="1" smtClean="0"/>
              <a:t>সপ্তাহ</a:t>
            </a:r>
            <a:r>
              <a:rPr lang="en-US" dirty="0" smtClean="0"/>
              <a:t> </a:t>
            </a:r>
            <a:r>
              <a:rPr lang="en-US" dirty="0" err="1" smtClean="0"/>
              <a:t>পর্যন্ত</a:t>
            </a:r>
            <a:r>
              <a:rPr lang="en-US" dirty="0" smtClean="0"/>
              <a:t> </a:t>
            </a:r>
            <a:r>
              <a:rPr lang="en-US" dirty="0" err="1" smtClean="0"/>
              <a:t>ভ্রুণের</a:t>
            </a:r>
            <a:r>
              <a:rPr lang="en-US" dirty="0" smtClean="0"/>
              <a:t> </a:t>
            </a:r>
            <a:r>
              <a:rPr lang="en-US" dirty="0" err="1" smtClean="0"/>
              <a:t>প্রতিরোধ</a:t>
            </a:r>
            <a:r>
              <a:rPr lang="en-US" dirty="0" smtClean="0"/>
              <a:t> </a:t>
            </a:r>
            <a:r>
              <a:rPr lang="en-US" dirty="0" err="1" smtClean="0"/>
              <a:t>ক্ষমতা</a:t>
            </a:r>
            <a:r>
              <a:rPr lang="en-US" dirty="0" smtClean="0"/>
              <a:t> </a:t>
            </a:r>
            <a:r>
              <a:rPr lang="en-US" dirty="0" err="1" smtClean="0"/>
              <a:t>কম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এ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মা</a:t>
            </a:r>
            <a:r>
              <a:rPr lang="en-US" dirty="0" smtClean="0"/>
              <a:t> </a:t>
            </a:r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জার্মান</a:t>
            </a:r>
            <a:r>
              <a:rPr lang="en-US" dirty="0" smtClean="0"/>
              <a:t> </a:t>
            </a:r>
            <a:r>
              <a:rPr lang="en-US" dirty="0" err="1" smtClean="0"/>
              <a:t>হাম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রুবেলা</a:t>
            </a:r>
            <a:r>
              <a:rPr lang="en-US" dirty="0" smtClean="0"/>
              <a:t> </a:t>
            </a:r>
            <a:r>
              <a:rPr lang="en-US" dirty="0" err="1" smtClean="0"/>
              <a:t>রোগে</a:t>
            </a:r>
            <a:r>
              <a:rPr lang="en-US" dirty="0" smtClean="0"/>
              <a:t> </a:t>
            </a:r>
            <a:r>
              <a:rPr lang="en-US" dirty="0" err="1" smtClean="0"/>
              <a:t>আক্রান্ত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সন্তানের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ভ্রুণের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বিস্তার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অনেক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ভ্রুণকে</a:t>
            </a:r>
            <a:r>
              <a:rPr lang="en-US" dirty="0" smtClean="0"/>
              <a:t> </a:t>
            </a:r>
            <a:r>
              <a:rPr lang="en-US" dirty="0" err="1" smtClean="0"/>
              <a:t>বিনষ্ট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পঙ্গু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দেয়</a:t>
            </a:r>
            <a:r>
              <a:rPr lang="en-US" dirty="0" smtClean="0"/>
              <a:t> ।</a:t>
            </a:r>
            <a:r>
              <a:rPr lang="en-US" dirty="0" err="1" smtClean="0"/>
              <a:t>এছাড়া</a:t>
            </a:r>
            <a:r>
              <a:rPr lang="en-US" dirty="0" smtClean="0"/>
              <a:t> </a:t>
            </a:r>
            <a:r>
              <a:rPr lang="en-US" dirty="0" err="1" smtClean="0"/>
              <a:t>মা</a:t>
            </a:r>
            <a:r>
              <a:rPr lang="en-US" dirty="0" smtClean="0"/>
              <a:t> </a:t>
            </a:r>
            <a:r>
              <a:rPr lang="en-US" dirty="0" err="1" smtClean="0"/>
              <a:t>যখন</a:t>
            </a:r>
            <a:r>
              <a:rPr lang="en-US" dirty="0" smtClean="0"/>
              <a:t> </a:t>
            </a:r>
            <a:r>
              <a:rPr lang="en-US" dirty="0" err="1" smtClean="0"/>
              <a:t>অতিমাত্রায়</a:t>
            </a:r>
            <a:r>
              <a:rPr lang="en-US" dirty="0" smtClean="0"/>
              <a:t> </a:t>
            </a:r>
            <a:r>
              <a:rPr lang="en-US" dirty="0" err="1" smtClean="0"/>
              <a:t>আবেগিক</a:t>
            </a:r>
            <a:r>
              <a:rPr lang="en-US" dirty="0" smtClean="0"/>
              <a:t> </a:t>
            </a:r>
            <a:r>
              <a:rPr lang="en-US" dirty="0" err="1" smtClean="0"/>
              <a:t>দিক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সক্রিয়</a:t>
            </a:r>
            <a:r>
              <a:rPr lang="en-US" dirty="0" smtClean="0"/>
              <a:t> </a:t>
            </a:r>
            <a:r>
              <a:rPr lang="en-US" dirty="0" err="1" smtClean="0"/>
              <a:t>হন</a:t>
            </a:r>
            <a:r>
              <a:rPr lang="en-US" dirty="0" smtClean="0"/>
              <a:t> </a:t>
            </a:r>
            <a:r>
              <a:rPr lang="en-US" dirty="0" err="1" smtClean="0"/>
              <a:t>তখন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r>
              <a:rPr lang="en-US" dirty="0" smtClean="0"/>
              <a:t> </a:t>
            </a:r>
            <a:r>
              <a:rPr lang="en-US" dirty="0" err="1" smtClean="0"/>
              <a:t>শারীরিক</a:t>
            </a:r>
            <a:r>
              <a:rPr lang="en-US" dirty="0" smtClean="0"/>
              <a:t> </a:t>
            </a:r>
            <a:r>
              <a:rPr lang="en-US" dirty="0" err="1" smtClean="0"/>
              <a:t>প্রতিক্রিয়ায়</a:t>
            </a:r>
            <a:r>
              <a:rPr lang="en-US" dirty="0" smtClean="0"/>
              <a:t> </a:t>
            </a:r>
            <a:r>
              <a:rPr lang="en-US" dirty="0" err="1" smtClean="0"/>
              <a:t>এড্রেনালিন</a:t>
            </a:r>
            <a:r>
              <a:rPr lang="en-US" dirty="0" smtClean="0"/>
              <a:t> </a:t>
            </a:r>
            <a:r>
              <a:rPr lang="en-US" dirty="0" err="1" smtClean="0"/>
              <a:t>জাতীয়</a:t>
            </a:r>
            <a:r>
              <a:rPr lang="en-US" dirty="0" smtClean="0"/>
              <a:t> </a:t>
            </a:r>
            <a:r>
              <a:rPr lang="en-US" dirty="0" err="1" smtClean="0"/>
              <a:t>বিশেষ</a:t>
            </a:r>
            <a:r>
              <a:rPr lang="en-US" dirty="0" smtClean="0"/>
              <a:t> </a:t>
            </a:r>
            <a:r>
              <a:rPr lang="en-US" dirty="0" err="1" smtClean="0"/>
              <a:t>হরমোন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অন্যান্য</a:t>
            </a:r>
            <a:r>
              <a:rPr lang="en-US" dirty="0" smtClean="0"/>
              <a:t> </a:t>
            </a:r>
            <a:r>
              <a:rPr lang="en-US" dirty="0" err="1" smtClean="0"/>
              <a:t>রাসায়নিক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এসে</a:t>
            </a:r>
            <a:r>
              <a:rPr lang="en-US" dirty="0" smtClean="0"/>
              <a:t> </a:t>
            </a:r>
            <a:r>
              <a:rPr lang="en-US" dirty="0" err="1" smtClean="0"/>
              <a:t>পড়ে</a:t>
            </a:r>
            <a:r>
              <a:rPr lang="en-US" dirty="0" smtClean="0"/>
              <a:t> । </a:t>
            </a:r>
            <a:r>
              <a:rPr lang="en-US" dirty="0" err="1" smtClean="0"/>
              <a:t>ভ্রুণে</a:t>
            </a:r>
            <a:r>
              <a:rPr lang="bn-IN" dirty="0" smtClean="0"/>
              <a:t>র বৃদ্ধি</a:t>
            </a:r>
            <a:r>
              <a:rPr lang="en-US" dirty="0" smtClean="0"/>
              <a:t>--</a:t>
            </a:r>
          </a:p>
          <a:p>
            <a:pPr marL="0" indent="0">
              <a:buNone/>
            </a:pPr>
            <a:r>
              <a:rPr lang="en-US" dirty="0" smtClean="0"/>
              <a:t>১৮ </a:t>
            </a:r>
            <a:r>
              <a:rPr lang="en-US" dirty="0" err="1" smtClean="0"/>
              <a:t>দিনে</a:t>
            </a:r>
            <a:r>
              <a:rPr lang="en-US" dirty="0" smtClean="0"/>
              <a:t> – </a:t>
            </a:r>
            <a:r>
              <a:rPr lang="en-US" dirty="0" err="1" smtClean="0"/>
              <a:t>ভ্রূণটি</a:t>
            </a:r>
            <a:r>
              <a:rPr lang="en-US" dirty="0" smtClean="0"/>
              <a:t> 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নির্দিষ্ট</a:t>
            </a:r>
            <a:r>
              <a:rPr lang="en-US" dirty="0" smtClean="0"/>
              <a:t> </a:t>
            </a:r>
            <a:r>
              <a:rPr lang="en-US" dirty="0" err="1" smtClean="0"/>
              <a:t>আকার</a:t>
            </a:r>
            <a:r>
              <a:rPr lang="en-US" dirty="0" smtClean="0"/>
              <a:t> </a:t>
            </a:r>
            <a:r>
              <a:rPr lang="en-US" dirty="0" err="1" smtClean="0"/>
              <a:t>ধারণ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</a:p>
          <a:p>
            <a:pPr marL="0" indent="0">
              <a:buNone/>
            </a:pPr>
            <a:r>
              <a:rPr lang="en-US" dirty="0" smtClean="0"/>
              <a:t>৩ </a:t>
            </a:r>
            <a:r>
              <a:rPr lang="en-US" dirty="0" err="1" smtClean="0"/>
              <a:t>সপ্তাহ</a:t>
            </a:r>
            <a:r>
              <a:rPr lang="en-US" dirty="0" smtClean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 – </a:t>
            </a:r>
            <a:r>
              <a:rPr lang="en-US" dirty="0" err="1" smtClean="0"/>
              <a:t>ভ্রুণের</a:t>
            </a:r>
            <a:r>
              <a:rPr lang="en-US" dirty="0" smtClean="0"/>
              <a:t> </a:t>
            </a:r>
            <a:r>
              <a:rPr lang="en-US" dirty="0" err="1" smtClean="0"/>
              <a:t>হৃদপিণ্ড</a:t>
            </a:r>
            <a:r>
              <a:rPr lang="en-US" dirty="0" smtClean="0"/>
              <a:t> </a:t>
            </a:r>
            <a:r>
              <a:rPr lang="en-US" dirty="0" err="1" smtClean="0"/>
              <a:t>সমাপ্তি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ও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কার্যপ্রণালী</a:t>
            </a:r>
            <a:r>
              <a:rPr lang="en-US" dirty="0" smtClean="0"/>
              <a:t> </a:t>
            </a:r>
            <a:r>
              <a:rPr lang="en-US" dirty="0" err="1" smtClean="0"/>
              <a:t>চলতে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। </a:t>
            </a:r>
          </a:p>
          <a:p>
            <a:pPr marL="0" indent="0">
              <a:buNone/>
            </a:pPr>
            <a:r>
              <a:rPr lang="en-US" dirty="0" smtClean="0"/>
              <a:t>৪ </a:t>
            </a:r>
            <a:r>
              <a:rPr lang="en-US" dirty="0" err="1"/>
              <a:t>সপ্তাহ</a:t>
            </a:r>
            <a:r>
              <a:rPr lang="en-US" dirty="0"/>
              <a:t> </a:t>
            </a:r>
            <a:r>
              <a:rPr lang="en-US" dirty="0" err="1"/>
              <a:t>শেষে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dirty="0" err="1" smtClean="0"/>
              <a:t>ভ্রুণের</a:t>
            </a:r>
            <a:r>
              <a:rPr lang="en-US" dirty="0" smtClean="0"/>
              <a:t> </a:t>
            </a:r>
            <a:r>
              <a:rPr lang="en-US" dirty="0" err="1" smtClean="0"/>
              <a:t>দৈর্ঘ্য</a:t>
            </a:r>
            <a:r>
              <a:rPr lang="en-US" dirty="0" smtClean="0"/>
              <a:t>      </a:t>
            </a:r>
            <a:r>
              <a:rPr lang="en-US" dirty="0" err="1" smtClean="0"/>
              <a:t>ইঞ্চি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এ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মুখের</a:t>
            </a:r>
            <a:r>
              <a:rPr lang="en-US" dirty="0" smtClean="0"/>
              <a:t> </a:t>
            </a:r>
            <a:r>
              <a:rPr lang="en-US" dirty="0" err="1" smtClean="0"/>
              <a:t>অংশ</a:t>
            </a:r>
            <a:r>
              <a:rPr lang="en-US" dirty="0" smtClean="0"/>
              <a:t> , </a:t>
            </a:r>
            <a:r>
              <a:rPr lang="en-US" dirty="0" err="1" smtClean="0"/>
              <a:t>পরিপাক</a:t>
            </a:r>
            <a:r>
              <a:rPr lang="en-US" dirty="0" smtClean="0"/>
              <a:t> </a:t>
            </a:r>
            <a:r>
              <a:rPr lang="en-US" dirty="0" err="1" smtClean="0"/>
              <a:t>পথ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যকৃতের</a:t>
            </a:r>
            <a:r>
              <a:rPr lang="en-US" dirty="0" smtClean="0"/>
              <a:t> </a:t>
            </a:r>
            <a:r>
              <a:rPr lang="en-US" dirty="0" err="1" smtClean="0"/>
              <a:t>বর্ধন</a:t>
            </a:r>
            <a:r>
              <a:rPr lang="en-US" dirty="0" smtClean="0"/>
              <a:t> </a:t>
            </a:r>
            <a:r>
              <a:rPr lang="en-US" dirty="0" err="1" smtClean="0"/>
              <a:t>স্পষ্ট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bn-IN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৮ </a:t>
            </a:r>
            <a:r>
              <a:rPr lang="en-US" dirty="0" err="1" smtClean="0"/>
              <a:t>সপ্তাহে</a:t>
            </a:r>
            <a:r>
              <a:rPr lang="en-US" dirty="0" smtClean="0"/>
              <a:t> – </a:t>
            </a:r>
            <a:r>
              <a:rPr lang="en-US" dirty="0" err="1" smtClean="0"/>
              <a:t>ভ্রুণ</a:t>
            </a:r>
            <a:r>
              <a:rPr lang="en-US" dirty="0" smtClean="0"/>
              <a:t> ১” </a:t>
            </a:r>
            <a:r>
              <a:rPr lang="en-US" dirty="0" err="1" smtClean="0"/>
              <a:t>লম্বা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r>
              <a:rPr lang="en-US" dirty="0" err="1" smtClean="0"/>
              <a:t>তখন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চোখ</a:t>
            </a:r>
            <a:r>
              <a:rPr lang="en-US" dirty="0" smtClean="0"/>
              <a:t> , </a:t>
            </a:r>
            <a:r>
              <a:rPr lang="en-US" dirty="0" err="1" smtClean="0"/>
              <a:t>মুখ</a:t>
            </a:r>
            <a:r>
              <a:rPr lang="en-US" dirty="0" smtClean="0"/>
              <a:t> ,</a:t>
            </a:r>
            <a:r>
              <a:rPr lang="en-US" dirty="0" err="1" smtClean="0"/>
              <a:t>কানের</a:t>
            </a:r>
            <a:r>
              <a:rPr lang="en-US" dirty="0" smtClean="0"/>
              <a:t> </a:t>
            </a:r>
            <a:r>
              <a:rPr lang="en-US" dirty="0" err="1" smtClean="0"/>
              <a:t>আকার</a:t>
            </a:r>
            <a:r>
              <a:rPr lang="en-US" dirty="0" smtClean="0"/>
              <a:t> </a:t>
            </a:r>
            <a:r>
              <a:rPr lang="en-US" dirty="0" err="1" smtClean="0"/>
              <a:t>চেনা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সময়েই</a:t>
            </a:r>
            <a:r>
              <a:rPr lang="en-US" dirty="0" smtClean="0"/>
              <a:t>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ছেলে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মেয়ে</a:t>
            </a:r>
            <a:r>
              <a:rPr lang="en-US" dirty="0" smtClean="0"/>
              <a:t> </a:t>
            </a:r>
            <a:r>
              <a:rPr lang="en-US" dirty="0" err="1" smtClean="0"/>
              <a:t>বেশ</a:t>
            </a:r>
            <a:r>
              <a:rPr lang="en-US" dirty="0" smtClean="0"/>
              <a:t> </a:t>
            </a:r>
            <a:r>
              <a:rPr lang="en-US" dirty="0" err="1" smtClean="0"/>
              <a:t>বোঝা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পরিপাকতন্ত্র</a:t>
            </a:r>
            <a:r>
              <a:rPr lang="en-US" dirty="0" smtClean="0"/>
              <a:t> , </a:t>
            </a:r>
            <a:r>
              <a:rPr lang="en-US" dirty="0" err="1" smtClean="0"/>
              <a:t>যকৃত</a:t>
            </a:r>
            <a:r>
              <a:rPr lang="en-US" dirty="0" smtClean="0"/>
              <a:t> , </a:t>
            </a:r>
            <a:r>
              <a:rPr lang="en-US" dirty="0" err="1" smtClean="0"/>
              <a:t>পাচক</a:t>
            </a:r>
            <a:r>
              <a:rPr lang="en-US" dirty="0" smtClean="0"/>
              <a:t> </a:t>
            </a:r>
            <a:r>
              <a:rPr lang="en-US" dirty="0" err="1" smtClean="0"/>
              <a:t>গ্রন্থি</a:t>
            </a:r>
            <a:r>
              <a:rPr lang="en-US" dirty="0" smtClean="0"/>
              <a:t> , </a:t>
            </a:r>
            <a:r>
              <a:rPr lang="en-US" dirty="0" err="1" smtClean="0"/>
              <a:t>ফুসফুস</a:t>
            </a:r>
            <a:r>
              <a:rPr lang="en-US" dirty="0" smtClean="0"/>
              <a:t> , </a:t>
            </a:r>
            <a:r>
              <a:rPr lang="en-US" dirty="0" err="1" smtClean="0"/>
              <a:t>মুত্রথলী</a:t>
            </a:r>
            <a:r>
              <a:rPr lang="en-US" dirty="0" smtClean="0"/>
              <a:t> ও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শুরু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  <a:r>
              <a:rPr lang="en-US" dirty="0" err="1" smtClean="0"/>
              <a:t>যকৃত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 </a:t>
            </a:r>
            <a:r>
              <a:rPr lang="en-US" dirty="0" err="1" smtClean="0"/>
              <a:t>লাল</a:t>
            </a:r>
            <a:r>
              <a:rPr lang="en-US" dirty="0" smtClean="0"/>
              <a:t> </a:t>
            </a:r>
            <a:r>
              <a:rPr lang="en-US" dirty="0" err="1" smtClean="0"/>
              <a:t>রক্তকনিকা</a:t>
            </a:r>
            <a:r>
              <a:rPr lang="en-US" dirty="0" smtClean="0"/>
              <a:t> </a:t>
            </a:r>
            <a:r>
              <a:rPr lang="en-US" dirty="0" err="1" smtClean="0"/>
              <a:t>তৈরী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শুরু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, </a:t>
            </a:r>
            <a:r>
              <a:rPr lang="en-US" dirty="0" err="1" smtClean="0"/>
              <a:t>স্নায়ুতন্ত্র</a:t>
            </a:r>
            <a:r>
              <a:rPr lang="en-US" dirty="0" smtClean="0"/>
              <a:t> ও </a:t>
            </a:r>
            <a:r>
              <a:rPr lang="en-US" dirty="0" err="1" smtClean="0"/>
              <a:t>বর্ধিত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</a:t>
            </a:r>
            <a:r>
              <a:rPr lang="en-US" dirty="0" err="1" smtClean="0"/>
              <a:t>দ্রুত</a:t>
            </a:r>
            <a:r>
              <a:rPr lang="en-US" dirty="0" smtClean="0"/>
              <a:t> । </a:t>
            </a:r>
            <a:r>
              <a:rPr lang="en-US" dirty="0" err="1" smtClean="0"/>
              <a:t>শরীরের</a:t>
            </a:r>
            <a:r>
              <a:rPr lang="en-US" dirty="0" smtClean="0"/>
              <a:t>  </a:t>
            </a:r>
            <a:r>
              <a:rPr lang="en-US" dirty="0" err="1" smtClean="0"/>
              <a:t>অন্য</a:t>
            </a:r>
            <a:r>
              <a:rPr lang="en-US" dirty="0" smtClean="0"/>
              <a:t> </a:t>
            </a:r>
            <a:r>
              <a:rPr lang="en-US" dirty="0" err="1" smtClean="0"/>
              <a:t>অংশের</a:t>
            </a:r>
            <a:r>
              <a:rPr lang="en-US" dirty="0" smtClean="0"/>
              <a:t> </a:t>
            </a:r>
            <a:r>
              <a:rPr lang="en-US" dirty="0" err="1" smtClean="0"/>
              <a:t>তুলনায়</a:t>
            </a:r>
            <a:r>
              <a:rPr lang="en-US" dirty="0" smtClean="0"/>
              <a:t> </a:t>
            </a:r>
            <a:r>
              <a:rPr lang="en-US" dirty="0" err="1" smtClean="0"/>
              <a:t>মাথা</a:t>
            </a:r>
            <a:r>
              <a:rPr lang="en-US" dirty="0" smtClean="0"/>
              <a:t> </a:t>
            </a:r>
            <a:r>
              <a:rPr lang="en-US" dirty="0" err="1" smtClean="0"/>
              <a:t>বেশ</a:t>
            </a:r>
            <a:r>
              <a:rPr lang="en-US" dirty="0" smtClean="0"/>
              <a:t> </a:t>
            </a:r>
            <a:r>
              <a:rPr lang="en-US" dirty="0" err="1" smtClean="0"/>
              <a:t>বড়</a:t>
            </a:r>
            <a:r>
              <a:rPr lang="en-US" dirty="0" smtClean="0"/>
              <a:t> </a:t>
            </a:r>
            <a:r>
              <a:rPr lang="en-US" dirty="0" err="1" smtClean="0"/>
              <a:t>মনে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এ </a:t>
            </a:r>
            <a:r>
              <a:rPr lang="en-US" dirty="0" err="1" smtClean="0"/>
              <a:t>সময়ের</a:t>
            </a:r>
            <a:r>
              <a:rPr lang="en-US" dirty="0" smtClean="0"/>
              <a:t> </a:t>
            </a:r>
            <a:r>
              <a:rPr lang="bn-IN" dirty="0" smtClean="0"/>
              <a:t>।</a:t>
            </a:r>
            <a:r>
              <a:rPr lang="en-US" dirty="0" err="1" smtClean="0"/>
              <a:t>যান্ত্রিক</a:t>
            </a:r>
            <a:r>
              <a:rPr lang="en-US" dirty="0" smtClean="0"/>
              <a:t> </a:t>
            </a:r>
            <a:r>
              <a:rPr lang="en-US" dirty="0" err="1" smtClean="0"/>
              <a:t>অথবা</a:t>
            </a:r>
            <a:r>
              <a:rPr lang="en-US" dirty="0" smtClean="0"/>
              <a:t>  </a:t>
            </a:r>
            <a:r>
              <a:rPr lang="en-US" dirty="0" err="1" smtClean="0"/>
              <a:t>রাসায়নিক</a:t>
            </a:r>
            <a:r>
              <a:rPr lang="en-US" dirty="0" smtClean="0"/>
              <a:t> </a:t>
            </a:r>
            <a:r>
              <a:rPr lang="en-US" dirty="0" err="1" smtClean="0"/>
              <a:t>প্রতিবন্ধকতা</a:t>
            </a:r>
            <a:r>
              <a:rPr lang="en-US" dirty="0" smtClean="0"/>
              <a:t> </a:t>
            </a:r>
            <a:r>
              <a:rPr lang="bn-IN" dirty="0" smtClean="0"/>
              <a:t>আঘত প্রাপ্তি , </a:t>
            </a:r>
            <a:r>
              <a:rPr lang="en-US" dirty="0" smtClean="0"/>
              <a:t>(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অতিরিক্ত</a:t>
            </a:r>
            <a:r>
              <a:rPr lang="en-US" dirty="0" smtClean="0"/>
              <a:t> </a:t>
            </a:r>
            <a:r>
              <a:rPr lang="en-US" dirty="0" err="1" smtClean="0"/>
              <a:t>ঔষধ</a:t>
            </a:r>
            <a:r>
              <a:rPr lang="en-US" dirty="0" smtClean="0"/>
              <a:t> </a:t>
            </a:r>
            <a:r>
              <a:rPr lang="en-US" dirty="0" err="1" smtClean="0"/>
              <a:t>সেবন</a:t>
            </a:r>
            <a:r>
              <a:rPr lang="en-US" dirty="0" smtClean="0"/>
              <a:t> )</a:t>
            </a:r>
            <a:r>
              <a:rPr lang="bn-IN" dirty="0" smtClean="0"/>
              <a:t> ভীষণ ভাবে ভ্রুণকে খতিগ্রস্থ করে । এর পরে আসে ভ্রুণের শেষ পর্যায় ।  </a:t>
            </a:r>
            <a:endParaRPr lang="en-US" dirty="0" smtClean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563654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697" y="0"/>
            <a:ext cx="10515600" cy="1325563"/>
          </a:xfrm>
        </p:spPr>
        <p:txBody>
          <a:bodyPr/>
          <a:lstStyle/>
          <a:p>
            <a:r>
              <a:rPr lang="bn-IN" dirty="0" smtClean="0"/>
              <a:t>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79912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n-IN" dirty="0" smtClean="0"/>
              <a:t>ভ্রুণ সমাপ্তি কাল (</a:t>
            </a:r>
            <a:r>
              <a:rPr lang="en-US" dirty="0" smtClean="0"/>
              <a:t>Periods of the fetus ): </a:t>
            </a:r>
            <a:r>
              <a:rPr lang="en-US" dirty="0" err="1" smtClean="0"/>
              <a:t>প্রাকজন</a:t>
            </a:r>
            <a:r>
              <a:rPr lang="bn-IN" dirty="0"/>
              <a:t> </a:t>
            </a:r>
            <a:r>
              <a:rPr lang="bn-IN" sz="2000" dirty="0" smtClean="0"/>
              <a:t>বিকাশের শেষ ধাপে </a:t>
            </a:r>
            <a:r>
              <a:rPr lang="bn-IN" dirty="0" smtClean="0"/>
              <a:t>ভ্রুণের </a:t>
            </a:r>
            <a:r>
              <a:rPr lang="bn-IN" sz="2000" dirty="0" smtClean="0"/>
              <a:t>বিকাশ আরও উন্নততর এবং বেশ স্পষ্ট। ৮সপ্তাহের শেষ থেকে ভূমিষ্ঠ কালীন সময় পর্যন্ত এর ব্যাপ্তি । এ সময়ে শরীরের যে সমস্ত অঙ্গের সূচনা হয়েছিল তার পূর্ণ বিকাশ হয় এবং কর্ম সম্পাদন করে ।        </a:t>
            </a:r>
          </a:p>
          <a:p>
            <a:pPr marL="0" indent="0">
              <a:buNone/>
            </a:pPr>
            <a:r>
              <a:rPr lang="bn-IN" sz="2000" dirty="0" smtClean="0"/>
              <a:t>৮ সপ্তাহ পর্যন্ত তরল পদার্থে ভাসমান ভ্রুণ বেশ নিস্ক্রিয় ছিল ।</a:t>
            </a:r>
          </a:p>
          <a:p>
            <a:pPr marL="0" indent="0">
              <a:buNone/>
            </a:pPr>
            <a:r>
              <a:rPr lang="bn-IN" sz="2000" dirty="0" smtClean="0"/>
              <a:t>১২ সপ্তাহে –---- মাংসপেশী সুগঠিত হয় ।</a:t>
            </a:r>
            <a:r>
              <a:rPr lang="en-US" sz="2000" dirty="0" err="1" smtClean="0"/>
              <a:t>লিঙ্গের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সূচনা</a:t>
            </a:r>
            <a:r>
              <a:rPr lang="en-US" sz="2000" dirty="0" smtClean="0"/>
              <a:t> । </a:t>
            </a:r>
            <a:r>
              <a:rPr lang="bn-IN" sz="2000" dirty="0" smtClean="0"/>
              <a:t> </a:t>
            </a:r>
          </a:p>
          <a:p>
            <a:pPr marL="0" indent="0">
              <a:buNone/>
            </a:pPr>
            <a:r>
              <a:rPr lang="bn-IN" sz="2000" dirty="0" smtClean="0"/>
              <a:t>১৬ সপ্তাহে -----ভ্রুণের আকৃতি সাড়ে ৪ ইঞ্চি লম্বা হয় ।</a:t>
            </a:r>
            <a:r>
              <a:rPr lang="en-US" sz="2000" dirty="0" err="1" smtClean="0"/>
              <a:t>দ্রুত</a:t>
            </a:r>
            <a:r>
              <a:rPr lang="en-US" sz="2000" dirty="0" smtClean="0"/>
              <a:t> </a:t>
            </a:r>
            <a:r>
              <a:rPr lang="en-US" sz="2000" dirty="0" err="1" smtClean="0"/>
              <a:t>বর্ধন</a:t>
            </a:r>
            <a:r>
              <a:rPr lang="en-US" sz="2000" dirty="0" smtClean="0"/>
              <a:t> , </a:t>
            </a:r>
            <a:r>
              <a:rPr lang="en-US" sz="2000" dirty="0" err="1" smtClean="0"/>
              <a:t>লোহিত</a:t>
            </a:r>
            <a:r>
              <a:rPr lang="en-US" sz="2000" dirty="0" smtClean="0"/>
              <a:t> ও </a:t>
            </a:r>
            <a:r>
              <a:rPr lang="en-US" sz="2000" dirty="0" err="1" smtClean="0"/>
              <a:t>শ্বেত</a:t>
            </a:r>
            <a:r>
              <a:rPr lang="en-US" sz="2000" dirty="0" smtClean="0"/>
              <a:t> </a:t>
            </a:r>
            <a:r>
              <a:rPr lang="en-US" sz="2000" dirty="0" err="1" smtClean="0"/>
              <a:t>কণিকার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গঠন</a:t>
            </a:r>
            <a:r>
              <a:rPr lang="en-US" sz="2000" dirty="0" smtClean="0"/>
              <a:t> ,</a:t>
            </a:r>
            <a:r>
              <a:rPr lang="en-US" sz="2000" dirty="0" err="1" smtClean="0"/>
              <a:t>ভ্রুণ</a:t>
            </a:r>
            <a:r>
              <a:rPr lang="en-US" sz="2000" dirty="0" smtClean="0"/>
              <a:t> </a:t>
            </a:r>
            <a:r>
              <a:rPr lang="en-US" sz="2000" dirty="0" err="1" smtClean="0"/>
              <a:t>সক্রিয়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ও </a:t>
            </a:r>
            <a:r>
              <a:rPr lang="en-US" sz="2000" dirty="0" err="1" smtClean="0"/>
              <a:t>চোষার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প্রবৃত্তি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দেখা</a:t>
            </a:r>
            <a:r>
              <a:rPr lang="en-US" sz="2000" dirty="0" smtClean="0"/>
              <a:t> </a:t>
            </a:r>
            <a:r>
              <a:rPr lang="en-US" sz="2000" dirty="0" err="1" smtClean="0"/>
              <a:t>যায়</a:t>
            </a:r>
            <a:r>
              <a:rPr lang="en-US" sz="2000" dirty="0" smtClean="0"/>
              <a:t> । </a:t>
            </a:r>
            <a:endParaRPr lang="bn-IN" sz="2000" dirty="0" smtClean="0"/>
          </a:p>
          <a:p>
            <a:pPr marL="0" indent="0">
              <a:buNone/>
            </a:pPr>
            <a:r>
              <a:rPr lang="bn-IN" sz="2000" dirty="0" smtClean="0"/>
              <a:t>১৬-২০ সপ্তাহে –- মা ভ্রুণের গতিশীলতা অনুভব করে ।</a:t>
            </a:r>
            <a:r>
              <a:rPr lang="en-US" sz="2000" dirty="0" smtClean="0"/>
              <a:t> ১ </a:t>
            </a:r>
            <a:r>
              <a:rPr lang="en-US" sz="2000" dirty="0" err="1" smtClean="0"/>
              <a:t>পাউন্ড</a:t>
            </a:r>
            <a:r>
              <a:rPr lang="en-US" sz="2000" dirty="0" smtClean="0"/>
              <a:t> </a:t>
            </a:r>
            <a:r>
              <a:rPr lang="bn-IN" sz="2000" dirty="0" smtClean="0"/>
              <a:t>ওজন বৃদ্ধি পায়,গায়ে ও মাথায় চুল দেখা </a:t>
            </a:r>
            <a:r>
              <a:rPr lang="en-US" sz="2000" dirty="0" err="1" smtClean="0"/>
              <a:t>যা</a:t>
            </a:r>
            <a:r>
              <a:rPr lang="bn-IN" sz="2000" dirty="0" smtClean="0"/>
              <a:t>য়,চোখ খুলে ও বন্ধ করে ।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r>
              <a:rPr lang="en-US" sz="2000" dirty="0" smtClean="0"/>
              <a:t> </a:t>
            </a:r>
            <a:r>
              <a:rPr lang="en-US" sz="2000" dirty="0" err="1" smtClean="0"/>
              <a:t>শুনতে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পারে</a:t>
            </a:r>
            <a:r>
              <a:rPr lang="en-US" sz="2000" dirty="0" smtClean="0"/>
              <a:t> । ১০”-১২” </a:t>
            </a:r>
            <a:r>
              <a:rPr lang="en-US" sz="2000" dirty="0" err="1" smtClean="0"/>
              <a:t>ইঞ্চি</a:t>
            </a:r>
            <a:r>
              <a:rPr lang="en-US" sz="2000" dirty="0" smtClean="0"/>
              <a:t> </a:t>
            </a:r>
            <a:r>
              <a:rPr lang="en-US" sz="2000" dirty="0" err="1" smtClean="0"/>
              <a:t>লম্বা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</a:t>
            </a:r>
            <a:r>
              <a:rPr lang="bn-IN" sz="2000" dirty="0" smtClean="0"/>
              <a:t> </a:t>
            </a:r>
          </a:p>
          <a:p>
            <a:pPr marL="0" indent="0">
              <a:buNone/>
            </a:pPr>
            <a:r>
              <a:rPr lang="bn-IN" sz="2000" dirty="0" smtClean="0"/>
              <a:t>২৪ সপ্তাহ – ওজন হয় ২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পাউন্ড</a:t>
            </a:r>
            <a:r>
              <a:rPr lang="en-US" sz="2000" dirty="0" smtClean="0"/>
              <a:t> </a:t>
            </a:r>
            <a:r>
              <a:rPr lang="bn-IN" sz="2000" dirty="0" smtClean="0"/>
              <a:t>,</a:t>
            </a:r>
            <a:r>
              <a:rPr lang="en-US" sz="2000" dirty="0" smtClean="0"/>
              <a:t> </a:t>
            </a:r>
            <a:r>
              <a:rPr lang="en-US" sz="2000" dirty="0" err="1" smtClean="0"/>
              <a:t>দ্রুত</a:t>
            </a:r>
            <a:r>
              <a:rPr lang="en-US" sz="2000" dirty="0" smtClean="0"/>
              <a:t> </a:t>
            </a:r>
            <a:r>
              <a:rPr lang="en-US" sz="2000" dirty="0" err="1" smtClean="0"/>
              <a:t>বর্ধন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। ১২” -১৪” </a:t>
            </a:r>
            <a:r>
              <a:rPr lang="en-US" sz="2000" dirty="0" err="1" smtClean="0"/>
              <a:t>লম্বা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/>
              <a:t> </a:t>
            </a:r>
            <a:r>
              <a:rPr lang="en-US" sz="2000" dirty="0" smtClean="0"/>
              <a:t>। </a:t>
            </a:r>
            <a:endParaRPr lang="bn-IN" sz="2000" dirty="0" smtClean="0"/>
          </a:p>
          <a:p>
            <a:pPr marL="0" indent="0">
              <a:buNone/>
            </a:pPr>
            <a:r>
              <a:rPr lang="bn-IN" sz="2000" dirty="0" smtClean="0"/>
              <a:t>২</a:t>
            </a:r>
            <a:r>
              <a:rPr lang="en-US" sz="2000" dirty="0" smtClean="0"/>
              <a:t>৮</a:t>
            </a:r>
            <a:r>
              <a:rPr lang="bn-IN" sz="2000" dirty="0" smtClean="0"/>
              <a:t> সপ্তাহ </a:t>
            </a:r>
            <a:r>
              <a:rPr lang="en-US" sz="2000" dirty="0" smtClean="0"/>
              <a:t>– </a:t>
            </a:r>
            <a:r>
              <a:rPr lang="en-US" sz="2000" dirty="0" err="1" smtClean="0"/>
              <a:t>বর্ধন</a:t>
            </a:r>
            <a:r>
              <a:rPr lang="en-US" sz="2000" dirty="0" smtClean="0"/>
              <a:t> </a:t>
            </a:r>
            <a:r>
              <a:rPr lang="en-US" sz="2000" dirty="0" err="1" smtClean="0"/>
              <a:t>মন্থর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, </a:t>
            </a:r>
            <a:r>
              <a:rPr lang="en-US" sz="2000" dirty="0" err="1" smtClean="0"/>
              <a:t>ওজন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বাড়তে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থাকে</a:t>
            </a:r>
            <a:r>
              <a:rPr lang="en-US" sz="2000" dirty="0" smtClean="0"/>
              <a:t> । </a:t>
            </a:r>
            <a:endParaRPr lang="bn-IN" sz="2000" dirty="0" smtClean="0"/>
          </a:p>
          <a:p>
            <a:pPr marL="0" indent="0">
              <a:buNone/>
            </a:pPr>
            <a:r>
              <a:rPr lang="bn-IN" sz="2000" dirty="0" smtClean="0"/>
              <a:t>২৮-৩২ সপ্তাহ– সঞ্চরন মৃদু,উজ্জ্বল আলো এবং শব্দে মৃদু প্রতিক্রিয়া, মাথা ঘুরায়, মুঠি করে।শ্বাস প্রশ্বাস অগভীর এবং অনিয়মিত।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৩২-৩৬ </a:t>
            </a:r>
            <a:r>
              <a:rPr lang="en-US" sz="2000" dirty="0" err="1" smtClean="0"/>
              <a:t>সপ্তাহ</a:t>
            </a:r>
            <a:r>
              <a:rPr lang="en-US" sz="2000" dirty="0" smtClean="0"/>
              <a:t> –</a:t>
            </a:r>
            <a:r>
              <a:rPr lang="en-US" sz="2000" dirty="0" err="1" smtClean="0"/>
              <a:t>জন্ম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প্রস্তুতি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চলতে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থাকে</a:t>
            </a:r>
            <a:r>
              <a:rPr lang="en-US" sz="2000" dirty="0" smtClean="0"/>
              <a:t> ।</a:t>
            </a:r>
            <a:r>
              <a:rPr lang="en-US" sz="2000" dirty="0" err="1" smtClean="0"/>
              <a:t>স্নায়ু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কার্যক্ষম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মস্তিষ্কের</a:t>
            </a:r>
            <a:r>
              <a:rPr lang="en-US" sz="2000" dirty="0" smtClean="0"/>
              <a:t> ২৫</a:t>
            </a:r>
            <a:r>
              <a:rPr lang="bn-IN" sz="2000" dirty="0" smtClean="0"/>
              <a:t> </a:t>
            </a:r>
            <a:r>
              <a:rPr lang="en-US" sz="2000" dirty="0" err="1" smtClean="0"/>
              <a:t>ভাগ</a:t>
            </a:r>
            <a:r>
              <a:rPr lang="en-US" sz="2000" dirty="0" smtClean="0"/>
              <a:t> </a:t>
            </a:r>
            <a:r>
              <a:rPr lang="en-US" sz="2000" dirty="0" err="1" smtClean="0"/>
              <a:t>বৃদ্ধি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পায়</a:t>
            </a:r>
            <a:r>
              <a:rPr lang="en-US" sz="2000" dirty="0" smtClean="0"/>
              <a:t> । </a:t>
            </a:r>
            <a:r>
              <a:rPr lang="bn-IN" dirty="0" smtClean="0"/>
              <a:t>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7594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  জন্মপূর্ব বর্ধনের আলোচনা থেকে দুটি কারনে এর গুরুত্ব উপলব্ধি করা যায় । প্রথমতঃ এ পর্ব হচ্ছে শিশুর জীবনচক্রের ভিত্তিকাল , বংশগতির বিভিন্ন দোষ গুন জন্ম মুহূর্তে নির্ধারিত হয়ে যায় ।অনুকূল জন্মপূর্বক পরিবেশ বংশগতির সম্ভাবনাকে বিকশিত করে, আবার প্রতিকূল পরিবেশ এ সব সম্ভাবনাকে দমন করে ।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দ্বিতীয়তঃ মানব শিশুর ক্রমবিকাশকে ভালভাবে জানার জন্য জন্মপূর্বক বর্ধনে কি হয় তা জানা প্রয়োজন । শিশু যাতে সুস্থ ভাবে বেড়ে উঠতে পারে তার জন্য জন্মপূর্বকালে বা গর্ভাবস্থায় অনুকূল পরিবেশ সৃষ্টির প্রয়জনীয়তার গুরুত্ব কে উপেক্ষা করা যায় না ।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585766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1140</Words>
  <Application>Microsoft Office PowerPoint</Application>
  <PresentationFormat>Widescreen</PresentationFormat>
  <Paragraphs>34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Vrinda</vt:lpstr>
      <vt:lpstr>Office Theme</vt:lpstr>
      <vt:lpstr>গর্ভকালীন পর্যায়ে শিশু বিকাশের ধাপ  </vt:lpstr>
      <vt:lpstr>PowerPoint Presentation</vt:lpstr>
      <vt:lpstr>PowerPoint Presentation</vt:lpstr>
      <vt:lpstr>PowerPoint Presentation</vt:lpstr>
      <vt:lpstr> 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গর্ভকালীন পর্যায়ে শিশু বিকাশের ধাপ</dc:title>
  <dc:creator>Ferdousi Begum</dc:creator>
  <cp:lastModifiedBy>Ferdousi Begum</cp:lastModifiedBy>
  <cp:revision>49</cp:revision>
  <dcterms:created xsi:type="dcterms:W3CDTF">2020-04-19T08:50:09Z</dcterms:created>
  <dcterms:modified xsi:type="dcterms:W3CDTF">2020-04-20T08:37:08Z</dcterms:modified>
</cp:coreProperties>
</file>