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800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288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186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81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956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26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477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184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628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4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139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90D4-2F02-484B-ACDB-FBFEE78CC318}" type="datetimeFigureOut">
              <a:rPr lang="en-SG" smtClean="0"/>
              <a:t>22/4/2020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3AAC-55AC-4B37-BB93-864F1BE2626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28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669" y="43437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বর্ধন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মুহূর্ত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।</a:t>
            </a:r>
            <a:r>
              <a:rPr lang="en-US" dirty="0" err="1" smtClean="0"/>
              <a:t>জন্মের</a:t>
            </a:r>
            <a:r>
              <a:rPr lang="en-US" dirty="0" smtClean="0"/>
              <a:t> </a:t>
            </a:r>
            <a:r>
              <a:rPr lang="en-US" dirty="0" err="1" smtClean="0"/>
              <a:t>সূচনা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মাতৃগর্ভে,পিতৃকোষ</a:t>
            </a:r>
            <a:r>
              <a:rPr lang="en-US" dirty="0" smtClean="0"/>
              <a:t> ও </a:t>
            </a:r>
            <a:r>
              <a:rPr lang="en-US" dirty="0" err="1" smtClean="0"/>
              <a:t>মাতৃকোষের</a:t>
            </a:r>
            <a:r>
              <a:rPr lang="en-US" dirty="0" smtClean="0"/>
              <a:t> </a:t>
            </a:r>
            <a:r>
              <a:rPr lang="en-US" dirty="0" err="1" smtClean="0"/>
              <a:t>মিলনের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।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থেকেই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অস্তিত্ত্ব</a:t>
            </a:r>
            <a:r>
              <a:rPr lang="en-US" dirty="0" smtClean="0"/>
              <a:t> </a:t>
            </a:r>
            <a:r>
              <a:rPr lang="en-US" dirty="0" err="1" smtClean="0"/>
              <a:t>ঘোষিত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পূর্নাঙ্গ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</a:t>
            </a:r>
            <a:r>
              <a:rPr lang="en-US" dirty="0" err="1" smtClean="0"/>
              <a:t>নেয়ার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ভূমিষ্ঠ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বিকাশ</a:t>
            </a:r>
            <a:r>
              <a:rPr lang="en-US" dirty="0" smtClean="0"/>
              <a:t> </a:t>
            </a:r>
            <a:r>
              <a:rPr lang="en-US" dirty="0" err="1" smtClean="0"/>
              <a:t>আচরণে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ব্যক্তিসত্তা</a:t>
            </a:r>
            <a:r>
              <a:rPr lang="en-US" dirty="0" smtClean="0"/>
              <a:t> ।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333" y="4065677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302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সুতরাং</a:t>
            </a:r>
            <a:r>
              <a:rPr lang="en-US" dirty="0"/>
              <a:t> </a:t>
            </a:r>
            <a:r>
              <a:rPr lang="en-US" dirty="0" err="1"/>
              <a:t>মানব</a:t>
            </a:r>
            <a:r>
              <a:rPr lang="en-US" dirty="0"/>
              <a:t> </a:t>
            </a:r>
            <a:r>
              <a:rPr lang="en-US" dirty="0" err="1"/>
              <a:t>আচরণের</a:t>
            </a:r>
            <a:r>
              <a:rPr lang="en-US" dirty="0"/>
              <a:t> </a:t>
            </a:r>
            <a:r>
              <a:rPr lang="en-US" dirty="0" err="1"/>
              <a:t>মূলে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যাচ্ছে</a:t>
            </a:r>
            <a:r>
              <a:rPr lang="en-US" dirty="0"/>
              <a:t> -২টি </a:t>
            </a:r>
            <a:r>
              <a:rPr lang="en-US" dirty="0" err="1"/>
              <a:t>উপাদান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করছে</a:t>
            </a:r>
            <a:r>
              <a:rPr lang="en-US" dirty="0"/>
              <a:t> ।</a:t>
            </a:r>
          </a:p>
          <a:p>
            <a:r>
              <a:rPr lang="en-US" dirty="0" err="1"/>
              <a:t>যেমন</a:t>
            </a:r>
            <a:r>
              <a:rPr lang="en-US" dirty="0"/>
              <a:t> – ১ ) </a:t>
            </a:r>
            <a:r>
              <a:rPr lang="en-US" dirty="0" err="1"/>
              <a:t>বংশগতি</a:t>
            </a:r>
            <a:r>
              <a:rPr lang="en-US" dirty="0"/>
              <a:t> ( Heredity ) ও </a:t>
            </a:r>
          </a:p>
          <a:p>
            <a:r>
              <a:rPr lang="en-US" dirty="0"/>
              <a:t>          </a:t>
            </a:r>
            <a:r>
              <a:rPr lang="en-US" dirty="0" smtClean="0"/>
              <a:t> </a:t>
            </a:r>
            <a:r>
              <a:rPr lang="en-US" dirty="0"/>
              <a:t>২ ) </a:t>
            </a:r>
            <a:r>
              <a:rPr lang="en-US" dirty="0" err="1"/>
              <a:t>পরিবেশ</a:t>
            </a:r>
            <a:r>
              <a:rPr lang="en-US" dirty="0"/>
              <a:t>  (Environment) </a:t>
            </a:r>
          </a:p>
          <a:p>
            <a:r>
              <a:rPr lang="en-US" dirty="0" err="1"/>
              <a:t>ব্যক্তির</a:t>
            </a:r>
            <a:r>
              <a:rPr lang="en-US" dirty="0"/>
              <a:t> </a:t>
            </a:r>
            <a:r>
              <a:rPr lang="en-US" dirty="0" err="1"/>
              <a:t>আচরণের</a:t>
            </a:r>
            <a:r>
              <a:rPr lang="en-US" dirty="0"/>
              <a:t> </a:t>
            </a:r>
            <a:r>
              <a:rPr lang="en-US" dirty="0" err="1"/>
              <a:t>সামগ্রিক</a:t>
            </a:r>
            <a:r>
              <a:rPr lang="en-US" dirty="0"/>
              <a:t> </a:t>
            </a:r>
            <a:r>
              <a:rPr lang="en-US" dirty="0" err="1"/>
              <a:t>প্রকাশে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ব্যক্তির</a:t>
            </a:r>
            <a:r>
              <a:rPr lang="en-US" dirty="0"/>
              <a:t> </a:t>
            </a:r>
            <a:r>
              <a:rPr lang="en-US" dirty="0" err="1"/>
              <a:t>বিকাশে</a:t>
            </a:r>
            <a:r>
              <a:rPr lang="en-US" dirty="0"/>
              <a:t> এ </a:t>
            </a:r>
            <a:r>
              <a:rPr lang="en-US" dirty="0" err="1"/>
              <a:t>দুটি</a:t>
            </a:r>
            <a:r>
              <a:rPr lang="en-US" dirty="0"/>
              <a:t> </a:t>
            </a:r>
            <a:r>
              <a:rPr lang="en-US" dirty="0" err="1"/>
              <a:t>উপাদান</a:t>
            </a:r>
            <a:r>
              <a:rPr lang="en-US" dirty="0"/>
              <a:t> </a:t>
            </a:r>
            <a:r>
              <a:rPr lang="en-US" dirty="0" err="1"/>
              <a:t>কিভাবে</a:t>
            </a:r>
            <a:r>
              <a:rPr lang="en-US" dirty="0"/>
              <a:t> </a:t>
            </a:r>
            <a:r>
              <a:rPr lang="en-US" dirty="0" err="1"/>
              <a:t>কতখানি</a:t>
            </a:r>
            <a:r>
              <a:rPr lang="en-US" dirty="0"/>
              <a:t> </a:t>
            </a:r>
            <a:r>
              <a:rPr lang="en-US" dirty="0" err="1"/>
              <a:t>প্রভাব</a:t>
            </a:r>
            <a:r>
              <a:rPr lang="en-US" dirty="0"/>
              <a:t> </a:t>
            </a:r>
            <a:r>
              <a:rPr lang="en-US" dirty="0" err="1"/>
              <a:t>ফেলে</a:t>
            </a:r>
            <a:r>
              <a:rPr lang="en-US" dirty="0"/>
              <a:t> </a:t>
            </a:r>
            <a:r>
              <a:rPr lang="en-US" dirty="0" err="1"/>
              <a:t>তা</a:t>
            </a:r>
            <a:r>
              <a:rPr lang="en-US" dirty="0"/>
              <a:t> </a:t>
            </a:r>
            <a:r>
              <a:rPr lang="en-US" dirty="0" err="1"/>
              <a:t>আলোচনা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পূর্বে</a:t>
            </a:r>
            <a:r>
              <a:rPr lang="en-US" dirty="0"/>
              <a:t> </a:t>
            </a:r>
            <a:r>
              <a:rPr lang="en-US" dirty="0" err="1"/>
              <a:t>জানা</a:t>
            </a:r>
            <a:r>
              <a:rPr lang="en-US" dirty="0"/>
              <a:t> </a:t>
            </a:r>
            <a:r>
              <a:rPr lang="en-US" dirty="0" err="1"/>
              <a:t>প্রয়োজন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বংশগতি</a:t>
            </a:r>
            <a:r>
              <a:rPr lang="en-US" dirty="0"/>
              <a:t> </a:t>
            </a:r>
            <a:r>
              <a:rPr lang="en-SG" dirty="0" smtClean="0"/>
              <a:t> </a:t>
            </a:r>
            <a:r>
              <a:rPr lang="en-US" dirty="0" smtClean="0"/>
              <a:t>ও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 </a:t>
            </a:r>
          </a:p>
          <a:p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Heredity</a:t>
            </a:r>
            <a:endParaRPr lang="en-US" dirty="0"/>
          </a:p>
          <a:p>
            <a:r>
              <a:rPr lang="en-US" dirty="0"/>
              <a:t>            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বাস্তব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জিন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ক্রোমোজোম</a:t>
            </a:r>
            <a:r>
              <a:rPr lang="en-US" dirty="0" smtClean="0"/>
              <a:t> (D.N.A )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/>
              <a:t>বংশগতি</a:t>
            </a:r>
            <a:r>
              <a:rPr lang="en-US" dirty="0"/>
              <a:t> </a:t>
            </a:r>
            <a:r>
              <a:rPr lang="en-US" dirty="0" err="1" smtClean="0"/>
              <a:t>স্থানান্তরিত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পিতামাতার</a:t>
            </a:r>
            <a:r>
              <a:rPr lang="en-US" dirty="0" smtClean="0"/>
              <a:t> </a:t>
            </a:r>
            <a:r>
              <a:rPr lang="en-US" dirty="0" err="1" smtClean="0"/>
              <a:t>প্রকৃ্রিতিগত,আকৃতিগত</a:t>
            </a:r>
            <a:r>
              <a:rPr lang="en-US" dirty="0" smtClean="0"/>
              <a:t> ও </a:t>
            </a:r>
            <a:r>
              <a:rPr lang="en-US" dirty="0" err="1" smtClean="0"/>
              <a:t>চরিত্রগত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বৈশিষ্ট্যাবলী</a:t>
            </a:r>
            <a:r>
              <a:rPr lang="en-US" dirty="0" smtClean="0"/>
              <a:t> </a:t>
            </a:r>
            <a:r>
              <a:rPr lang="en-US" dirty="0" err="1" smtClean="0"/>
              <a:t>বংশানুক্রমে</a:t>
            </a:r>
            <a:r>
              <a:rPr lang="en-US" dirty="0" smtClean="0"/>
              <a:t> </a:t>
            </a:r>
            <a:r>
              <a:rPr lang="en-US" dirty="0" err="1" smtClean="0"/>
              <a:t>সন্তান-সন্ততির</a:t>
            </a:r>
            <a:r>
              <a:rPr lang="en-US" dirty="0" smtClean="0"/>
              <a:t> </a:t>
            </a: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পরিবাহিত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/>
              <a:t>বংশগতি</a:t>
            </a:r>
            <a:r>
              <a:rPr lang="en-US" dirty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(heredity )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জীবের</a:t>
            </a:r>
            <a:r>
              <a:rPr lang="en-US" dirty="0" smtClean="0"/>
              <a:t> </a:t>
            </a:r>
            <a:r>
              <a:rPr lang="en-US" dirty="0" err="1" smtClean="0"/>
              <a:t>অস্তিত্বের</a:t>
            </a:r>
            <a:r>
              <a:rPr lang="en-US" dirty="0" smtClean="0"/>
              <a:t> </a:t>
            </a:r>
            <a:r>
              <a:rPr lang="en-US" dirty="0" err="1" smtClean="0"/>
              <a:t>ধারক</a:t>
            </a:r>
            <a:r>
              <a:rPr lang="en-US" dirty="0" smtClean="0"/>
              <a:t> ও </a:t>
            </a:r>
            <a:r>
              <a:rPr lang="en-US" dirty="0" err="1" smtClean="0"/>
              <a:t>বাহক</a:t>
            </a:r>
            <a:r>
              <a:rPr lang="en-US" dirty="0" smtClean="0"/>
              <a:t> </a:t>
            </a:r>
            <a:r>
              <a:rPr lang="en-US" dirty="0" err="1" smtClean="0"/>
              <a:t>বলেই</a:t>
            </a:r>
            <a:r>
              <a:rPr lang="en-US" dirty="0" smtClean="0"/>
              <a:t> </a:t>
            </a:r>
            <a:r>
              <a:rPr lang="en-US" dirty="0" err="1" smtClean="0"/>
              <a:t>ইহা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পিতামাতার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লক্ষণগুলি</a:t>
            </a:r>
            <a:r>
              <a:rPr lang="en-US" dirty="0" smtClean="0"/>
              <a:t> </a:t>
            </a:r>
            <a:r>
              <a:rPr lang="en-US" dirty="0" err="1" smtClean="0"/>
              <a:t>নির্ভুল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সন্তান-সন্ততির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বিকশিত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প্রকৃতপক্ষে</a:t>
            </a:r>
            <a:r>
              <a:rPr lang="en-US" dirty="0" smtClean="0"/>
              <a:t> </a:t>
            </a:r>
            <a:r>
              <a:rPr lang="en-US" dirty="0" err="1" smtClean="0"/>
              <a:t>বংশধরদের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পিতামাতার</a:t>
            </a:r>
            <a:r>
              <a:rPr lang="en-US" dirty="0" smtClean="0"/>
              <a:t> </a:t>
            </a:r>
            <a:r>
              <a:rPr lang="en-US" dirty="0" err="1" smtClean="0"/>
              <a:t>লক্ষণগুলি</a:t>
            </a:r>
            <a:r>
              <a:rPr lang="en-US" dirty="0" smtClean="0"/>
              <a:t> </a:t>
            </a:r>
            <a:r>
              <a:rPr lang="en-US" dirty="0" err="1" smtClean="0"/>
              <a:t>সঠিক</a:t>
            </a:r>
            <a:r>
              <a:rPr lang="en-US" dirty="0" smtClean="0"/>
              <a:t> </a:t>
            </a:r>
            <a:r>
              <a:rPr lang="en-US" dirty="0" err="1" smtClean="0"/>
              <a:t>প্রতিরূপ</a:t>
            </a:r>
            <a:r>
              <a:rPr lang="en-US" dirty="0" smtClean="0"/>
              <a:t> </a:t>
            </a:r>
            <a:r>
              <a:rPr lang="en-US" dirty="0" err="1" smtClean="0"/>
              <a:t>দৃষ্ট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পূর্ব</a:t>
            </a:r>
            <a:r>
              <a:rPr lang="en-US" dirty="0" smtClean="0"/>
              <a:t> </a:t>
            </a:r>
            <a:r>
              <a:rPr lang="en-US" dirty="0" err="1" smtClean="0"/>
              <a:t>পুরুষ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সৃষ্ট</a:t>
            </a:r>
            <a:r>
              <a:rPr lang="en-US" dirty="0" smtClean="0"/>
              <a:t> </a:t>
            </a:r>
            <a:r>
              <a:rPr lang="en-US" dirty="0" err="1" smtClean="0"/>
              <a:t>সন্তানদের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আকৃতি</a:t>
            </a:r>
            <a:r>
              <a:rPr lang="en-US" dirty="0" smtClean="0"/>
              <a:t>,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ও </a:t>
            </a:r>
            <a:r>
              <a:rPr lang="en-US" dirty="0" err="1" smtClean="0"/>
              <a:t>শারীর</a:t>
            </a:r>
            <a:r>
              <a:rPr lang="en-US" dirty="0" smtClean="0"/>
              <a:t> </a:t>
            </a:r>
            <a:r>
              <a:rPr lang="en-US" dirty="0" err="1" smtClean="0"/>
              <a:t>বৃত্তীয়</a:t>
            </a:r>
            <a:r>
              <a:rPr lang="en-US" dirty="0" smtClean="0"/>
              <a:t> </a:t>
            </a:r>
            <a:r>
              <a:rPr lang="en-US" dirty="0" err="1" smtClean="0"/>
              <a:t>সাদৃশ্য</a:t>
            </a:r>
            <a:r>
              <a:rPr lang="en-US" dirty="0" smtClean="0"/>
              <a:t> </a:t>
            </a:r>
            <a:r>
              <a:rPr lang="en-US" dirty="0" err="1" smtClean="0"/>
              <a:t>থাকলেও</a:t>
            </a:r>
            <a:r>
              <a:rPr lang="en-US" dirty="0"/>
              <a:t> </a:t>
            </a:r>
            <a:r>
              <a:rPr lang="en-US" dirty="0" err="1" smtClean="0"/>
              <a:t>তাদের</a:t>
            </a:r>
            <a:r>
              <a:rPr lang="en-US" dirty="0"/>
              <a:t> </a:t>
            </a:r>
            <a:r>
              <a:rPr lang="en-US" dirty="0" err="1" smtClean="0"/>
              <a:t>প্রত্যেকেরই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স্বাতন্ত্র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গুলিকে</a:t>
            </a:r>
            <a:r>
              <a:rPr lang="en-US" dirty="0" smtClean="0"/>
              <a:t> variation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পরিবৃত্তি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/>
              <a:t> </a:t>
            </a:r>
            <a:r>
              <a:rPr lang="en-US" dirty="0" smtClean="0"/>
              <a:t>। </a:t>
            </a:r>
            <a:r>
              <a:rPr lang="en-US" dirty="0" err="1" smtClean="0"/>
              <a:t>পরিবৃত্তি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উদ্ভব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উদ্ভব</a:t>
            </a:r>
            <a:r>
              <a:rPr lang="en-US" dirty="0" smtClean="0"/>
              <a:t> </a:t>
            </a:r>
            <a:r>
              <a:rPr lang="en-US" dirty="0" err="1" smtClean="0"/>
              <a:t>পরিবৃত্তিকে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পরিবৃত্তি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/>
              <a:t> </a:t>
            </a:r>
            <a:r>
              <a:rPr lang="en-US" dirty="0" smtClean="0"/>
              <a:t> environment variation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r>
              <a:rPr lang="en-US" dirty="0" err="1" smtClean="0"/>
              <a:t>বংশগতি</a:t>
            </a:r>
            <a:r>
              <a:rPr lang="en-US" dirty="0" smtClean="0"/>
              <a:t> ও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অবিচ্ছেদ্য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সামগ্রিকভাবে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প্রজননবিদদের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–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জিন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--D.N.A is the blue print of human body .   </a:t>
            </a:r>
            <a:r>
              <a:rPr lang="en-US" dirty="0" err="1" smtClean="0"/>
              <a:t>অর্থা</a:t>
            </a:r>
            <a:r>
              <a:rPr lang="en-US" dirty="0" smtClean="0"/>
              <a:t>ৎ D.N.A  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আচরনের</a:t>
            </a:r>
            <a:r>
              <a:rPr lang="en-US" dirty="0" smtClean="0"/>
              <a:t>  </a:t>
            </a:r>
            <a:r>
              <a:rPr lang="en-US" dirty="0" err="1" smtClean="0"/>
              <a:t>নীল</a:t>
            </a:r>
            <a:r>
              <a:rPr lang="en-US" dirty="0" smtClean="0"/>
              <a:t> </a:t>
            </a:r>
            <a:r>
              <a:rPr lang="en-US" dirty="0" err="1" smtClean="0"/>
              <a:t>নক্সা</a:t>
            </a:r>
            <a:r>
              <a:rPr lang="en-US" dirty="0" smtClean="0"/>
              <a:t>  ।                                           </a:t>
            </a:r>
            <a:r>
              <a:rPr lang="bn-IN" dirty="0" smtClean="0"/>
              <a:t>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7073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পরিবেশ বা </a:t>
            </a:r>
            <a:r>
              <a:rPr lang="en-US" dirty="0" smtClean="0"/>
              <a:t>Environment : </a:t>
            </a:r>
          </a:p>
          <a:p>
            <a:pPr marL="0" indent="0">
              <a:buNone/>
            </a:pP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বিজ্ঞানে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কথাটির</a:t>
            </a:r>
            <a:r>
              <a:rPr lang="en-US" dirty="0" smtClean="0"/>
              <a:t> 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চারদিকের</a:t>
            </a:r>
            <a:r>
              <a:rPr lang="en-US" dirty="0" smtClean="0"/>
              <a:t> </a:t>
            </a:r>
            <a:r>
              <a:rPr lang="en-US" dirty="0" err="1" smtClean="0"/>
              <a:t>প্রাকৃতিক</a:t>
            </a:r>
            <a:r>
              <a:rPr lang="en-US" dirty="0" smtClean="0"/>
              <a:t> ও </a:t>
            </a: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।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শক্তি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আচরণও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মাত্রায়</a:t>
            </a:r>
            <a:r>
              <a:rPr lang="en-US" dirty="0" smtClean="0"/>
              <a:t> </a:t>
            </a:r>
            <a:r>
              <a:rPr lang="en-US" dirty="0" err="1" smtClean="0"/>
              <a:t>বদলাতে</a:t>
            </a:r>
            <a:r>
              <a:rPr lang="en-US" dirty="0" smtClean="0"/>
              <a:t> </a:t>
            </a:r>
            <a:r>
              <a:rPr lang="en-US" dirty="0" err="1" smtClean="0"/>
              <a:t>সক্ষম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জন্মমুহূর্তের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গর্ভের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শিশুকে</a:t>
            </a:r>
            <a:r>
              <a:rPr lang="en-US" dirty="0" smtClean="0"/>
              <a:t> </a:t>
            </a:r>
            <a:r>
              <a:rPr lang="en-US" dirty="0" err="1" smtClean="0"/>
              <a:t>প্রভাবিত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যাকে</a:t>
            </a:r>
            <a:r>
              <a:rPr lang="en-US" dirty="0" smtClean="0"/>
              <a:t> prenatal influence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  <a:r>
              <a:rPr lang="en-US" dirty="0" err="1" smtClean="0"/>
              <a:t>যেমন</a:t>
            </a:r>
            <a:r>
              <a:rPr lang="en-US" dirty="0" smtClean="0"/>
              <a:t>-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অশান্তি</a:t>
            </a:r>
            <a:r>
              <a:rPr lang="en-US" dirty="0" smtClean="0"/>
              <a:t> ,</a:t>
            </a:r>
            <a:r>
              <a:rPr lang="en-US" dirty="0" err="1" smtClean="0"/>
              <a:t>উদ্বেগ</a:t>
            </a:r>
            <a:r>
              <a:rPr lang="en-US" dirty="0" smtClean="0"/>
              <a:t> </a:t>
            </a:r>
            <a:r>
              <a:rPr lang="en-US" dirty="0" err="1" smtClean="0"/>
              <a:t>প্রভৃতি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চারপাশের</a:t>
            </a:r>
            <a:r>
              <a:rPr lang="en-US" dirty="0" smtClean="0"/>
              <a:t> </a:t>
            </a:r>
            <a:r>
              <a:rPr lang="en-US" dirty="0" err="1" smtClean="0"/>
              <a:t>দ্রব্য</a:t>
            </a:r>
            <a:r>
              <a:rPr lang="en-US" dirty="0" smtClean="0"/>
              <a:t> ও </a:t>
            </a:r>
            <a:r>
              <a:rPr lang="en-US" dirty="0" err="1" smtClean="0"/>
              <a:t>ঘটনাই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জন্মগত</a:t>
            </a:r>
            <a:r>
              <a:rPr lang="en-US" dirty="0" smtClean="0"/>
              <a:t> </a:t>
            </a:r>
            <a:r>
              <a:rPr lang="en-US" dirty="0" err="1" smtClean="0"/>
              <a:t>অন্তর্নিহিত</a:t>
            </a:r>
            <a:r>
              <a:rPr lang="en-US" dirty="0" smtClean="0"/>
              <a:t> </a:t>
            </a:r>
            <a:r>
              <a:rPr lang="en-US" dirty="0" err="1" smtClean="0"/>
              <a:t>শক্তির</a:t>
            </a:r>
            <a:r>
              <a:rPr lang="en-US" dirty="0" smtClean="0"/>
              <a:t> </a:t>
            </a:r>
            <a:r>
              <a:rPr lang="en-US" dirty="0" err="1" smtClean="0"/>
              <a:t>আধার</a:t>
            </a:r>
            <a:r>
              <a:rPr lang="en-US" dirty="0" smtClean="0"/>
              <a:t> ।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ভিতর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সম্ভাবনা</a:t>
            </a:r>
            <a:r>
              <a:rPr lang="en-US" dirty="0" smtClean="0"/>
              <a:t> </a:t>
            </a:r>
            <a:r>
              <a:rPr lang="en-US" dirty="0" err="1" smtClean="0"/>
              <a:t>আত্বপ্রকাশ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ও </a:t>
            </a:r>
            <a:r>
              <a:rPr lang="en-US" dirty="0" err="1" smtClean="0"/>
              <a:t>পুষ্ট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888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 and Environment force 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ও </a:t>
            </a:r>
            <a:r>
              <a:rPr lang="en-US" dirty="0" err="1" smtClean="0"/>
              <a:t>বাবার</a:t>
            </a:r>
            <a:r>
              <a:rPr lang="en-US" dirty="0" smtClean="0"/>
              <a:t>  </a:t>
            </a:r>
            <a:r>
              <a:rPr lang="en-US" dirty="0" err="1" smtClean="0"/>
              <a:t>মিলনের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। </a:t>
            </a:r>
            <a:r>
              <a:rPr lang="en-US" dirty="0" err="1" smtClean="0"/>
              <a:t>পুরুষের</a:t>
            </a:r>
            <a:r>
              <a:rPr lang="en-US" dirty="0" smtClean="0"/>
              <a:t> </a:t>
            </a:r>
            <a:r>
              <a:rPr lang="en-US" dirty="0" err="1" smtClean="0"/>
              <a:t>শুক্রবীজ</a:t>
            </a:r>
            <a:r>
              <a:rPr lang="en-US" dirty="0" smtClean="0"/>
              <a:t> ও </a:t>
            </a:r>
            <a:r>
              <a:rPr lang="en-US" dirty="0" err="1" smtClean="0"/>
              <a:t>নারীর</a:t>
            </a:r>
            <a:r>
              <a:rPr lang="en-US" dirty="0" smtClean="0"/>
              <a:t> </a:t>
            </a:r>
            <a:r>
              <a:rPr lang="en-US" dirty="0" err="1" smtClean="0"/>
              <a:t>ডিম্বকোষের</a:t>
            </a:r>
            <a:r>
              <a:rPr lang="en-US" dirty="0" smtClean="0"/>
              <a:t> </a:t>
            </a:r>
            <a:r>
              <a:rPr lang="en-US" dirty="0" err="1" smtClean="0"/>
              <a:t>উপযুক্ত</a:t>
            </a:r>
            <a:r>
              <a:rPr lang="en-US" dirty="0" smtClean="0"/>
              <a:t> </a:t>
            </a:r>
            <a:r>
              <a:rPr lang="en-US" dirty="0" err="1" smtClean="0"/>
              <a:t>মিলনের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গর্ভে</a:t>
            </a:r>
            <a:r>
              <a:rPr lang="en-US" dirty="0" smtClean="0"/>
              <a:t> </a:t>
            </a:r>
            <a:r>
              <a:rPr lang="en-US" dirty="0" err="1" smtClean="0"/>
              <a:t>এককোষ</a:t>
            </a:r>
            <a:r>
              <a:rPr lang="en-US" dirty="0" smtClean="0"/>
              <a:t> </a:t>
            </a:r>
            <a:r>
              <a:rPr lang="en-US" dirty="0" err="1" smtClean="0"/>
              <a:t>বিশিষ্ট</a:t>
            </a:r>
            <a:r>
              <a:rPr lang="en-US" dirty="0" smtClean="0"/>
              <a:t> 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গর্ভধারণের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পরই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 </a:t>
            </a:r>
            <a:r>
              <a:rPr lang="en-US" dirty="0" err="1" smtClean="0"/>
              <a:t>অসংখ্য</a:t>
            </a:r>
            <a:r>
              <a:rPr lang="en-US" dirty="0" smtClean="0"/>
              <a:t> </a:t>
            </a:r>
            <a:r>
              <a:rPr lang="en-US" dirty="0" err="1" smtClean="0"/>
              <a:t>কোষে</a:t>
            </a:r>
            <a:r>
              <a:rPr lang="en-US" dirty="0" smtClean="0"/>
              <a:t> </a:t>
            </a:r>
            <a:r>
              <a:rPr lang="en-US" dirty="0" err="1" smtClean="0"/>
              <a:t>বিভক্ত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ভূমিষ্ঠের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বর্ধনগত</a:t>
            </a:r>
            <a:r>
              <a:rPr lang="en-US" dirty="0" smtClean="0"/>
              <a:t> </a:t>
            </a:r>
            <a:r>
              <a:rPr lang="en-US" dirty="0" err="1" smtClean="0"/>
              <a:t>আচরণে</a:t>
            </a:r>
            <a:r>
              <a:rPr lang="en-US" dirty="0" smtClean="0"/>
              <a:t> ও </a:t>
            </a:r>
            <a:r>
              <a:rPr lang="en-US" dirty="0"/>
              <a:t> </a:t>
            </a:r>
            <a:r>
              <a:rPr lang="en-US" dirty="0" err="1" smtClean="0"/>
              <a:t>বৈশিেস্টর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৫টি factors </a:t>
            </a:r>
            <a:r>
              <a:rPr lang="en-US" dirty="0" err="1" smtClean="0"/>
              <a:t>বিবেচ্যঃ</a:t>
            </a:r>
            <a:r>
              <a:rPr lang="en-US" dirty="0" smtClean="0"/>
              <a:t> </a:t>
            </a:r>
            <a:r>
              <a:rPr lang="en-US" dirty="0" err="1" smtClean="0"/>
              <a:t>যথাঃ</a:t>
            </a:r>
            <a:r>
              <a:rPr lang="en-US" dirty="0" smtClean="0"/>
              <a:t>– </a:t>
            </a:r>
          </a:p>
          <a:p>
            <a:pPr marL="514350" indent="-514350">
              <a:buAutoNum type="arabicPeriod"/>
            </a:pPr>
            <a:r>
              <a:rPr lang="en-US" dirty="0" smtClean="0"/>
              <a:t>Nature force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a) Genetically </a:t>
            </a:r>
            <a:r>
              <a:rPr lang="en-US" dirty="0" err="1" smtClean="0"/>
              <a:t>determind</a:t>
            </a:r>
            <a:r>
              <a:rPr lang="en-US" dirty="0" smtClean="0"/>
              <a:t> biological variables 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b) No- genetically biological variables . 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Nurture force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a) The child past learning 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b) His immediate social </a:t>
            </a:r>
            <a:r>
              <a:rPr lang="en-US" dirty="0" err="1" smtClean="0"/>
              <a:t>phychological</a:t>
            </a:r>
            <a:r>
              <a:rPr lang="en-US" dirty="0" smtClean="0"/>
              <a:t> environment 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c) The general social and cultural milieu in which he develops .</a:t>
            </a:r>
          </a:p>
          <a:p>
            <a:pPr marL="0" indent="0">
              <a:buNone/>
            </a:pP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 factors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nature force </a:t>
            </a:r>
            <a:r>
              <a:rPr lang="en-US" dirty="0" err="1" smtClean="0"/>
              <a:t>বা</a:t>
            </a:r>
            <a:r>
              <a:rPr lang="en-US" dirty="0" smtClean="0"/>
              <a:t>  heredity force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পরের</a:t>
            </a:r>
            <a:r>
              <a:rPr lang="en-US" dirty="0" smtClean="0"/>
              <a:t> ৩ </a:t>
            </a:r>
            <a:r>
              <a:rPr lang="en-US" dirty="0" err="1" smtClean="0"/>
              <a:t>টিকে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nurture force </a:t>
            </a:r>
            <a:r>
              <a:rPr lang="en-US" dirty="0" err="1" smtClean="0"/>
              <a:t>বা</a:t>
            </a:r>
            <a:r>
              <a:rPr lang="en-US" dirty="0" smtClean="0"/>
              <a:t>  environment force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আচরনে</a:t>
            </a:r>
            <a:r>
              <a:rPr lang="en-US" dirty="0" smtClean="0"/>
              <a:t> ও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 ৫ </a:t>
            </a:r>
            <a:r>
              <a:rPr lang="en-US" dirty="0" err="1" smtClean="0"/>
              <a:t>টি</a:t>
            </a:r>
            <a:r>
              <a:rPr lang="en-US" dirty="0" smtClean="0"/>
              <a:t>  factors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লখ্য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লব্দ</a:t>
            </a:r>
            <a:r>
              <a:rPr lang="en-US" dirty="0" smtClean="0"/>
              <a:t> </a:t>
            </a:r>
            <a:r>
              <a:rPr lang="en-US" dirty="0" err="1" smtClean="0"/>
              <a:t>ফলাফলের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প্রমান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149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human genetic research 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Genetic </a:t>
            </a:r>
            <a:r>
              <a:rPr lang="en-US" dirty="0" err="1" smtClean="0"/>
              <a:t>বিষয়ের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লখ্য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প্রভাবকে</a:t>
            </a:r>
            <a:r>
              <a:rPr lang="en-US" dirty="0" smtClean="0"/>
              <a:t> (Environment influence)</a:t>
            </a:r>
            <a:r>
              <a:rPr lang="en-US" dirty="0" err="1" smtClean="0"/>
              <a:t>নিয়ন্ত্রিত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বুদ্ধিমত্তায়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লখ্য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।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গবেষণার</a:t>
            </a:r>
            <a:r>
              <a:rPr lang="en-US" dirty="0" smtClean="0"/>
              <a:t> </a:t>
            </a:r>
            <a:r>
              <a:rPr lang="en-US" dirty="0" err="1" smtClean="0"/>
              <a:t>বেশীর</a:t>
            </a:r>
            <a:r>
              <a:rPr lang="en-US" dirty="0" smtClean="0"/>
              <a:t> </a:t>
            </a:r>
            <a:r>
              <a:rPr lang="en-US" dirty="0" err="1" smtClean="0"/>
              <a:t>ভাগই</a:t>
            </a:r>
            <a:r>
              <a:rPr lang="en-US" dirty="0" smtClean="0"/>
              <a:t> – “ Twin study “ </a:t>
            </a:r>
            <a:r>
              <a:rPr lang="en-US" dirty="0" err="1" smtClean="0"/>
              <a:t>পদ্ধতিতে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 ।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জমজকে</a:t>
            </a:r>
            <a:r>
              <a:rPr lang="en-US" dirty="0" smtClean="0"/>
              <a:t> –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জমজ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আপন</a:t>
            </a:r>
            <a:r>
              <a:rPr lang="en-US" dirty="0" smtClean="0"/>
              <a:t> </a:t>
            </a:r>
            <a:r>
              <a:rPr lang="en-US" dirty="0" err="1" smtClean="0"/>
              <a:t>ভাইবোনদের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তুলনা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সবক্ষেত্রেই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প্রয়োগ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 । I.Q-test এ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--  Identical twins closely related </a:t>
            </a:r>
            <a:r>
              <a:rPr lang="en-US" dirty="0" err="1" smtClean="0"/>
              <a:t>ছিল</a:t>
            </a:r>
            <a:r>
              <a:rPr lang="en-US" dirty="0" smtClean="0"/>
              <a:t> , </a:t>
            </a:r>
            <a:r>
              <a:rPr lang="en-US" dirty="0" err="1" smtClean="0"/>
              <a:t>অন্যান্যদের</a:t>
            </a:r>
            <a:r>
              <a:rPr lang="en-US" dirty="0" smtClean="0"/>
              <a:t> </a:t>
            </a:r>
            <a:r>
              <a:rPr lang="en-US" dirty="0" err="1" smtClean="0"/>
              <a:t>তুলনায়</a:t>
            </a:r>
            <a:r>
              <a:rPr lang="en-US" dirty="0" smtClean="0"/>
              <a:t> 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-  Genetic factors affect intelligence. </a:t>
            </a:r>
            <a:r>
              <a:rPr lang="en-US" dirty="0" err="1" smtClean="0"/>
              <a:t>এটার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I.T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অন্তর্ভুক্ত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। </a:t>
            </a:r>
            <a:r>
              <a:rPr lang="en-US" dirty="0" err="1" smtClean="0"/>
              <a:t>অনেক</a:t>
            </a:r>
            <a:r>
              <a:rPr lang="en-US" dirty="0" smtClean="0"/>
              <a:t>   study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জানা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I.T </a:t>
            </a:r>
            <a:r>
              <a:rPr lang="en-US" dirty="0" err="1" smtClean="0"/>
              <a:t>বেশির</a:t>
            </a:r>
            <a:r>
              <a:rPr lang="en-US" dirty="0" smtClean="0"/>
              <a:t> </a:t>
            </a:r>
            <a:r>
              <a:rPr lang="en-US" dirty="0" err="1" smtClean="0"/>
              <a:t>ভাগই</a:t>
            </a:r>
            <a:r>
              <a:rPr lang="en-US" dirty="0" smtClean="0"/>
              <a:t> </a:t>
            </a:r>
            <a:r>
              <a:rPr lang="en-US" dirty="0" err="1" smtClean="0"/>
              <a:t>একত্রে</a:t>
            </a:r>
            <a:r>
              <a:rPr lang="en-US" dirty="0" smtClean="0"/>
              <a:t> </a:t>
            </a:r>
            <a:r>
              <a:rPr lang="en-US" dirty="0" err="1" smtClean="0"/>
              <a:t>কাটায়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বেড়ে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ও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smtClean="0"/>
              <a:t> ।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785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592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Vrinda</vt:lpstr>
      <vt:lpstr>Office Theme</vt:lpstr>
      <vt:lpstr>বংশগতি এবং পরিবেশ  ব্যক্তির বর্ধন বা বিকাশের বৈশিষ্ট্য শুরু হয় জন্ম মুহূর্ত থেকে ।জন্মের সূচনা হয় মাতৃগর্ভে,পিতৃকোষ ও মাতৃকোষের মিলনের ফলে ।তখন থেকেই মানব শিশুর অস্তিত্ত্ব ঘোষিত হয় এবং পূর্নাঙ্গ রুপ নেয়ার পর সে ভূমিষ্ঠ হয় এবং বিকাশ আচরণে প্রকাশ পায় তার ব্যক্তিসত্তা ।   </vt:lpstr>
      <vt:lpstr> </vt:lpstr>
      <vt:lpstr>PowerPoint Presentation</vt:lpstr>
      <vt:lpstr>Heredity and Environment force :</vt:lpstr>
      <vt:lpstr>Result of human genetic research 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বংশগতি এবং পরিবেশ  ব্যক্তির বর্ধন বা বিকাশের বৈশিষ্ট্য শুরু হয় জন্ম মুহূর্ত থেকে ।জন্মের সূচনা হয় মাত্রিগরভে,পিতৃকোষ ও মাতৃকোষের মিলনের ফলে ।তখন থেকেই মানব শিশুর অস</dc:title>
  <dc:creator>Ferdousi Begum</dc:creator>
  <cp:lastModifiedBy>Ferdousi Begum</cp:lastModifiedBy>
  <cp:revision>32</cp:revision>
  <dcterms:created xsi:type="dcterms:W3CDTF">2020-04-21T06:37:04Z</dcterms:created>
  <dcterms:modified xsi:type="dcterms:W3CDTF">2020-04-22T07:43:58Z</dcterms:modified>
</cp:coreProperties>
</file>