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8" r:id="rId3"/>
    <p:sldId id="259" r:id="rId4"/>
    <p:sldId id="260" r:id="rId5"/>
    <p:sldId id="257" r:id="rId6"/>
    <p:sldId id="261" r:id="rId7"/>
    <p:sldId id="262" r:id="rId8"/>
    <p:sldId id="263" r:id="rId9"/>
    <p:sldId id="268" r:id="rId10"/>
    <p:sldId id="264" r:id="rId11"/>
    <p:sldId id="265" r:id="rId12"/>
    <p:sldId id="269" r:id="rId13"/>
    <p:sldId id="266" r:id="rId14"/>
    <p:sldId id="267"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50F35-E2D6-4DA9-97F4-0AFC2156A4A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7AE4A63E-B21A-459E-A2A0-FF918F1FB790}">
      <dgm:prSet phldrT="[Text]" custT="1"/>
      <dgm:spPr/>
      <dgm:t>
        <a:bodyPr/>
        <a:lstStyle/>
        <a:p>
          <a:r>
            <a:rPr lang="bn-IN" sz="2000" dirty="0" smtClean="0">
              <a:latin typeface="NikoshBAN" pitchFamily="2" charset="0"/>
              <a:cs typeface="NikoshBAN" pitchFamily="2" charset="0"/>
            </a:rPr>
            <a:t>প্রাপ্ত বয়স্ক(আহারে অপর্যাপ্ত </a:t>
          </a:r>
          <a:r>
            <a:rPr lang="en-US" sz="2000" dirty="0" err="1" smtClean="0">
              <a:latin typeface="NikoshBAN" pitchFamily="2" charset="0"/>
              <a:cs typeface="NikoshBAN" pitchFamily="2" charset="0"/>
            </a:rPr>
            <a:t>vit</a:t>
          </a:r>
          <a:r>
            <a:rPr lang="en-US" sz="2000" dirty="0" smtClean="0">
              <a:latin typeface="NikoshBAN" pitchFamily="2" charset="0"/>
              <a:cs typeface="NikoshBAN" pitchFamily="2" charset="0"/>
            </a:rPr>
            <a:t> A </a:t>
          </a:r>
          <a:r>
            <a:rPr lang="bn-IN" sz="2000" dirty="0" smtClean="0">
              <a:latin typeface="NikoshBAN" pitchFamily="2" charset="0"/>
              <a:cs typeface="NikoshBAN" pitchFamily="2" charset="0"/>
            </a:rPr>
            <a:t> এবং দেহে এর কম সঞ্চয়)</a:t>
          </a:r>
          <a:endParaRPr lang="en-US" sz="2000" dirty="0">
            <a:latin typeface="NikoshBAN" pitchFamily="2" charset="0"/>
            <a:cs typeface="NikoshBAN" pitchFamily="2" charset="0"/>
          </a:endParaRPr>
        </a:p>
      </dgm:t>
    </dgm:pt>
    <dgm:pt modelId="{132C9FC5-FD65-4C00-8D28-70E92579B8FC}" type="parTrans" cxnId="{FE84213D-1948-4C04-98FC-ACB67BC473DB}">
      <dgm:prSet/>
      <dgm:spPr/>
      <dgm:t>
        <a:bodyPr/>
        <a:lstStyle/>
        <a:p>
          <a:endParaRPr lang="en-US"/>
        </a:p>
      </dgm:t>
    </dgm:pt>
    <dgm:pt modelId="{5EBF9157-E29F-48B2-970E-D5D2595B15D2}" type="sibTrans" cxnId="{FE84213D-1948-4C04-98FC-ACB67BC473DB}">
      <dgm:prSet/>
      <dgm:spPr/>
      <dgm:t>
        <a:bodyPr/>
        <a:lstStyle/>
        <a:p>
          <a:endParaRPr lang="en-US"/>
        </a:p>
      </dgm:t>
    </dgm:pt>
    <dgm:pt modelId="{A6FA38D4-5DB3-4D32-9DF5-E732156E63B5}">
      <dgm:prSet phldrT="[Text]" custT="1"/>
      <dgm:spPr/>
      <dgm:t>
        <a:bodyPr/>
        <a:lstStyle/>
        <a:p>
          <a:r>
            <a:rPr lang="bn-IN" sz="2400" dirty="0" smtClean="0">
              <a:latin typeface="NikoshBAN" pitchFamily="2" charset="0"/>
              <a:cs typeface="NikoshBAN" pitchFamily="2" charset="0"/>
            </a:rPr>
            <a:t>জন্মের পর দৈহিক বৃদ্ধির জন্য চাহিদা অপূরণ থাকে,</a:t>
          </a:r>
          <a:r>
            <a:rPr lang="bn-IN" sz="2400" dirty="0" smtClean="0">
              <a:latin typeface="NikoshBAN" pitchFamily="2" charset="0"/>
              <a:cs typeface="NikoshBAN" pitchFamily="2" charset="0"/>
            </a:rPr>
            <a:t>সঞ্চয় নিঃশোষিত হয়</a:t>
          </a:r>
          <a:r>
            <a:rPr lang="bn-IN" sz="2400" dirty="0" smtClean="0"/>
            <a:t>।</a:t>
          </a:r>
          <a:endParaRPr lang="en-US" sz="2400" dirty="0"/>
        </a:p>
      </dgm:t>
    </dgm:pt>
    <dgm:pt modelId="{F41FBA03-5131-4624-B221-E911CD950BFF}" type="parTrans" cxnId="{4E32656B-7194-4681-962B-89ECF7B6236C}">
      <dgm:prSet/>
      <dgm:spPr/>
      <dgm:t>
        <a:bodyPr/>
        <a:lstStyle/>
        <a:p>
          <a:endParaRPr lang="en-US"/>
        </a:p>
      </dgm:t>
    </dgm:pt>
    <dgm:pt modelId="{0EB05998-D624-41F7-BD74-122788634E67}" type="sibTrans" cxnId="{4E32656B-7194-4681-962B-89ECF7B6236C}">
      <dgm:prSet/>
      <dgm:spPr/>
      <dgm:t>
        <a:bodyPr/>
        <a:lstStyle/>
        <a:p>
          <a:endParaRPr lang="en-US"/>
        </a:p>
      </dgm:t>
    </dgm:pt>
    <dgm:pt modelId="{499925B3-D563-469B-987A-F93A5F9F0F84}">
      <dgm:prSet phldrT="[Text]" custT="1"/>
      <dgm:spPr/>
      <dgm:t>
        <a:bodyPr/>
        <a:lstStyle/>
        <a:p>
          <a:r>
            <a:rPr lang="bn-IN" sz="2000" dirty="0" smtClean="0">
              <a:latin typeface="NikoshBAN" pitchFamily="2" charset="0"/>
              <a:cs typeface="NikoshBAN" pitchFamily="2" charset="0"/>
            </a:rPr>
            <a:t>বাড়ন্ত শিশুর </a:t>
          </a:r>
          <a:r>
            <a:rPr lang="bn-IN" sz="2000" dirty="0" smtClean="0">
              <a:latin typeface="NikoshBAN" pitchFamily="2" charset="0"/>
              <a:cs typeface="NikoshBAN" pitchFamily="2" charset="0"/>
            </a:rPr>
            <a:t>অপর্যাপ্ত </a:t>
          </a:r>
          <a:r>
            <a:rPr lang="en-US" sz="2000" dirty="0" err="1" smtClean="0">
              <a:latin typeface="NikoshBAN" pitchFamily="2" charset="0"/>
              <a:cs typeface="NikoshBAN" pitchFamily="2" charset="0"/>
            </a:rPr>
            <a:t>vit</a:t>
          </a:r>
          <a:r>
            <a:rPr lang="en-US" sz="2000" dirty="0" smtClean="0">
              <a:latin typeface="NikoshBAN" pitchFamily="2" charset="0"/>
              <a:cs typeface="NikoshBAN" pitchFamily="2" charset="0"/>
            </a:rPr>
            <a:t> A </a:t>
          </a:r>
          <a:r>
            <a:rPr lang="bn-IN" sz="2000" dirty="0" smtClean="0">
              <a:latin typeface="NikoshBAN" pitchFamily="2" charset="0"/>
              <a:cs typeface="NikoshBAN" pitchFamily="2" charset="0"/>
            </a:rPr>
            <a:t> গ্রহন, ঘন ঘন রোগ সংক্রমন, ডায়রিয়া, কৃমি,এবং দেহে </a:t>
          </a:r>
          <a:r>
            <a:rPr lang="en-US" sz="2000" dirty="0" err="1" smtClean="0">
              <a:latin typeface="NikoshBAN" pitchFamily="2" charset="0"/>
              <a:cs typeface="NikoshBAN" pitchFamily="2" charset="0"/>
            </a:rPr>
            <a:t>vit</a:t>
          </a:r>
          <a:r>
            <a:rPr lang="en-US" sz="2000" dirty="0" smtClean="0">
              <a:latin typeface="NikoshBAN" pitchFamily="2" charset="0"/>
              <a:cs typeface="NikoshBAN" pitchFamily="2" charset="0"/>
            </a:rPr>
            <a:t> A</a:t>
          </a:r>
          <a:r>
            <a:rPr lang="bn-IN" sz="2000" dirty="0" smtClean="0">
              <a:latin typeface="NikoshBAN" pitchFamily="2" charset="0"/>
              <a:cs typeface="NikoshBAN" pitchFamily="2" charset="0"/>
            </a:rPr>
            <a:t>পুনঃ পুনঃ ঘাটতি, ফলাফল  রাতকানা, জেরোপথ্যালমিয়া</a:t>
          </a:r>
          <a:endParaRPr lang="en-US" sz="2000" dirty="0">
            <a:latin typeface="NikoshBAN" pitchFamily="2" charset="0"/>
            <a:cs typeface="NikoshBAN" pitchFamily="2" charset="0"/>
          </a:endParaRPr>
        </a:p>
      </dgm:t>
    </dgm:pt>
    <dgm:pt modelId="{99909149-527D-448B-ADE8-A6D00ABD168B}" type="parTrans" cxnId="{2ED083DD-9AAA-4B59-8398-87D10959AB71}">
      <dgm:prSet/>
      <dgm:spPr/>
      <dgm:t>
        <a:bodyPr/>
        <a:lstStyle/>
        <a:p>
          <a:endParaRPr lang="en-US"/>
        </a:p>
      </dgm:t>
    </dgm:pt>
    <dgm:pt modelId="{6F6A7394-205B-42A5-8D7B-6B338D342FDB}" type="sibTrans" cxnId="{2ED083DD-9AAA-4B59-8398-87D10959AB71}">
      <dgm:prSet/>
      <dgm:spPr/>
      <dgm:t>
        <a:bodyPr/>
        <a:lstStyle/>
        <a:p>
          <a:endParaRPr lang="en-US"/>
        </a:p>
      </dgm:t>
    </dgm:pt>
    <dgm:pt modelId="{B4D9B1CE-33E0-4071-9A93-48943F0F2571}">
      <dgm:prSet custT="1"/>
      <dgm:spPr/>
      <dgm:t>
        <a:bodyPr/>
        <a:lstStyle/>
        <a:p>
          <a:r>
            <a:rPr lang="bn-IN" sz="2000" dirty="0" smtClean="0">
              <a:latin typeface="NikoshBAN" pitchFamily="2" charset="0"/>
              <a:cs typeface="NikoshBAN" pitchFamily="2" charset="0"/>
            </a:rPr>
            <a:t>গর্ভাবস্থায় (চাহিদা বৃদ্ধি,আহারে অপর্যাপ্ত,গর্ভের শিশুর অপ্রতুল </a:t>
          </a:r>
          <a:r>
            <a:rPr lang="en-US" sz="2000" dirty="0" err="1" smtClean="0">
              <a:latin typeface="NikoshBAN" pitchFamily="2" charset="0"/>
              <a:cs typeface="NikoshBAN" pitchFamily="2" charset="0"/>
            </a:rPr>
            <a:t>vit</a:t>
          </a:r>
          <a:r>
            <a:rPr lang="en-US" sz="2000" dirty="0" smtClean="0">
              <a:latin typeface="NikoshBAN" pitchFamily="2" charset="0"/>
              <a:cs typeface="NikoshBAN" pitchFamily="2" charset="0"/>
            </a:rPr>
            <a:t> A </a:t>
          </a:r>
          <a:r>
            <a:rPr lang="bn-IN" sz="2000" dirty="0" smtClean="0">
              <a:latin typeface="NikoshBAN" pitchFamily="2" charset="0"/>
              <a:cs typeface="NikoshBAN" pitchFamily="2" charset="0"/>
            </a:rPr>
            <a:t> সঞ্চয়</a:t>
          </a:r>
          <a:endParaRPr lang="en-US" sz="2000" dirty="0">
            <a:latin typeface="NikoshBAN" pitchFamily="2" charset="0"/>
            <a:cs typeface="NikoshBAN" pitchFamily="2" charset="0"/>
          </a:endParaRPr>
        </a:p>
      </dgm:t>
    </dgm:pt>
    <dgm:pt modelId="{E14A3421-65EA-4D6E-A95D-FD1D7C557D90}" type="parTrans" cxnId="{5CCF9B72-3687-45AA-A7FC-DE65014FDF4D}">
      <dgm:prSet/>
      <dgm:spPr/>
      <dgm:t>
        <a:bodyPr/>
        <a:lstStyle/>
        <a:p>
          <a:endParaRPr lang="en-US"/>
        </a:p>
      </dgm:t>
    </dgm:pt>
    <dgm:pt modelId="{8EBA74F8-85B0-47DF-9E32-E024B3A0AB91}" type="sibTrans" cxnId="{5CCF9B72-3687-45AA-A7FC-DE65014FDF4D}">
      <dgm:prSet/>
      <dgm:spPr/>
      <dgm:t>
        <a:bodyPr/>
        <a:lstStyle/>
        <a:p>
          <a:endParaRPr lang="en-US"/>
        </a:p>
      </dgm:t>
    </dgm:pt>
    <dgm:pt modelId="{3F050335-9300-49A4-9BEF-E2956EF36BDB}" type="pres">
      <dgm:prSet presAssocID="{16850F35-E2D6-4DA9-97F4-0AFC2156A4A9}" presName="Name0" presStyleCnt="0">
        <dgm:presLayoutVars>
          <dgm:dir/>
          <dgm:resizeHandles val="exact"/>
        </dgm:presLayoutVars>
      </dgm:prSet>
      <dgm:spPr/>
    </dgm:pt>
    <dgm:pt modelId="{2F7F993D-A11D-4741-8641-163024E5F9CE}" type="pres">
      <dgm:prSet presAssocID="{7AE4A63E-B21A-459E-A2A0-FF918F1FB790}" presName="node" presStyleLbl="node1" presStyleIdx="0" presStyleCnt="4">
        <dgm:presLayoutVars>
          <dgm:bulletEnabled val="1"/>
        </dgm:presLayoutVars>
      </dgm:prSet>
      <dgm:spPr/>
      <dgm:t>
        <a:bodyPr/>
        <a:lstStyle/>
        <a:p>
          <a:endParaRPr lang="en-US"/>
        </a:p>
      </dgm:t>
    </dgm:pt>
    <dgm:pt modelId="{703EFE0B-5DA9-4288-AB1A-F346B5CB0328}" type="pres">
      <dgm:prSet presAssocID="{5EBF9157-E29F-48B2-970E-D5D2595B15D2}" presName="sibTrans" presStyleLbl="sibTrans2D1" presStyleIdx="0" presStyleCnt="4"/>
      <dgm:spPr/>
    </dgm:pt>
    <dgm:pt modelId="{9CEC69C7-FA17-444D-9E2A-B9033310E42C}" type="pres">
      <dgm:prSet presAssocID="{5EBF9157-E29F-48B2-970E-D5D2595B15D2}" presName="connectorText" presStyleLbl="sibTrans2D1" presStyleIdx="0" presStyleCnt="4"/>
      <dgm:spPr/>
    </dgm:pt>
    <dgm:pt modelId="{C4A59888-F576-4A7D-B314-B6D072FCBAD6}" type="pres">
      <dgm:prSet presAssocID="{B4D9B1CE-33E0-4071-9A93-48943F0F2571}" presName="node" presStyleLbl="node1" presStyleIdx="1" presStyleCnt="4">
        <dgm:presLayoutVars>
          <dgm:bulletEnabled val="1"/>
        </dgm:presLayoutVars>
      </dgm:prSet>
      <dgm:spPr/>
      <dgm:t>
        <a:bodyPr/>
        <a:lstStyle/>
        <a:p>
          <a:endParaRPr lang="en-US"/>
        </a:p>
      </dgm:t>
    </dgm:pt>
    <dgm:pt modelId="{8FF0314A-8443-4071-A110-9D41A0DCCC2F}" type="pres">
      <dgm:prSet presAssocID="{8EBA74F8-85B0-47DF-9E32-E024B3A0AB91}" presName="sibTrans" presStyleLbl="sibTrans2D1" presStyleIdx="1" presStyleCnt="4"/>
      <dgm:spPr/>
    </dgm:pt>
    <dgm:pt modelId="{3FC14A8C-F6AC-4AC1-9D4E-E8F2ABA16A6F}" type="pres">
      <dgm:prSet presAssocID="{8EBA74F8-85B0-47DF-9E32-E024B3A0AB91}" presName="connectorText" presStyleLbl="sibTrans2D1" presStyleIdx="1" presStyleCnt="4"/>
      <dgm:spPr/>
    </dgm:pt>
    <dgm:pt modelId="{80992D8E-3D8B-4066-A1BC-47E2ACD6DF1E}" type="pres">
      <dgm:prSet presAssocID="{A6FA38D4-5DB3-4D32-9DF5-E732156E63B5}" presName="node" presStyleLbl="node1" presStyleIdx="2" presStyleCnt="4" custScaleY="127139">
        <dgm:presLayoutVars>
          <dgm:bulletEnabled val="1"/>
        </dgm:presLayoutVars>
      </dgm:prSet>
      <dgm:spPr/>
      <dgm:t>
        <a:bodyPr/>
        <a:lstStyle/>
        <a:p>
          <a:endParaRPr lang="en-US"/>
        </a:p>
      </dgm:t>
    </dgm:pt>
    <dgm:pt modelId="{7A851B00-6C09-4439-810D-7CC0B615C6C6}" type="pres">
      <dgm:prSet presAssocID="{0EB05998-D624-41F7-BD74-122788634E67}" presName="sibTrans" presStyleLbl="sibTrans2D1" presStyleIdx="2" presStyleCnt="4"/>
      <dgm:spPr/>
    </dgm:pt>
    <dgm:pt modelId="{4A40C3B3-FC58-4C18-864C-AAC5EB710564}" type="pres">
      <dgm:prSet presAssocID="{0EB05998-D624-41F7-BD74-122788634E67}" presName="connectorText" presStyleLbl="sibTrans2D1" presStyleIdx="2" presStyleCnt="4"/>
      <dgm:spPr/>
    </dgm:pt>
    <dgm:pt modelId="{F871F0F8-49DE-4DBC-93B2-FC6C7501136C}" type="pres">
      <dgm:prSet presAssocID="{499925B3-D563-469B-987A-F93A5F9F0F84}" presName="node" presStyleLbl="node1" presStyleIdx="3" presStyleCnt="4" custScaleX="135348" custScaleY="139181">
        <dgm:presLayoutVars>
          <dgm:bulletEnabled val="1"/>
        </dgm:presLayoutVars>
      </dgm:prSet>
      <dgm:spPr/>
      <dgm:t>
        <a:bodyPr/>
        <a:lstStyle/>
        <a:p>
          <a:endParaRPr lang="en-US"/>
        </a:p>
      </dgm:t>
    </dgm:pt>
    <dgm:pt modelId="{D516D59D-0633-41A5-B3BD-D7056EE21722}" type="pres">
      <dgm:prSet presAssocID="{6F6A7394-205B-42A5-8D7B-6B338D342FDB}" presName="sibTrans" presStyleLbl="sibTrans2D1" presStyleIdx="3" presStyleCnt="4"/>
      <dgm:spPr/>
    </dgm:pt>
    <dgm:pt modelId="{D05247E7-E6CE-4CF3-B592-077F0E73FCA0}" type="pres">
      <dgm:prSet presAssocID="{6F6A7394-205B-42A5-8D7B-6B338D342FDB}" presName="connectorText" presStyleLbl="sibTrans2D1" presStyleIdx="3" presStyleCnt="4"/>
      <dgm:spPr/>
    </dgm:pt>
  </dgm:ptLst>
  <dgm:cxnLst>
    <dgm:cxn modelId="{A8F1DE90-8704-4D06-B73E-FFD16A304491}" type="presOf" srcId="{5EBF9157-E29F-48B2-970E-D5D2595B15D2}" destId="{703EFE0B-5DA9-4288-AB1A-F346B5CB0328}" srcOrd="0" destOrd="0" presId="urn:microsoft.com/office/officeart/2005/8/layout/cycle7"/>
    <dgm:cxn modelId="{B492B0C6-0904-4C5D-B2FB-05AA963A0D00}" type="presOf" srcId="{5EBF9157-E29F-48B2-970E-D5D2595B15D2}" destId="{9CEC69C7-FA17-444D-9E2A-B9033310E42C}" srcOrd="1" destOrd="0" presId="urn:microsoft.com/office/officeart/2005/8/layout/cycle7"/>
    <dgm:cxn modelId="{7EED9049-129E-47BB-A98D-5D730DA148C6}" type="presOf" srcId="{6F6A7394-205B-42A5-8D7B-6B338D342FDB}" destId="{D05247E7-E6CE-4CF3-B592-077F0E73FCA0}" srcOrd="1" destOrd="0" presId="urn:microsoft.com/office/officeart/2005/8/layout/cycle7"/>
    <dgm:cxn modelId="{7A387C70-5B9D-48BE-A4F2-6530EEB2205F}" type="presOf" srcId="{7AE4A63E-B21A-459E-A2A0-FF918F1FB790}" destId="{2F7F993D-A11D-4741-8641-163024E5F9CE}" srcOrd="0" destOrd="0" presId="urn:microsoft.com/office/officeart/2005/8/layout/cycle7"/>
    <dgm:cxn modelId="{5CCF9B72-3687-45AA-A7FC-DE65014FDF4D}" srcId="{16850F35-E2D6-4DA9-97F4-0AFC2156A4A9}" destId="{B4D9B1CE-33E0-4071-9A93-48943F0F2571}" srcOrd="1" destOrd="0" parTransId="{E14A3421-65EA-4D6E-A95D-FD1D7C557D90}" sibTransId="{8EBA74F8-85B0-47DF-9E32-E024B3A0AB91}"/>
    <dgm:cxn modelId="{858C9DEC-F7CB-48CC-8248-2FCF288E1675}" type="presOf" srcId="{6F6A7394-205B-42A5-8D7B-6B338D342FDB}" destId="{D516D59D-0633-41A5-B3BD-D7056EE21722}" srcOrd="0" destOrd="0" presId="urn:microsoft.com/office/officeart/2005/8/layout/cycle7"/>
    <dgm:cxn modelId="{22A8F16C-CA5A-4C3A-A53C-423AB28712A1}" type="presOf" srcId="{499925B3-D563-469B-987A-F93A5F9F0F84}" destId="{F871F0F8-49DE-4DBC-93B2-FC6C7501136C}" srcOrd="0" destOrd="0" presId="urn:microsoft.com/office/officeart/2005/8/layout/cycle7"/>
    <dgm:cxn modelId="{E0803482-8A6C-44E8-8454-9D8781E6960E}" type="presOf" srcId="{16850F35-E2D6-4DA9-97F4-0AFC2156A4A9}" destId="{3F050335-9300-49A4-9BEF-E2956EF36BDB}" srcOrd="0" destOrd="0" presId="urn:microsoft.com/office/officeart/2005/8/layout/cycle7"/>
    <dgm:cxn modelId="{79D60460-115F-4A07-8816-F65F707EA251}" type="presOf" srcId="{0EB05998-D624-41F7-BD74-122788634E67}" destId="{4A40C3B3-FC58-4C18-864C-AAC5EB710564}" srcOrd="1" destOrd="0" presId="urn:microsoft.com/office/officeart/2005/8/layout/cycle7"/>
    <dgm:cxn modelId="{2ED083DD-9AAA-4B59-8398-87D10959AB71}" srcId="{16850F35-E2D6-4DA9-97F4-0AFC2156A4A9}" destId="{499925B3-D563-469B-987A-F93A5F9F0F84}" srcOrd="3" destOrd="0" parTransId="{99909149-527D-448B-ADE8-A6D00ABD168B}" sibTransId="{6F6A7394-205B-42A5-8D7B-6B338D342FDB}"/>
    <dgm:cxn modelId="{075251FB-2C85-41B7-9648-A938CF8820A7}" type="presOf" srcId="{A6FA38D4-5DB3-4D32-9DF5-E732156E63B5}" destId="{80992D8E-3D8B-4066-A1BC-47E2ACD6DF1E}" srcOrd="0" destOrd="0" presId="urn:microsoft.com/office/officeart/2005/8/layout/cycle7"/>
    <dgm:cxn modelId="{FE84213D-1948-4C04-98FC-ACB67BC473DB}" srcId="{16850F35-E2D6-4DA9-97F4-0AFC2156A4A9}" destId="{7AE4A63E-B21A-459E-A2A0-FF918F1FB790}" srcOrd="0" destOrd="0" parTransId="{132C9FC5-FD65-4C00-8D28-70E92579B8FC}" sibTransId="{5EBF9157-E29F-48B2-970E-D5D2595B15D2}"/>
    <dgm:cxn modelId="{4E32656B-7194-4681-962B-89ECF7B6236C}" srcId="{16850F35-E2D6-4DA9-97F4-0AFC2156A4A9}" destId="{A6FA38D4-5DB3-4D32-9DF5-E732156E63B5}" srcOrd="2" destOrd="0" parTransId="{F41FBA03-5131-4624-B221-E911CD950BFF}" sibTransId="{0EB05998-D624-41F7-BD74-122788634E67}"/>
    <dgm:cxn modelId="{7DB3AF6A-FC4D-4DB5-95DB-4660C8ECDA1F}" type="presOf" srcId="{B4D9B1CE-33E0-4071-9A93-48943F0F2571}" destId="{C4A59888-F576-4A7D-B314-B6D072FCBAD6}" srcOrd="0" destOrd="0" presId="urn:microsoft.com/office/officeart/2005/8/layout/cycle7"/>
    <dgm:cxn modelId="{974DF08F-C067-498F-BB32-6AFADFDF5751}" type="presOf" srcId="{0EB05998-D624-41F7-BD74-122788634E67}" destId="{7A851B00-6C09-4439-810D-7CC0B615C6C6}" srcOrd="0" destOrd="0" presId="urn:microsoft.com/office/officeart/2005/8/layout/cycle7"/>
    <dgm:cxn modelId="{CD1954B6-69C1-47D6-84D5-F9592B801285}" type="presOf" srcId="{8EBA74F8-85B0-47DF-9E32-E024B3A0AB91}" destId="{8FF0314A-8443-4071-A110-9D41A0DCCC2F}" srcOrd="0" destOrd="0" presId="urn:microsoft.com/office/officeart/2005/8/layout/cycle7"/>
    <dgm:cxn modelId="{1DF27693-8EF0-4ADB-B5B9-94BE8BA6CC2B}" type="presOf" srcId="{8EBA74F8-85B0-47DF-9E32-E024B3A0AB91}" destId="{3FC14A8C-F6AC-4AC1-9D4E-E8F2ABA16A6F}" srcOrd="1" destOrd="0" presId="urn:microsoft.com/office/officeart/2005/8/layout/cycle7"/>
    <dgm:cxn modelId="{424D2666-1E04-4F98-B2D1-9C717EC7A53F}" type="presParOf" srcId="{3F050335-9300-49A4-9BEF-E2956EF36BDB}" destId="{2F7F993D-A11D-4741-8641-163024E5F9CE}" srcOrd="0" destOrd="0" presId="urn:microsoft.com/office/officeart/2005/8/layout/cycle7"/>
    <dgm:cxn modelId="{25D78674-1556-4F68-9293-E1B7623FDE74}" type="presParOf" srcId="{3F050335-9300-49A4-9BEF-E2956EF36BDB}" destId="{703EFE0B-5DA9-4288-AB1A-F346B5CB0328}" srcOrd="1" destOrd="0" presId="urn:microsoft.com/office/officeart/2005/8/layout/cycle7"/>
    <dgm:cxn modelId="{3A6075B8-F0AA-4D05-99DF-28FAD9F72415}" type="presParOf" srcId="{703EFE0B-5DA9-4288-AB1A-F346B5CB0328}" destId="{9CEC69C7-FA17-444D-9E2A-B9033310E42C}" srcOrd="0" destOrd="0" presId="urn:microsoft.com/office/officeart/2005/8/layout/cycle7"/>
    <dgm:cxn modelId="{6A44E55C-4261-4C06-A954-1A2508633174}" type="presParOf" srcId="{3F050335-9300-49A4-9BEF-E2956EF36BDB}" destId="{C4A59888-F576-4A7D-B314-B6D072FCBAD6}" srcOrd="2" destOrd="0" presId="urn:microsoft.com/office/officeart/2005/8/layout/cycle7"/>
    <dgm:cxn modelId="{0932F2FE-AB1A-4E70-B735-8591E1BF1370}" type="presParOf" srcId="{3F050335-9300-49A4-9BEF-E2956EF36BDB}" destId="{8FF0314A-8443-4071-A110-9D41A0DCCC2F}" srcOrd="3" destOrd="0" presId="urn:microsoft.com/office/officeart/2005/8/layout/cycle7"/>
    <dgm:cxn modelId="{9834C002-CD38-4B3B-9E24-A3723390FE0E}" type="presParOf" srcId="{8FF0314A-8443-4071-A110-9D41A0DCCC2F}" destId="{3FC14A8C-F6AC-4AC1-9D4E-E8F2ABA16A6F}" srcOrd="0" destOrd="0" presId="urn:microsoft.com/office/officeart/2005/8/layout/cycle7"/>
    <dgm:cxn modelId="{700F2C11-71FF-456A-8ACA-9A3D495D995C}" type="presParOf" srcId="{3F050335-9300-49A4-9BEF-E2956EF36BDB}" destId="{80992D8E-3D8B-4066-A1BC-47E2ACD6DF1E}" srcOrd="4" destOrd="0" presId="urn:microsoft.com/office/officeart/2005/8/layout/cycle7"/>
    <dgm:cxn modelId="{D8ABA508-3E77-4198-B242-BE8890292BF8}" type="presParOf" srcId="{3F050335-9300-49A4-9BEF-E2956EF36BDB}" destId="{7A851B00-6C09-4439-810D-7CC0B615C6C6}" srcOrd="5" destOrd="0" presId="urn:microsoft.com/office/officeart/2005/8/layout/cycle7"/>
    <dgm:cxn modelId="{16406085-F0A7-4686-AC94-707CEA010342}" type="presParOf" srcId="{7A851B00-6C09-4439-810D-7CC0B615C6C6}" destId="{4A40C3B3-FC58-4C18-864C-AAC5EB710564}" srcOrd="0" destOrd="0" presId="urn:microsoft.com/office/officeart/2005/8/layout/cycle7"/>
    <dgm:cxn modelId="{1BB1CE6F-970F-4EA7-A9C0-F6F1EE92DF54}" type="presParOf" srcId="{3F050335-9300-49A4-9BEF-E2956EF36BDB}" destId="{F871F0F8-49DE-4DBC-93B2-FC6C7501136C}" srcOrd="6" destOrd="0" presId="urn:microsoft.com/office/officeart/2005/8/layout/cycle7"/>
    <dgm:cxn modelId="{97A8AC43-2D77-4F94-AA38-20EA6B718DC5}" type="presParOf" srcId="{3F050335-9300-49A4-9BEF-E2956EF36BDB}" destId="{D516D59D-0633-41A5-B3BD-D7056EE21722}" srcOrd="7" destOrd="0" presId="urn:microsoft.com/office/officeart/2005/8/layout/cycle7"/>
    <dgm:cxn modelId="{D3C6CFFC-9CF4-441A-A2A7-EF98390CCA5F}" type="presParOf" srcId="{D516D59D-0633-41A5-B3BD-D7056EE21722}" destId="{D05247E7-E6CE-4CF3-B592-077F0E73FCA0}"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4F279F-DB17-49E1-9CC5-02F01D9727FC}" type="datetimeFigureOut">
              <a:rPr lang="en-US" smtClean="0"/>
              <a:t>4/22/2020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B7F28A-0741-483E-AE8C-55D5C69A71F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B7F28A-0741-483E-AE8C-55D5C69A71F7}"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4/22/2020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4/22/2020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93052" y="2196354"/>
            <a:ext cx="8422348" cy="4661646"/>
          </a:xfrm>
          <a:prstGeom prst="rect">
            <a:avLst/>
          </a:prstGeom>
          <a:noFill/>
          <a:ln w="9525">
            <a:noFill/>
            <a:miter lim="800000"/>
            <a:headEnd/>
            <a:tailEnd/>
          </a:ln>
          <a:effectLst/>
        </p:spPr>
      </p:pic>
      <p:sp>
        <p:nvSpPr>
          <p:cNvPr id="2" name="Title 1"/>
          <p:cNvSpPr>
            <a:spLocks noGrp="1"/>
          </p:cNvSpPr>
          <p:nvPr>
            <p:ph type="ctrTitle"/>
          </p:nvPr>
        </p:nvSpPr>
        <p:spPr>
          <a:xfrm>
            <a:off x="685800" y="609600"/>
            <a:ext cx="7772400" cy="1975104"/>
          </a:xfrm>
        </p:spPr>
        <p:txBody>
          <a:bodyPr/>
          <a:lstStyle/>
          <a:p>
            <a:r>
              <a:rPr lang="en-US" dirty="0" smtClean="0"/>
              <a:t>Micronutrient deficiency</a:t>
            </a:r>
            <a:br>
              <a:rPr lang="en-US" dirty="0" smtClean="0"/>
            </a:br>
            <a:r>
              <a:rPr lang="en-US" dirty="0" smtClean="0"/>
              <a:t>MSc-313513</a:t>
            </a:r>
            <a:endParaRPr lang="en-US" dirty="0"/>
          </a:p>
        </p:txBody>
      </p:sp>
      <p:sp>
        <p:nvSpPr>
          <p:cNvPr id="3" name="Subtitle 2"/>
          <p:cNvSpPr>
            <a:spLocks noGrp="1"/>
          </p:cNvSpPr>
          <p:nvPr>
            <p:ph type="subTitle" idx="1"/>
          </p:nvPr>
        </p:nvSpPr>
        <p:spPr>
          <a:xfrm>
            <a:off x="5638800" y="5105400"/>
            <a:ext cx="3276600" cy="1508760"/>
          </a:xfrm>
        </p:spPr>
        <p:txBody>
          <a:bodyPr>
            <a:normAutofit/>
          </a:bodyPr>
          <a:lstStyle/>
          <a:p>
            <a:pPr lvl="0" algn="ctr">
              <a:spcBef>
                <a:spcPts val="600"/>
              </a:spcBef>
              <a:buClr>
                <a:srgbClr val="F3A447"/>
              </a:buClr>
              <a:buSzPct val="85000"/>
            </a:pPr>
            <a:r>
              <a:rPr lang="en-US" sz="2400" b="1" spc="100" dirty="0" err="1" smtClean="0">
                <a:solidFill>
                  <a:schemeClr val="bg1"/>
                </a:solidFill>
              </a:rPr>
              <a:t>Nasreen</a:t>
            </a:r>
            <a:r>
              <a:rPr lang="en-US" sz="2400" b="1" spc="100" dirty="0" smtClean="0">
                <a:solidFill>
                  <a:schemeClr val="bg1"/>
                </a:solidFill>
              </a:rPr>
              <a:t> </a:t>
            </a:r>
            <a:r>
              <a:rPr lang="en-US" sz="2400" b="1" spc="100" dirty="0" err="1" smtClean="0">
                <a:solidFill>
                  <a:schemeClr val="bg1"/>
                </a:solidFill>
              </a:rPr>
              <a:t>Afroze</a:t>
            </a:r>
            <a:endParaRPr lang="en-US" sz="2400" b="1" spc="100" dirty="0" smtClean="0">
              <a:solidFill>
                <a:schemeClr val="bg1"/>
              </a:solidFill>
            </a:endParaRPr>
          </a:p>
          <a:p>
            <a:pPr lvl="0" algn="ctr">
              <a:spcBef>
                <a:spcPts val="600"/>
              </a:spcBef>
              <a:buClr>
                <a:srgbClr val="F3A447"/>
              </a:buClr>
              <a:buSzPct val="85000"/>
            </a:pPr>
            <a:r>
              <a:rPr lang="en-US" sz="2400" b="1" spc="100" dirty="0" smtClean="0">
                <a:solidFill>
                  <a:schemeClr val="bg1"/>
                </a:solidFill>
              </a:rPr>
              <a:t>Associate Professor</a:t>
            </a:r>
          </a:p>
          <a:p>
            <a:pPr lvl="0" algn="ctr">
              <a:spcBef>
                <a:spcPts val="600"/>
              </a:spcBef>
              <a:buClr>
                <a:srgbClr val="F3A447"/>
              </a:buClr>
              <a:buSzPct val="85000"/>
            </a:pPr>
            <a:r>
              <a:rPr lang="en-US" sz="2400" b="1" spc="100" dirty="0" smtClean="0">
                <a:solidFill>
                  <a:schemeClr val="bg1"/>
                </a:solidFill>
              </a:rPr>
              <a:t>Eden </a:t>
            </a:r>
            <a:r>
              <a:rPr lang="en-US" sz="2400" b="1" spc="100" dirty="0" err="1" smtClean="0">
                <a:solidFill>
                  <a:schemeClr val="bg1"/>
                </a:solidFill>
              </a:rPr>
              <a:t>Mohila</a:t>
            </a:r>
            <a:r>
              <a:rPr lang="en-US" sz="2400" b="1" spc="100" dirty="0" smtClean="0">
                <a:solidFill>
                  <a:schemeClr val="bg1"/>
                </a:solidFill>
              </a:rPr>
              <a:t> College</a:t>
            </a:r>
          </a:p>
          <a:p>
            <a:pPr algn="ct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as-IN" b="1" dirty="0" smtClean="0">
                <a:latin typeface="NikoshBAN" pitchFamily="2" charset="0"/>
                <a:cs typeface="NikoshBAN" pitchFamily="2" charset="0"/>
              </a:rPr>
              <a:t>চিকিৎসা:</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457200" y="1066800"/>
            <a:ext cx="8229600" cy="5257800"/>
          </a:xfrm>
        </p:spPr>
        <p:txBody>
          <a:bodyPr>
            <a:normAutofit/>
          </a:bodyPr>
          <a:lstStyle/>
          <a:p>
            <a:r>
              <a:rPr lang="as-IN" sz="2800" dirty="0" smtClean="0">
                <a:latin typeface="NikoshBAN" pitchFamily="2" charset="0"/>
                <a:cs typeface="NikoshBAN" pitchFamily="2" charset="0"/>
              </a:rPr>
              <a:t>রাতকানা রোগে আক্রান্ত শিশুকে (১ বছরের বেশি বয়স) তিনটি ভিটামিন-এ ক্যাপসুল খাওয়াতে হবে৷ ক্যাপসুল খাওয়ানোর নিয়ম হল </a:t>
            </a:r>
            <a:r>
              <a:rPr lang="bn-IN" sz="2800" dirty="0" smtClean="0">
                <a:latin typeface="NikoshBAN" pitchFamily="2" charset="0"/>
                <a:cs typeface="NikoshBAN" pitchFamily="2" charset="0"/>
              </a:rPr>
              <a:t>-</a:t>
            </a:r>
            <a:r>
              <a:rPr lang="as-IN" sz="2800" dirty="0" smtClean="0">
                <a:latin typeface="NikoshBAN" pitchFamily="2" charset="0"/>
                <a:cs typeface="NikoshBAN" pitchFamily="2" charset="0"/>
              </a:rPr>
              <a:t>প্রতিটি </a:t>
            </a:r>
            <a:r>
              <a:rPr lang="as-IN" sz="2800" dirty="0" smtClean="0">
                <a:latin typeface="NikoshBAN" pitchFamily="2" charset="0"/>
                <a:cs typeface="NikoshBAN" pitchFamily="2" charset="0"/>
              </a:rPr>
              <a:t>২ লাখ ইউনিটের ৩টি ভিটামিন ‘এ’ ক্যাপসুল খাওয়াতে হবে। ১ম ডোজ-১ম দিন। ২য় ডোজ-২য় দিন, ৩য় ডোজ-২ সপ্তাহ পর।</a:t>
            </a:r>
          </a:p>
          <a:p>
            <a:r>
              <a:rPr lang="as-IN" sz="2800" dirty="0" smtClean="0">
                <a:latin typeface="NikoshBAN" pitchFamily="2" charset="0"/>
                <a:cs typeface="NikoshBAN" pitchFamily="2" charset="0"/>
              </a:rPr>
              <a:t>১ বছরের কমবয়েসী শিশুরা একই নিয়মে ৩ দিন এই ওষুধ খাবে তবে প্রতিটি ডোজ অর্ধেক মাত্রায় (১ লাখ ইউনিট অর্থাৎ প্রতিবারে ৪ ফোঁটা করে)। একটি ক্যাপসুলে মোট ৮ ফোঁটা ওষুধ থাকে।</a:t>
            </a:r>
          </a:p>
          <a:p>
            <a:r>
              <a:rPr lang="as-IN" sz="2800" dirty="0" smtClean="0">
                <a:latin typeface="NikoshBAN" pitchFamily="2" charset="0"/>
                <a:cs typeface="NikoshBAN" pitchFamily="2" charset="0"/>
              </a:rPr>
              <a:t>মিজেলস বা হামরোগে আক্রান্ত শিশুকে অবশ্যই উপরের নিয়মে ভিটামিন ‘এ’ ক্যাপসুল খাওয়াতে হবে</a:t>
            </a:r>
            <a:r>
              <a:rPr lang="as-IN" sz="2800" dirty="0" smtClean="0">
                <a:latin typeface="NikoshBAN" pitchFamily="2" charset="0"/>
                <a:cs typeface="NikoshBAN" pitchFamily="2" charset="0"/>
              </a:rPr>
              <a:t>।</a:t>
            </a:r>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এছাড়াও ভিটামিন এ সমৃদ্ধ গুড়া দুধ, শস্য, ডিম ও গাঢ় সবুজ ও রঙিন ফল ও সব্জি নিয়মিত গ্রহন করতে হবে।</a:t>
            </a:r>
            <a:endParaRPr lang="as-IN" sz="2800" dirty="0" smtClean="0">
              <a:latin typeface="NikoshBAN" pitchFamily="2" charset="0"/>
              <a:cs typeface="NikoshBAN" pitchFamily="2" charset="0"/>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as-IN" b="1" dirty="0" smtClean="0">
                <a:latin typeface="NikoshBAN" pitchFamily="2" charset="0"/>
                <a:cs typeface="NikoshBAN" pitchFamily="2" charset="0"/>
              </a:rPr>
              <a:t>রাতকানা </a:t>
            </a:r>
            <a:r>
              <a:rPr lang="as-IN" b="1" dirty="0" smtClean="0">
                <a:latin typeface="NikoshBAN" pitchFamily="2" charset="0"/>
                <a:cs typeface="NikoshBAN" pitchFamily="2" charset="0"/>
              </a:rPr>
              <a:t>প্রতিরোধে কি ধরনের সতর্কতা অবলম্বন করা যায়?</a:t>
            </a:r>
            <a:endParaRPr lang="en-US" dirty="0"/>
          </a:p>
        </p:txBody>
      </p:sp>
      <p:sp>
        <p:nvSpPr>
          <p:cNvPr id="3" name="Content Placeholder 2"/>
          <p:cNvSpPr>
            <a:spLocks noGrp="1"/>
          </p:cNvSpPr>
          <p:nvPr>
            <p:ph idx="1"/>
          </p:nvPr>
        </p:nvSpPr>
        <p:spPr>
          <a:xfrm>
            <a:off x="457200" y="1752600"/>
            <a:ext cx="8229600" cy="4648200"/>
          </a:xfrm>
        </p:spPr>
        <p:txBody>
          <a:bodyPr>
            <a:normAutofit fontScale="77500" lnSpcReduction="20000"/>
          </a:bodyPr>
          <a:lstStyle/>
          <a:p>
            <a:pPr marL="0" indent="0">
              <a:buFont typeface="Wingdings" pitchFamily="2" charset="2"/>
              <a:buChar char="Ø"/>
            </a:pPr>
            <a:r>
              <a:rPr lang="as-IN" sz="3300" dirty="0" smtClean="0">
                <a:latin typeface="NikoshBAN" pitchFamily="2" charset="0"/>
                <a:cs typeface="NikoshBAN" pitchFamily="2" charset="0"/>
              </a:rPr>
              <a:t>  বাচ্চাকে প্রথম ৫ মাস শুধু বুকের দুধ খাওয়াতে হবে৷ বুকের দুধ শিশুকে রাতকানা হওয়া থেকে রক্ষা করে৷ বুকের দুধ সম্ভব হলে শিশুর দুই বছর বয়স পর্যন্ত খাওয়াতে হবে৷</a:t>
            </a:r>
          </a:p>
          <a:p>
            <a:pPr marL="0" indent="0">
              <a:buFont typeface="Wingdings" pitchFamily="2" charset="2"/>
              <a:buChar char="Ø"/>
            </a:pPr>
            <a:r>
              <a:rPr lang="as-IN" sz="3300" dirty="0" smtClean="0">
                <a:latin typeface="NikoshBAN" pitchFamily="2" charset="0"/>
                <a:cs typeface="NikoshBAN" pitchFamily="2" charset="0"/>
              </a:rPr>
              <a:t>  বাচ্চা হবার দুই সপ্তাহ পর মাকে ২ লক্ষ আই.ইউ. ভিটামিন-এ এর ১ ডোজ খাওয়াতে হবে৷</a:t>
            </a:r>
          </a:p>
          <a:p>
            <a:pPr marL="0" indent="0">
              <a:buFont typeface="Wingdings" pitchFamily="2" charset="2"/>
              <a:buChar char="Ø"/>
            </a:pPr>
            <a:r>
              <a:rPr lang="bn-IN" sz="3300" dirty="0" smtClean="0">
                <a:latin typeface="NikoshBAN" pitchFamily="2" charset="0"/>
                <a:cs typeface="NikoshBAN" pitchFamily="2" charset="0"/>
              </a:rPr>
              <a:t> </a:t>
            </a:r>
            <a:r>
              <a:rPr lang="bn-IN" sz="3300" dirty="0" smtClean="0">
                <a:latin typeface="NikoshBAN" pitchFamily="2" charset="0"/>
                <a:cs typeface="NikoshBAN" pitchFamily="2" charset="0"/>
              </a:rPr>
              <a:t> </a:t>
            </a:r>
            <a:r>
              <a:rPr lang="as-IN" sz="3300" dirty="0" smtClean="0">
                <a:latin typeface="NikoshBAN" pitchFamily="2" charset="0"/>
                <a:cs typeface="NikoshBAN" pitchFamily="2" charset="0"/>
              </a:rPr>
              <a:t>শিশুকে </a:t>
            </a:r>
            <a:r>
              <a:rPr lang="as-IN" sz="3300" dirty="0" smtClean="0">
                <a:latin typeface="NikoshBAN" pitchFamily="2" charset="0"/>
                <a:cs typeface="NikoshBAN" pitchFamily="2" charset="0"/>
              </a:rPr>
              <a:t>ভিটামিন-এ সমৃদ্ধ খাবার (হলুদ ফলমূল ও শাক-সবজি, ডিম/দুধ/কলিজা, মাছ, মাংস,) খাওয়াতে হবে৷</a:t>
            </a:r>
          </a:p>
          <a:p>
            <a:pPr marL="0" indent="0">
              <a:buFont typeface="Wingdings" pitchFamily="2" charset="2"/>
              <a:buChar char="Ø"/>
            </a:pPr>
            <a:r>
              <a:rPr lang="bn-IN" sz="3300" dirty="0" smtClean="0">
                <a:latin typeface="NikoshBAN" pitchFamily="2" charset="0"/>
                <a:cs typeface="NikoshBAN" pitchFamily="2" charset="0"/>
              </a:rPr>
              <a:t> </a:t>
            </a:r>
            <a:r>
              <a:rPr lang="as-IN" sz="3300" dirty="0" smtClean="0">
                <a:latin typeface="NikoshBAN" pitchFamily="2" charset="0"/>
                <a:cs typeface="NikoshBAN" pitchFamily="2" charset="0"/>
              </a:rPr>
              <a:t> </a:t>
            </a:r>
            <a:r>
              <a:rPr lang="as-IN" sz="3300" dirty="0" smtClean="0">
                <a:latin typeface="NikoshBAN" pitchFamily="2" charset="0"/>
                <a:cs typeface="NikoshBAN" pitchFamily="2" charset="0"/>
              </a:rPr>
              <a:t>৬ মাস বয়স থেকে শুরু করে ৬ বছর বয়স পর্যন্ত প্রতি ৬ মাস অন্তর উচ্চ মাত্রার ভিটামিন-এ ক্যাপসুল খাওয়াতে হবে৷</a:t>
            </a:r>
          </a:p>
          <a:p>
            <a:pPr marL="0" indent="0">
              <a:buFont typeface="Wingdings" pitchFamily="2" charset="2"/>
              <a:buChar char="Ø"/>
            </a:pPr>
            <a:r>
              <a:rPr lang="as-IN" sz="3300" dirty="0" smtClean="0">
                <a:latin typeface="NikoshBAN" pitchFamily="2" charset="0"/>
                <a:cs typeface="NikoshBAN" pitchFamily="2" charset="0"/>
              </a:rPr>
              <a:t>  অপুষ্টি রোধ করতে </a:t>
            </a:r>
            <a:r>
              <a:rPr lang="as-IN" sz="3300" dirty="0" smtClean="0">
                <a:latin typeface="NikoshBAN" pitchFamily="2" charset="0"/>
                <a:cs typeface="NikoshBAN" pitchFamily="2" charset="0"/>
              </a:rPr>
              <a:t>হবে৷</a:t>
            </a:r>
            <a:r>
              <a:rPr lang="as-IN" sz="3300" dirty="0" smtClean="0">
                <a:latin typeface="NikoshBAN" pitchFamily="2" charset="0"/>
                <a:cs typeface="NikoshBAN" pitchFamily="2" charset="0"/>
              </a:rPr>
              <a:t>  বাচ্চা অপুষ্টিতে ভুগলে, হাম, ডায়রিয়া, নিউমোনিয়া হলে ডাক্তারের পরামর্শ অনুযায়ী চিকিৎসার পাশাপাশি ভিটামিন-এ ক্যাপসুল খাওয়াতে হবে৷</a:t>
            </a:r>
          </a:p>
          <a:p>
            <a:pPr marL="0" indent="0">
              <a:buNone/>
            </a:pPr>
            <a:r>
              <a:rPr lang="as-IN" sz="3300" dirty="0" smtClean="0">
                <a:latin typeface="NikoshBAN" pitchFamily="2" charset="0"/>
                <a:cs typeface="NikoshBAN" pitchFamily="2" charset="0"/>
              </a:rPr>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s-IN" b="1" dirty="0" smtClean="0">
                <a:latin typeface="NikoshBAN" pitchFamily="2" charset="0"/>
                <a:cs typeface="NikoshBAN" pitchFamily="2" charset="0"/>
              </a:rPr>
              <a:t>রাতকানা প্রতিরোধে কি ধরনের সতর্কতা অবলম্বন করা যায়?</a:t>
            </a:r>
            <a:endParaRPr lang="en-US" dirty="0"/>
          </a:p>
        </p:txBody>
      </p:sp>
      <p:sp>
        <p:nvSpPr>
          <p:cNvPr id="3" name="Content Placeholder 2"/>
          <p:cNvSpPr>
            <a:spLocks noGrp="1"/>
          </p:cNvSpPr>
          <p:nvPr>
            <p:ph idx="1"/>
          </p:nvPr>
        </p:nvSpPr>
        <p:spPr>
          <a:xfrm>
            <a:off x="457200" y="1676400"/>
            <a:ext cx="8229600" cy="4648200"/>
          </a:xfrm>
        </p:spPr>
        <p:txBody>
          <a:bodyPr>
            <a:normAutofit fontScale="92500" lnSpcReduction="10000"/>
          </a:bodyPr>
          <a:lstStyle/>
          <a:p>
            <a:pPr marL="0" indent="0">
              <a:buFont typeface="Wingdings" pitchFamily="2" charset="2"/>
              <a:buChar char="Ø"/>
            </a:pPr>
            <a:r>
              <a:rPr lang="as-IN" sz="2800" dirty="0" smtClean="0">
                <a:latin typeface="NikoshBAN" pitchFamily="2" charset="0"/>
                <a:cs typeface="NikoshBAN" pitchFamily="2" charset="0"/>
              </a:rPr>
              <a:t>চোখের কালো অংশে কোনও পরিবর্তন (যেমন- ধোঁয়াটে, ঘোলা, ছিদ্র, সাদা হওয়া) দেখা দিলে চক্ষু বিশেষজ্ঞের পরামর্শ নিতে হবে৷প্রতিরোধ</a:t>
            </a:r>
          </a:p>
          <a:p>
            <a:pPr marL="0" indent="0">
              <a:buFont typeface="Wingdings" pitchFamily="2" charset="2"/>
              <a:buChar char="Ø"/>
            </a:pPr>
            <a:r>
              <a:rPr lang="as-IN" sz="2800" dirty="0" smtClean="0">
                <a:latin typeface="NikoshBAN" pitchFamily="2" charset="0"/>
                <a:cs typeface="NikoshBAN" pitchFamily="2" charset="0"/>
              </a:rPr>
              <a:t>নিম্নলিখিত রোগগুলোয় ১ ডোজ (১ বছরের বেশি বয়সী শিশুর জন্য ২ লাখ ইউনিট, ১ বছরের নিচের বয়সী শিশুর জন্য ১ লাখ ইউনিট অর্থাৎ ৪ ফোঁটা) ‘এ’ ভিটামিন খাওয়ান।</a:t>
            </a:r>
          </a:p>
          <a:p>
            <a:pPr marL="0" indent="0">
              <a:buFont typeface="Wingdings" pitchFamily="2" charset="2"/>
              <a:buChar char="Ø"/>
            </a:pPr>
            <a:r>
              <a:rPr lang="as-IN" sz="2800" dirty="0" smtClean="0">
                <a:latin typeface="NikoshBAN" pitchFamily="2" charset="0"/>
                <a:cs typeface="NikoshBAN" pitchFamily="2" charset="0"/>
              </a:rPr>
              <a:t> প্রতিবার ডায়রিয়া আক্রান্ত হওয়ার পর ভিটামিন ‘এ’ ক্যাপসুল খাওয়ান।</a:t>
            </a:r>
          </a:p>
          <a:p>
            <a:pPr marL="0" indent="0">
              <a:buFont typeface="Wingdings" pitchFamily="2" charset="2"/>
              <a:buChar char="Ø"/>
            </a:pPr>
            <a:r>
              <a:rPr lang="as-IN" sz="2800" dirty="0" smtClean="0">
                <a:latin typeface="NikoshBAN" pitchFamily="2" charset="0"/>
                <a:cs typeface="NikoshBAN" pitchFamily="2" charset="0"/>
              </a:rPr>
              <a:t> আমিষশক্তি-ঘাটতিজনিত অপুষ্টি আক্রান্ত প্রতি শিশুকেও খাওয়ানো যায়।</a:t>
            </a:r>
          </a:p>
          <a:p>
            <a:pPr marL="0" indent="0">
              <a:buNone/>
            </a:pPr>
            <a:r>
              <a:rPr lang="as-IN" sz="2800" dirty="0" smtClean="0">
                <a:latin typeface="NikoshBAN" pitchFamily="2" charset="0"/>
                <a:cs typeface="NikoshBAN" pitchFamily="2" charset="0"/>
              </a:rPr>
              <a:t>আজকাল ইউনিসেফের সাহায্যে গ্রামে-গঞ্জে প্রত্যেক শিশুকে শিশুর ৬ মাস বয়সের পর প্রতি ৬ মাস অন্তর ৬ বছর বয়স পর্যন্ত একটি করে ভিটামিন ‘এ’ ক্যাপসুল খাইয়ে দেয়া হয়।</a:t>
            </a:r>
          </a:p>
          <a:p>
            <a:pPr marL="0" indent="0">
              <a:buNone/>
            </a:pPr>
            <a:r>
              <a:rPr lang="as-IN" sz="2800" dirty="0" smtClean="0">
                <a:latin typeface="NikoshBAN" pitchFamily="2" charset="0"/>
                <a:cs typeface="NikoshBAN" pitchFamily="2" charset="0"/>
              </a:rPr>
              <a:t>একটু সতর্ক ও সচেতন থাকলেই রাতকানা থেকে মুক্ত থাকা যায়।</a:t>
            </a:r>
          </a:p>
          <a:p>
            <a:pPr marL="0" indent="0">
              <a:buFont typeface="Wingdings" pitchFamily="2" charset="2"/>
              <a:buChar char="Ø"/>
            </a:pPr>
            <a:endParaRPr lang="as-IN" dirty="0" smtClean="0">
              <a:latin typeface="NikoshBAN" pitchFamily="2" charset="0"/>
              <a:cs typeface="NikoshBAN" pitchFamily="2" charset="0"/>
            </a:endParaRPr>
          </a:p>
          <a:p>
            <a:pPr>
              <a:buNone/>
            </a:pP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bn-IN" dirty="0" smtClean="0">
                <a:latin typeface="NikoshBAN" pitchFamily="2" charset="0"/>
                <a:cs typeface="NikoshBAN" pitchFamily="2" charset="0"/>
              </a:rPr>
              <a:t>পরামর্শ</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457200" y="1371600"/>
            <a:ext cx="8229600" cy="4953000"/>
          </a:xfrm>
        </p:spPr>
        <p:txBody>
          <a:bodyPr>
            <a:noAutofit/>
          </a:bodyPr>
          <a:lstStyle/>
          <a:p>
            <a:pPr>
              <a:buNone/>
            </a:pPr>
            <a:r>
              <a:rPr lang="as-IN" sz="2400" dirty="0" smtClean="0">
                <a:latin typeface="NikoshBAN" pitchFamily="2" charset="0"/>
                <a:cs typeface="NikoshBAN" pitchFamily="2" charset="0"/>
              </a:rPr>
              <a:t>•    প্রতিদিন ভিটামিন-এ সমৃদ্ধ খাবার খেতে হবে যেমন-</a:t>
            </a:r>
          </a:p>
          <a:p>
            <a:pPr>
              <a:buNone/>
            </a:pPr>
            <a:r>
              <a:rPr lang="as-IN" sz="2400" dirty="0" smtClean="0">
                <a:latin typeface="NikoshBAN" pitchFamily="2" charset="0"/>
                <a:cs typeface="NikoshBAN" pitchFamily="2" charset="0"/>
              </a:rPr>
              <a:t>•    </a:t>
            </a:r>
            <a:r>
              <a:rPr lang="as-IN" sz="2400" dirty="0" smtClean="0">
                <a:latin typeface="NikoshBAN" pitchFamily="2" charset="0"/>
                <a:cs typeface="NikoshBAN" pitchFamily="2" charset="0"/>
              </a:rPr>
              <a:t>গা</a:t>
            </a:r>
            <a:r>
              <a:rPr lang="bn-IN" sz="2400" dirty="0" smtClean="0">
                <a:latin typeface="NikoshBAN" pitchFamily="2" charset="0"/>
                <a:cs typeface="NikoshBAN" pitchFamily="2" charset="0"/>
              </a:rPr>
              <a:t>ঢ়</a:t>
            </a:r>
            <a:r>
              <a:rPr lang="as-IN" sz="2400" dirty="0" smtClean="0">
                <a:latin typeface="NikoshBAN" pitchFamily="2" charset="0"/>
                <a:cs typeface="NikoshBAN" pitchFamily="2" charset="0"/>
              </a:rPr>
              <a:t> </a:t>
            </a:r>
            <a:r>
              <a:rPr lang="as-IN" sz="2400" dirty="0" smtClean="0">
                <a:latin typeface="NikoshBAN" pitchFamily="2" charset="0"/>
                <a:cs typeface="NikoshBAN" pitchFamily="2" charset="0"/>
              </a:rPr>
              <a:t>সবুজ শাক যেমন- কচু-শাক, পুঁইশাক, পালংশাক, মূলা-শাক ইত্যাদি৷</a:t>
            </a:r>
          </a:p>
          <a:p>
            <a:pPr>
              <a:buNone/>
            </a:pPr>
            <a:r>
              <a:rPr lang="as-IN" sz="2400" dirty="0" smtClean="0">
                <a:latin typeface="NikoshBAN" pitchFamily="2" charset="0"/>
                <a:cs typeface="NikoshBAN" pitchFamily="2" charset="0"/>
              </a:rPr>
              <a:t>•    হলুদ সবজি যেমন- মিষ্টি কুমড়া, গাজর ইত্যাদি৷</a:t>
            </a:r>
          </a:p>
          <a:p>
            <a:pPr>
              <a:buNone/>
            </a:pPr>
            <a:r>
              <a:rPr lang="as-IN" sz="2400" dirty="0" smtClean="0">
                <a:latin typeface="NikoshBAN" pitchFamily="2" charset="0"/>
                <a:cs typeface="NikoshBAN" pitchFamily="2" charset="0"/>
              </a:rPr>
              <a:t>•    হলুদ ফল যেমন- পাকা কাঁঠাল, পাকা আম, পাকা পেঁপে ইত্যাদি৷</a:t>
            </a:r>
          </a:p>
          <a:p>
            <a:pPr>
              <a:buNone/>
            </a:pPr>
            <a:r>
              <a:rPr lang="as-IN" sz="2400" dirty="0" smtClean="0">
                <a:latin typeface="NikoshBAN" pitchFamily="2" charset="0"/>
                <a:cs typeface="NikoshBAN" pitchFamily="2" charset="0"/>
              </a:rPr>
              <a:t>•    প্রাণী জাতীয় খাদ্য বা প্রোটিন জাতীয় খাদ্য যেমন- দুধ, ডিমের কুসুম, কলিজা, ছোট মাছ ইত্যাদি৷</a:t>
            </a:r>
          </a:p>
          <a:p>
            <a:pPr>
              <a:buNone/>
            </a:pPr>
            <a:r>
              <a:rPr lang="as-IN" sz="2400" dirty="0" smtClean="0">
                <a:latin typeface="NikoshBAN" pitchFamily="2" charset="0"/>
                <a:cs typeface="NikoshBAN" pitchFamily="2" charset="0"/>
              </a:rPr>
              <a:t>শাক-সবজি অবশ্যই তেল দিয়ে রান্না করতে হবে৷ তেল দিয়ে রান্না করে খেলে ভিটামিন-এ বেশি পাওয়া যায়৷ এ ছাড়া ৬ মাস বয়স থেকে শুরু করে ৬ বছর বয়স পর্যন্ত সকল শিশুকে ৬ মাস পর পর একটি করে ভিটামিন-এ ক্যাপসুল খাওয়াতে হবে৷ ভিটামিন-এ ক্যাপসুল খাওয়ানোর মাত্রা ডাক্তারের পরামর্শ অনুযায়ী সঠিকভাবে অবশ্যই মেনে চলতে হবে। মাত্রাতিরিক্ত ভিটামিন-এ ক্যাপসুল খেতে দেয়া বিপদজনক৷ এতে করে শরীরে নানা সমস্যা দেখা দিতে পারে৷</a:t>
            </a:r>
          </a:p>
          <a:p>
            <a:pPr>
              <a:buNone/>
            </a:pPr>
            <a:endParaRPr lang="en-US" sz="2400" dirty="0">
              <a:latin typeface="NikoshBAN" pitchFamily="2" charset="0"/>
              <a:cs typeface="NikoshBAN"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bn-IN" dirty="0" smtClean="0">
                <a:latin typeface="NikoshBAN" pitchFamily="2" charset="0"/>
                <a:cs typeface="NikoshBAN" pitchFamily="2" charset="0"/>
              </a:rPr>
              <a:t>পরামর্শ</a:t>
            </a:r>
            <a:endParaRPr lang="en-US" dirty="0"/>
          </a:p>
        </p:txBody>
      </p:sp>
      <p:sp>
        <p:nvSpPr>
          <p:cNvPr id="3" name="Content Placeholder 2"/>
          <p:cNvSpPr>
            <a:spLocks noGrp="1"/>
          </p:cNvSpPr>
          <p:nvPr>
            <p:ph idx="1"/>
          </p:nvPr>
        </p:nvSpPr>
        <p:spPr>
          <a:xfrm>
            <a:off x="457200" y="1447800"/>
            <a:ext cx="8229600" cy="4876800"/>
          </a:xfrm>
        </p:spPr>
        <p:txBody>
          <a:bodyPr>
            <a:noAutofit/>
          </a:bodyPr>
          <a:lstStyle/>
          <a:p>
            <a:r>
              <a:rPr lang="as-IN" sz="3200" b="1" dirty="0" smtClean="0">
                <a:latin typeface="NikoshBAN" pitchFamily="2" charset="0"/>
                <a:cs typeface="NikoshBAN" pitchFamily="2" charset="0"/>
              </a:rPr>
              <a:t>বাড়ির আঙিনায় শাক-সবজির </a:t>
            </a:r>
            <a:r>
              <a:rPr lang="as-IN" sz="3200" b="1" dirty="0" smtClean="0">
                <a:latin typeface="NikoshBAN" pitchFamily="2" charset="0"/>
                <a:cs typeface="NikoshBAN" pitchFamily="2" charset="0"/>
              </a:rPr>
              <a:t>চাষ:</a:t>
            </a:r>
            <a:r>
              <a:rPr lang="bn-IN" sz="3200" b="1" dirty="0" smtClean="0">
                <a:latin typeface="NikoshBAN" pitchFamily="2" charset="0"/>
                <a:cs typeface="NikoshBAN" pitchFamily="2" charset="0"/>
              </a:rPr>
              <a:t> </a:t>
            </a:r>
            <a:r>
              <a:rPr lang="as-IN" sz="3200" dirty="0" smtClean="0">
                <a:latin typeface="NikoshBAN" pitchFamily="2" charset="0"/>
                <a:cs typeface="NikoshBAN" pitchFamily="2" charset="0"/>
              </a:rPr>
              <a:t>যেহেতু </a:t>
            </a:r>
            <a:r>
              <a:rPr lang="as-IN" sz="3200" dirty="0" smtClean="0">
                <a:latin typeface="NikoshBAN" pitchFamily="2" charset="0"/>
                <a:cs typeface="NikoshBAN" pitchFamily="2" charset="0"/>
              </a:rPr>
              <a:t>বাংলাদেশের অধিকাংশ লোকই দরিদ্র৷ তাই স্বাভাবিক কারণেই ভিটামিন-এ সমৃদ্ধ বেশি দামের খাদ্য যেমন- মাছ, কলিজা, দুধ ডিম, পনির, মাখন প্রভৃতি কিনতে পারে না৷ ভিটামিন-এ যুক্ত শাক-সবজি বাড়ির আঙিনায় জমিতে চাষ করলে সহজে ভিটামিন-এ এর চাহিদা মেটানো যায়৷</a:t>
            </a:r>
          </a:p>
          <a:p>
            <a:r>
              <a:rPr lang="as-IN" sz="3200" b="1" dirty="0" smtClean="0">
                <a:latin typeface="NikoshBAN" pitchFamily="2" charset="0"/>
                <a:cs typeface="NikoshBAN" pitchFamily="2" charset="0"/>
              </a:rPr>
              <a:t>বুকের দুধ খাওয়ানোর </a:t>
            </a:r>
            <a:r>
              <a:rPr lang="as-IN" sz="3200" b="1" dirty="0" smtClean="0">
                <a:latin typeface="NikoshBAN" pitchFamily="2" charset="0"/>
                <a:cs typeface="NikoshBAN" pitchFamily="2" charset="0"/>
              </a:rPr>
              <a:t>অভ্যাস:</a:t>
            </a:r>
            <a:r>
              <a:rPr lang="bn-IN" sz="3200" b="1" dirty="0" smtClean="0">
                <a:latin typeface="NikoshBAN" pitchFamily="2" charset="0"/>
                <a:cs typeface="NikoshBAN" pitchFamily="2" charset="0"/>
              </a:rPr>
              <a:t> </a:t>
            </a:r>
            <a:r>
              <a:rPr lang="as-IN" sz="3200" dirty="0" smtClean="0">
                <a:latin typeface="NikoshBAN" pitchFamily="2" charset="0"/>
                <a:cs typeface="NikoshBAN" pitchFamily="2" charset="0"/>
              </a:rPr>
              <a:t>শিশুর </a:t>
            </a:r>
            <a:r>
              <a:rPr lang="as-IN" sz="3200" dirty="0" smtClean="0">
                <a:latin typeface="NikoshBAN" pitchFamily="2" charset="0"/>
                <a:cs typeface="NikoshBAN" pitchFamily="2" charset="0"/>
              </a:rPr>
              <a:t>জন্মের পর মায়ের শাল দুধ খাওয়াতে হবে৷ কারণ শাল দুধে অধিক মাত্রায় ভিটামিন- এ থাকে৷</a:t>
            </a:r>
          </a:p>
          <a:p>
            <a:endParaRPr lang="en-US" sz="3200" dirty="0">
              <a:latin typeface="NikoshBAN" pitchFamily="2" charset="0"/>
              <a:cs typeface="NikoshBAN"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4294967295"/>
          </p:nvPr>
        </p:nvPicPr>
        <p:blipFill>
          <a:blip r:embed="rId2"/>
          <a:stretch>
            <a:fillRect/>
          </a:stretch>
        </p:blipFill>
        <p:spPr bwMode="auto">
          <a:xfrm>
            <a:off x="304800" y="3276600"/>
            <a:ext cx="3657600" cy="3276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2" name="Picture 4"/>
          <p:cNvPicPr>
            <a:picLocks noGrp="1" noChangeAspect="1" noChangeArrowheads="1"/>
          </p:cNvPicPr>
          <p:nvPr>
            <p:ph sz="half" idx="4294967295"/>
          </p:nvPr>
        </p:nvPicPr>
        <p:blipFill>
          <a:blip r:embed="rId3"/>
          <a:srcRect l="15254" r="15254"/>
          <a:stretch>
            <a:fillRect/>
          </a:stretch>
        </p:blipFill>
        <p:spPr bwMode="auto">
          <a:xfrm>
            <a:off x="5105400" y="3124200"/>
            <a:ext cx="3886200" cy="3341688"/>
          </a:xfrm>
          <a:prstGeom prst="rect">
            <a:avLst/>
          </a:prstGeom>
          <a:ln>
            <a:noFill/>
          </a:ln>
          <a:effectLst>
            <a:softEdge rad="112500"/>
          </a:effectLst>
        </p:spPr>
      </p:pic>
      <p:pic>
        <p:nvPicPr>
          <p:cNvPr id="2053" name="Picture 5"/>
          <p:cNvPicPr>
            <a:picLocks noChangeAspect="1" noChangeArrowheads="1"/>
          </p:cNvPicPr>
          <p:nvPr/>
        </p:nvPicPr>
        <p:blipFill>
          <a:blip r:embed="rId4"/>
          <a:srcRect/>
          <a:stretch>
            <a:fillRect/>
          </a:stretch>
        </p:blipFill>
        <p:spPr bwMode="auto">
          <a:xfrm>
            <a:off x="2667000" y="762000"/>
            <a:ext cx="3971029" cy="24384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80772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I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রোগ বালাইতো আছে দুনিয়ায়</a:t>
            </a:r>
          </a:p>
          <a:p>
            <a:pPr algn="ctr"/>
            <a:r>
              <a:rPr lang="bn-I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ভালো থাকার আছে যা উপায়।</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
        <p:nvSpPr>
          <p:cNvPr id="3" name="Rectangle 2"/>
          <p:cNvSpPr/>
          <p:nvPr/>
        </p:nvSpPr>
        <p:spPr>
          <a:xfrm>
            <a:off x="3962400" y="2967334"/>
            <a:ext cx="3276600"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IN" sz="8800" b="1" cap="all" dirty="0" smtClean="0">
                <a:ln w="0"/>
                <a:solidFill>
                  <a:srgbClr val="002060"/>
                </a:solidFill>
                <a:effectLst>
                  <a:reflection blurRad="12700" stA="50000" endPos="50000" dist="5000" dir="5400000" sy="-100000" rotWithShape="0"/>
                </a:effectLst>
                <a:latin typeface="NikoshBAN" pitchFamily="2" charset="0"/>
                <a:cs typeface="NikoshBAN" pitchFamily="2" charset="0"/>
              </a:rPr>
              <a:t>ধন্যবাদ</a:t>
            </a:r>
            <a:endParaRPr lang="en-US" sz="8800" b="1" cap="all" spc="0" dirty="0">
              <a:ln w="0"/>
              <a:solidFill>
                <a:srgbClr val="002060"/>
              </a:solidFill>
              <a:effectLst>
                <a:reflection blurRad="12700" stA="50000" endPos="50000" dist="5000" dir="5400000" sy="-100000" rotWithShape="0"/>
              </a:effectLst>
              <a:latin typeface="NikoshBAN" pitchFamily="2" charset="0"/>
              <a:cs typeface="NikoshBAN"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rmAutofit/>
          </a:bodyPr>
          <a:lstStyle/>
          <a:p>
            <a:r>
              <a:rPr lang="bn-IN" dirty="0" smtClean="0">
                <a:latin typeface="NikoshBAN" pitchFamily="2" charset="0"/>
                <a:cs typeface="NikoshBAN" pitchFamily="2" charset="0"/>
              </a:rPr>
              <a:t>মাইক্রোনিউট্রিয়েন্ট  বা অনুপুষ্টি উপাদান কী</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838200" y="1371600"/>
            <a:ext cx="7848600" cy="5257800"/>
          </a:xfrm>
        </p:spPr>
        <p:txBody>
          <a:bodyPr>
            <a:normAutofit/>
          </a:bodyPr>
          <a:lstStyle/>
          <a:p>
            <a:r>
              <a:rPr lang="bn-IN" sz="2800" dirty="0" smtClean="0">
                <a:latin typeface="NikoshBAN" pitchFamily="2" charset="0"/>
                <a:cs typeface="NikoshBAN" pitchFamily="2" charset="0"/>
              </a:rPr>
              <a:t>যে সকল পুষ্টি উপাদান  দেহে খুব অল্প পরিমানে হলেও অত্যন্ত জরূরী, যে গুলি ম্যাক্রোনিউট্রিয়েন্ট  এর বিপাক ঠিক রাখার  পাশাপাশি  তাপ শক্তি উৎপাদন, রোগ প্রতিরোধ ও স্নায়ুবিক ক্ষমতা ঠিক রাখতে সাহায্য করে সেগুলিকে মাইক্রোনিউট্রিয়েন্ট বলে। প্রধাণত  ভিটামিন ও খনিজ উপাদান সমূহ কে মাইক্রোনিউট্রিয়েন্ট  বা অনুপুষ্টি  বলে বিবেচনা করা হয়</a:t>
            </a:r>
            <a:r>
              <a:rPr lang="bn-IN" dirty="0" smtClean="0">
                <a:latin typeface="NikoshBAN" pitchFamily="2" charset="0"/>
                <a:cs typeface="NikoshBAN" pitchFamily="2" charset="0"/>
              </a:rPr>
              <a:t>।  </a:t>
            </a:r>
            <a:r>
              <a:rPr lang="en-US" dirty="0" smtClean="0">
                <a:latin typeface="NikoshBAN" pitchFamily="2" charset="0"/>
                <a:cs typeface="NikoshBAN" pitchFamily="2" charset="0"/>
              </a:rPr>
              <a:t>WHO </a:t>
            </a:r>
            <a:r>
              <a:rPr lang="bn-IN" dirty="0" smtClean="0">
                <a:latin typeface="NikoshBAN" pitchFamily="2" charset="0"/>
                <a:cs typeface="NikoshBAN" pitchFamily="2" charset="0"/>
              </a:rPr>
              <a:t>এর মতে –</a:t>
            </a:r>
            <a:r>
              <a:rPr lang="en-US" dirty="0" smtClean="0">
                <a:latin typeface="NikoshBAN" pitchFamily="2" charset="0"/>
                <a:cs typeface="NikoshBAN" pitchFamily="2" charset="0"/>
              </a:rPr>
              <a:t> </a:t>
            </a:r>
          </a:p>
          <a:p>
            <a:r>
              <a:rPr lang="en-US" sz="2800" dirty="0" smtClean="0">
                <a:latin typeface="NikoshBAN" pitchFamily="2" charset="0"/>
                <a:cs typeface="NikoshBAN" pitchFamily="2" charset="0"/>
              </a:rPr>
              <a:t>These called </a:t>
            </a:r>
            <a:r>
              <a:rPr lang="en-US" sz="2800" b="1" dirty="0" smtClean="0">
                <a:latin typeface="NikoshBAN" pitchFamily="2" charset="0"/>
                <a:cs typeface="NikoshBAN" pitchFamily="2" charset="0"/>
              </a:rPr>
              <a:t>micronutrients</a:t>
            </a:r>
            <a:r>
              <a:rPr lang="en-US" sz="2800" dirty="0" smtClean="0">
                <a:latin typeface="NikoshBAN" pitchFamily="2" charset="0"/>
                <a:cs typeface="NikoshBAN" pitchFamily="2" charset="0"/>
              </a:rPr>
              <a:t> because they are needed only in minuscule amounts, these substances are the “magic wands” that enable the body to produce enzymes</a:t>
            </a:r>
            <a:r>
              <a:rPr lang="en-US" dirty="0" smtClean="0"/>
              <a:t>, </a:t>
            </a: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bn-IN" dirty="0" smtClean="0">
                <a:latin typeface="NikoshBAN" pitchFamily="2" charset="0"/>
                <a:cs typeface="NikoshBAN" pitchFamily="2" charset="0"/>
              </a:rPr>
              <a:t>এদের বৈশিষ্ট্য গুলি হল-</a:t>
            </a:r>
            <a:endParaRPr lang="en-US" dirty="0"/>
          </a:p>
        </p:txBody>
      </p:sp>
      <p:sp>
        <p:nvSpPr>
          <p:cNvPr id="3" name="Content Placeholder 2"/>
          <p:cNvSpPr>
            <a:spLocks noGrp="1"/>
          </p:cNvSpPr>
          <p:nvPr>
            <p:ph idx="1"/>
          </p:nvPr>
        </p:nvSpPr>
        <p:spPr>
          <a:xfrm>
            <a:off x="914400" y="1524000"/>
            <a:ext cx="7772400" cy="4831560"/>
          </a:xfrm>
        </p:spPr>
        <p:txBody>
          <a:bodyPr>
            <a:normAutofit/>
          </a:bodyPr>
          <a:lstStyle/>
          <a:p>
            <a:pPr>
              <a:buNone/>
            </a:pPr>
            <a:r>
              <a:rPr lang="bn-IN" dirty="0" smtClean="0">
                <a:latin typeface="NikoshBAN" pitchFamily="2" charset="0"/>
                <a:cs typeface="NikoshBAN" pitchFamily="2" charset="0"/>
              </a:rPr>
              <a:t>১।  এদের খুব সামান্য পরিমানে প্রয়োজন, কিন্তু এর  অভাবে দেহে মারাত্ত্বক উপসর্গ দেখা দেয়।</a:t>
            </a:r>
            <a:r>
              <a:rPr lang="bn-IN" dirty="0" smtClean="0"/>
              <a:t> </a:t>
            </a:r>
            <a:r>
              <a:rPr lang="bn-IN" dirty="0" smtClean="0">
                <a:latin typeface="NikoshBAN" pitchFamily="2" charset="0"/>
                <a:cs typeface="NikoshBAN" pitchFamily="2" charset="0"/>
              </a:rPr>
              <a:t>পুষ্টিবিজ্ঞানীরা বলছেন</a:t>
            </a:r>
            <a:r>
              <a:rPr lang="en-US" dirty="0" smtClean="0">
                <a:latin typeface="NikoshBAN" pitchFamily="2" charset="0"/>
                <a:cs typeface="NikoshBAN" pitchFamily="2" charset="0"/>
              </a:rPr>
              <a:t>, </a:t>
            </a:r>
            <a:r>
              <a:rPr lang="bn-IN" dirty="0" smtClean="0">
                <a:latin typeface="NikoshBAN" pitchFamily="2" charset="0"/>
                <a:cs typeface="NikoshBAN" pitchFamily="2" charset="0"/>
              </a:rPr>
              <a:t>অনুপুষ্টি কণা (মাইক্রোনিউট্রিয়েন্ট: যেমন ভিটামিন-এ</a:t>
            </a:r>
            <a:r>
              <a:rPr lang="en-US" dirty="0" smtClean="0">
                <a:latin typeface="NikoshBAN" pitchFamily="2" charset="0"/>
                <a:cs typeface="NikoshBAN" pitchFamily="2" charset="0"/>
              </a:rPr>
              <a:t>, </a:t>
            </a:r>
            <a:r>
              <a:rPr lang="bn-IN" dirty="0" smtClean="0">
                <a:latin typeface="NikoshBAN" pitchFamily="2" charset="0"/>
                <a:cs typeface="NikoshBAN" pitchFamily="2" charset="0"/>
              </a:rPr>
              <a:t>লোহা</a:t>
            </a:r>
            <a:r>
              <a:rPr lang="en-US" dirty="0" smtClean="0">
                <a:latin typeface="NikoshBAN" pitchFamily="2" charset="0"/>
                <a:cs typeface="NikoshBAN" pitchFamily="2" charset="0"/>
              </a:rPr>
              <a:t>, </a:t>
            </a:r>
            <a:r>
              <a:rPr lang="bn-IN" dirty="0" smtClean="0">
                <a:latin typeface="NikoshBAN" pitchFamily="2" charset="0"/>
                <a:cs typeface="NikoshBAN" pitchFamily="2" charset="0"/>
              </a:rPr>
              <a:t>আয়োডিন</a:t>
            </a:r>
            <a:r>
              <a:rPr lang="en-US" dirty="0" smtClean="0">
                <a:latin typeface="NikoshBAN" pitchFamily="2" charset="0"/>
                <a:cs typeface="NikoshBAN" pitchFamily="2" charset="0"/>
              </a:rPr>
              <a:t>, </a:t>
            </a:r>
            <a:r>
              <a:rPr lang="bn-IN" dirty="0" smtClean="0">
                <a:latin typeface="NikoshBAN" pitchFamily="2" charset="0"/>
                <a:cs typeface="NikoshBAN" pitchFamily="2" charset="0"/>
              </a:rPr>
              <a:t>জিঙ্ক ইত্যাদি) খুব সামান্য পরিমাণে দরকার হয়। কিন্তু বয়স অনুযায়ী শরীরে যেটুকু দরকার</a:t>
            </a:r>
            <a:r>
              <a:rPr lang="en-US" dirty="0" smtClean="0">
                <a:latin typeface="NikoshBAN" pitchFamily="2" charset="0"/>
                <a:cs typeface="NikoshBAN" pitchFamily="2" charset="0"/>
              </a:rPr>
              <a:t>, </a:t>
            </a:r>
            <a:r>
              <a:rPr lang="bn-IN" dirty="0" smtClean="0">
                <a:latin typeface="NikoshBAN" pitchFamily="2" charset="0"/>
                <a:cs typeface="NikoshBAN" pitchFamily="2" charset="0"/>
              </a:rPr>
              <a:t>তা না পেলে অপুষ্টি দেখা দেয়।</a:t>
            </a:r>
            <a:endParaRPr lang="en-US" dirty="0" smtClean="0">
              <a:latin typeface="NikoshBAN" pitchFamily="2" charset="0"/>
              <a:cs typeface="NikoshBAN" pitchFamily="2" charset="0"/>
            </a:endParaRPr>
          </a:p>
          <a:p>
            <a:pPr>
              <a:buNone/>
            </a:pPr>
            <a:r>
              <a:rPr lang="bn-IN" dirty="0" smtClean="0">
                <a:latin typeface="NikoshBAN" pitchFamily="2" charset="0"/>
                <a:cs typeface="NikoshBAN" pitchFamily="2" charset="0"/>
              </a:rPr>
              <a:t>২।  এগুলি স্নায়ুর কার্যকারিতা এবং বিভিন্ন বিপাকীয় প্রক্রিয়ার জন্য অত্যন্ত জরুরি।</a:t>
            </a:r>
          </a:p>
          <a:p>
            <a:pPr>
              <a:buNone/>
            </a:pPr>
            <a:r>
              <a:rPr lang="bn-IN" dirty="0" smtClean="0">
                <a:latin typeface="NikoshBAN" pitchFamily="2" charset="0"/>
                <a:cs typeface="NikoshBAN" pitchFamily="2" charset="0"/>
              </a:rPr>
              <a:t>৩। এদের বায়োঅ্যাভেইলঅ্যাবেলিটি-</a:t>
            </a:r>
            <a:r>
              <a:rPr lang="en-US" dirty="0" smtClean="0">
                <a:latin typeface="NikoshBAN" pitchFamily="2" charset="0"/>
                <a:cs typeface="NikoshBAN" pitchFamily="2" charset="0"/>
              </a:rPr>
              <a:t>(</a:t>
            </a:r>
            <a:r>
              <a:rPr lang="bn-IN" dirty="0" smtClean="0">
                <a:latin typeface="NikoshBAN" pitchFamily="2" charset="0"/>
                <a:cs typeface="NikoshBAN" pitchFamily="2" charset="0"/>
              </a:rPr>
              <a:t>কোনও পুষ্টির যে পরিমাণ জৈবগুণ শরীর শোষণ করতে পারে এবং শারীরবৃত্তিয় প্রক্রিয়াগুলি সঠিকভাবে পরিচালনার জন্য কাজে লাগাতে পারে।</a:t>
            </a:r>
            <a:r>
              <a:rPr lang="en-US" dirty="0" smtClean="0">
                <a:latin typeface="NikoshBAN" pitchFamily="2" charset="0"/>
                <a:cs typeface="NikoshBAN" pitchFamily="2" charset="0"/>
              </a:rPr>
              <a:t>)</a:t>
            </a:r>
            <a:r>
              <a:rPr lang="bn-IN" dirty="0" smtClean="0">
                <a:latin typeface="NikoshBAN" pitchFamily="2" charset="0"/>
                <a:cs typeface="NikoshBAN" pitchFamily="2" charset="0"/>
              </a:rPr>
              <a:t> পরিমান ম্যাক্রোনিউট্রিয়েন্টস এর চেয়ে কম।</a:t>
            </a:r>
            <a:endParaRPr lang="en-US" dirty="0" smtClean="0">
              <a:latin typeface="NikoshBAN" pitchFamily="2" charset="0"/>
              <a:cs typeface="NikoshBAN" pitchFamily="2" charset="0"/>
            </a:endParaRPr>
          </a:p>
          <a:p>
            <a:pPr>
              <a:buNone/>
            </a:pPr>
            <a:endParaRPr lang="en-US" dirty="0" smtClean="0">
              <a:latin typeface="NikoshBAN" pitchFamily="2" charset="0"/>
              <a:cs typeface="NikoshBAN" pitchFamily="2" charset="0"/>
            </a:endParaRPr>
          </a:p>
          <a:p>
            <a:pPr>
              <a:buNone/>
            </a:pPr>
            <a:endParaRPr lang="en-US" dirty="0" smtClean="0">
              <a:latin typeface="NikoshBAN" pitchFamily="2" charset="0"/>
              <a:cs typeface="NikoshBAN" pitchFamily="2" charset="0"/>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1237488"/>
          </a:xfrm>
        </p:spPr>
        <p:txBody>
          <a:bodyPr>
            <a:normAutofit fontScale="90000"/>
          </a:bodyPr>
          <a:lstStyle/>
          <a:p>
            <a:r>
              <a:rPr lang="bn-IN" dirty="0" smtClean="0">
                <a:latin typeface="NikoshBAN" pitchFamily="2" charset="0"/>
                <a:cs typeface="NikoshBAN" pitchFamily="2" charset="0"/>
              </a:rPr>
              <a:t> </a:t>
            </a:r>
            <a:r>
              <a:rPr lang="bn-IN" sz="3600" dirty="0" smtClean="0">
                <a:latin typeface="NikoshBAN" pitchFamily="2" charset="0"/>
                <a:cs typeface="NikoshBAN" pitchFamily="2" charset="0"/>
              </a:rPr>
              <a:t>খাদ্য </a:t>
            </a:r>
            <a:r>
              <a:rPr lang="bn-IN" sz="3200" dirty="0" smtClean="0">
                <a:latin typeface="NikoshBAN" pitchFamily="2" charset="0"/>
                <a:cs typeface="NikoshBAN" pitchFamily="2" charset="0"/>
              </a:rPr>
              <a:t>উ</a:t>
            </a:r>
            <a:r>
              <a:rPr lang="bn-IN" sz="3600" dirty="0" smtClean="0">
                <a:latin typeface="NikoshBAN" pitchFamily="2" charset="0"/>
                <a:cs typeface="NikoshBAN" pitchFamily="2" charset="0"/>
              </a:rPr>
              <a:t>ৎস-</a:t>
            </a:r>
            <a:r>
              <a:rPr lang="ar-SA" sz="1600" dirty="0" smtClean="0">
                <a:latin typeface="NikoshBAN" pitchFamily="2" charset="0"/>
              </a:rPr>
              <a:t> </a:t>
            </a:r>
            <a:r>
              <a:rPr lang="en-US" sz="2400" dirty="0" smtClean="0"/>
              <a:t/>
            </a:r>
            <a:br>
              <a:rPr lang="en-US" sz="2400" dirty="0" smtClean="0"/>
            </a:br>
            <a:r>
              <a:rPr lang="en-US" sz="2400" dirty="0" smtClean="0">
                <a:latin typeface="NikoshBAN" pitchFamily="2" charset="0"/>
                <a:cs typeface="NikoshBAN" pitchFamily="2" charset="0"/>
              </a:rPr>
              <a:t/>
            </a:r>
            <a:br>
              <a:rPr lang="en-US" sz="2400" dirty="0" smtClean="0">
                <a:latin typeface="NikoshBAN" pitchFamily="2" charset="0"/>
                <a:cs typeface="NikoshBAN" pitchFamily="2" charset="0"/>
              </a:rPr>
            </a:br>
            <a:endParaRPr lang="en-US" sz="1800" dirty="0">
              <a:latin typeface="NikoshBAN" pitchFamily="2" charset="0"/>
              <a:cs typeface="NikoshBAN" pitchFamily="2" charset="0"/>
            </a:endParaRPr>
          </a:p>
        </p:txBody>
      </p:sp>
      <p:pic>
        <p:nvPicPr>
          <p:cNvPr id="3074" name="Picture 2"/>
          <p:cNvPicPr>
            <a:picLocks noGrp="1" noChangeAspect="1" noChangeArrowheads="1"/>
          </p:cNvPicPr>
          <p:nvPr>
            <p:ph idx="1"/>
          </p:nvPr>
        </p:nvPicPr>
        <p:blipFill>
          <a:blip r:embed="rId2"/>
          <a:stretch>
            <a:fillRect/>
          </a:stretch>
        </p:blipFill>
        <p:spPr bwMode="auto">
          <a:xfrm>
            <a:off x="4419600" y="1524001"/>
            <a:ext cx="4724400" cy="4800600"/>
          </a:xfrm>
          <a:prstGeom prst="rect">
            <a:avLst/>
          </a:prstGeom>
          <a:noFill/>
          <a:ln w="9525">
            <a:noFill/>
            <a:miter lim="800000"/>
            <a:headEnd/>
            <a:tailEnd/>
          </a:ln>
          <a:effectLst/>
        </p:spPr>
      </p:pic>
      <p:sp>
        <p:nvSpPr>
          <p:cNvPr id="4" name="TextBox 3"/>
          <p:cNvSpPr txBox="1"/>
          <p:nvPr/>
        </p:nvSpPr>
        <p:spPr>
          <a:xfrm>
            <a:off x="533400" y="1447800"/>
            <a:ext cx="3962400" cy="4832092"/>
          </a:xfrm>
          <a:prstGeom prst="rect">
            <a:avLst/>
          </a:prstGeom>
          <a:noFill/>
        </p:spPr>
        <p:txBody>
          <a:bodyPr wrap="square" rtlCol="0">
            <a:spAutoFit/>
          </a:bodyPr>
          <a:lstStyle/>
          <a:p>
            <a:r>
              <a:rPr lang="bn-IN" sz="2800" dirty="0" smtClean="0">
                <a:latin typeface="NikoshBAN" pitchFamily="2" charset="0"/>
                <a:cs typeface="NikoshBAN" pitchFamily="2" charset="0"/>
              </a:rPr>
              <a:t>এই</a:t>
            </a:r>
            <a:r>
              <a:rPr lang="bn-IN" dirty="0" smtClean="0">
                <a:latin typeface="NikoshBAN" pitchFamily="2" charset="0"/>
                <a:cs typeface="NikoshBAN" pitchFamily="2" charset="0"/>
              </a:rPr>
              <a:t> </a:t>
            </a:r>
            <a:r>
              <a:rPr lang="bn-IN" sz="2800" dirty="0" smtClean="0">
                <a:latin typeface="NikoshBAN" pitchFamily="2" charset="0"/>
                <a:cs typeface="NikoshBAN" pitchFamily="2" charset="0"/>
              </a:rPr>
              <a:t>উপাদান গুলির মধ্যে মোট  ১৩ ধরনের অপরিহার্য ভিটামিন রয়েছে। আরো </a:t>
            </a:r>
            <a:r>
              <a:rPr lang="bn-IN" sz="2400" dirty="0" smtClean="0"/>
              <a:t>রয়েছে </a:t>
            </a:r>
            <a:r>
              <a:rPr lang="bn-IN" sz="2800" dirty="0" smtClean="0">
                <a:latin typeface="NikoshBAN" pitchFamily="2" charset="0"/>
                <a:cs typeface="NikoshBAN" pitchFamily="2" charset="0"/>
              </a:rPr>
              <a:t>পটাশিয়াম</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সালফার</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ক্যালসিয়াম</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এভং ম্যাগনেসিয়ামের মতো মিনারেলগুলি। একই সঙ্গে আয়রন</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জিঙ্ক</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আয়োডিন</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কপার</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ম্যাঙ্গানিজ</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ফ্লুরাইড এবং ক্রোমিয়ামের মতো খনিজগুলিরও রয়েছে</a:t>
            </a:r>
            <a:r>
              <a:rPr lang="hi-IN" sz="2800"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এসব উপাদান গুলি আমরা নিম্নের খাদ্যে বেশি পাই।</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r>
              <a:rPr lang="bn-IN" dirty="0" smtClean="0">
                <a:latin typeface="NikoshBAN" pitchFamily="2" charset="0"/>
                <a:cs typeface="NikoshBAN" pitchFamily="2" charset="0"/>
              </a:rPr>
              <a:t>মাইক্রোনিউট্রিয়েন্ট এর অভাব জনিত অবস্থা</a:t>
            </a:r>
            <a:endParaRPr lang="en-US" dirty="0"/>
          </a:p>
        </p:txBody>
      </p:sp>
      <p:pic>
        <p:nvPicPr>
          <p:cNvPr id="1026" name="Picture 2"/>
          <p:cNvPicPr>
            <a:picLocks noGrp="1" noChangeAspect="1" noChangeArrowheads="1"/>
          </p:cNvPicPr>
          <p:nvPr>
            <p:ph sz="half" idx="1"/>
          </p:nvPr>
        </p:nvPicPr>
        <p:blipFill>
          <a:blip r:embed="rId2"/>
          <a:stretch>
            <a:fillRect/>
          </a:stretch>
        </p:blipFill>
        <p:spPr bwMode="auto">
          <a:xfrm>
            <a:off x="5359400" y="1600200"/>
            <a:ext cx="3479800" cy="4191000"/>
          </a:xfrm>
          <a:prstGeom prst="rect">
            <a:avLst/>
          </a:prstGeom>
          <a:noFill/>
          <a:ln w="9525">
            <a:noFill/>
            <a:miter lim="800000"/>
            <a:headEnd/>
            <a:tailEnd/>
          </a:ln>
          <a:effectLst/>
        </p:spPr>
      </p:pic>
      <p:sp>
        <p:nvSpPr>
          <p:cNvPr id="7" name="Content Placeholder 6"/>
          <p:cNvSpPr>
            <a:spLocks noGrp="1"/>
          </p:cNvSpPr>
          <p:nvPr>
            <p:ph sz="half" idx="2"/>
          </p:nvPr>
        </p:nvSpPr>
        <p:spPr>
          <a:xfrm>
            <a:off x="0" y="1447800"/>
            <a:ext cx="5334000" cy="5410200"/>
          </a:xfrm>
        </p:spPr>
        <p:txBody>
          <a:bodyPr>
            <a:normAutofit fontScale="92500"/>
          </a:bodyPr>
          <a:lstStyle/>
          <a:p>
            <a:r>
              <a:rPr lang="en-US" dirty="0" smtClean="0">
                <a:latin typeface="Saroda" pitchFamily="2" charset="0"/>
              </a:rPr>
              <a:t>Abycywó (gvB‡µvwbDwUª‡q›U) ¯^v‡¯’¨i Rb¨ LyeB cÖ‡qvRb| Abycywói NvUwZi g‡a¨ wfUvwgb ÔGÕ, AvqiY, Av‡qvwWb, wRsK, wfUvwgb we-12 Ges dwjK Gwm‡Wi NvUwZ evsjv‡`‡ki RbM‡Yi g‡a¨ e¨vcK nv‡i †`Lv hvq| Abycywói NvUwZ Rb¯^v¯’¨ I cywói Dci gvivZ¥K cÖfve †d‡j| D`vniY¯^iƒc ejv hvq, AbyaŸ©-5 ermi eqmx wkï‡`i cÖvq A‡a©KB Lv‡`¨ Avqib, dwjK GwmW, wfUvwgb we-12 Gi NvUwZi Kvi‡Y i³¯^íZvq †fv‡M| G‡`‡ki cÖwZ `kRb bvixi GKRb i³¯^íZvq †fv‡M| i³¯^íZvi Kvi‡Y bvix‡`i ¯^v¯’¨SzuwK †hgb †e‡o hvq †Zgwb Zv‡`i wkï‡`i kix‡i mwÂZ Avqi‡bi cwigvY Kg _vKvi Kvi‡Y ZvivI i³¯^íZvq †fv‡M| i³¯^íZv RvZxq A_©bxwZi Dci GKwU †evSv ¯^iƒc|</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bn-IN" dirty="0" smtClean="0">
                <a:latin typeface="NikoshBAN" pitchFamily="2" charset="0"/>
                <a:cs typeface="NikoshBAN" pitchFamily="2" charset="0"/>
              </a:rPr>
              <a:t>ভিটামিন এ এর অভাব জনিত রাতকানা</a:t>
            </a:r>
            <a:endParaRPr lang="en-US" dirty="0">
              <a:latin typeface="NikoshBAN" pitchFamily="2" charset="0"/>
              <a:cs typeface="NikoshBAN" pitchFamily="2" charset="0"/>
            </a:endParaRPr>
          </a:p>
        </p:txBody>
      </p:sp>
      <p:pic>
        <p:nvPicPr>
          <p:cNvPr id="18434" name="Picture 2"/>
          <p:cNvPicPr>
            <a:picLocks noGrp="1" noChangeAspect="1" noChangeArrowheads="1"/>
          </p:cNvPicPr>
          <p:nvPr>
            <p:ph idx="1"/>
          </p:nvPr>
        </p:nvPicPr>
        <p:blipFill>
          <a:blip r:embed="rId2"/>
          <a:stretch>
            <a:fillRect/>
          </a:stretch>
        </p:blipFill>
        <p:spPr bwMode="auto">
          <a:xfrm>
            <a:off x="6105905" y="0"/>
            <a:ext cx="3038095" cy="1676400"/>
          </a:xfrm>
          <a:prstGeom prst="rect">
            <a:avLst/>
          </a:prstGeom>
          <a:noFill/>
          <a:ln w="9525">
            <a:noFill/>
            <a:miter lim="800000"/>
            <a:headEnd/>
            <a:tailEnd/>
          </a:ln>
          <a:effectLst/>
        </p:spPr>
      </p:pic>
      <p:sp>
        <p:nvSpPr>
          <p:cNvPr id="6" name="Rectangle 5"/>
          <p:cNvSpPr/>
          <p:nvPr/>
        </p:nvSpPr>
        <p:spPr>
          <a:xfrm>
            <a:off x="609600" y="1676400"/>
            <a:ext cx="8534400" cy="7663636"/>
          </a:xfrm>
          <a:prstGeom prst="rect">
            <a:avLst/>
          </a:prstGeom>
        </p:spPr>
        <p:txBody>
          <a:bodyPr wrap="square">
            <a:spAutoFit/>
          </a:bodyPr>
          <a:lstStyle/>
          <a:p>
            <a:r>
              <a:rPr lang="as-IN" sz="2400" dirty="0" smtClean="0">
                <a:latin typeface="NikoshBAN" pitchFamily="2" charset="0"/>
                <a:cs typeface="NikoshBAN" pitchFamily="2" charset="0"/>
              </a:rPr>
              <a:t>রাতকানা মানে কিন্তু এমন না যে রাতে সম্পূর্ন দৃষ্টিহীন হয়ে যাওয়া। রাতকানা রোগে আক্রান্ত হলে কম আলোয় দেখতে অসুবিধা হয়। এই রোগটি বাচ্চা থেকে বুড়ো সব বয়সের মানুষেরই হতে পারে। রাতকানা মানুষরা কিন্তু দিনের বেলায় বা আলোকিত জায়গাতে পুরো সঠিক ভাবে দেখতে পান। এমন মানুষদের শুধু মাত্র রাত্রে বা হঠাৎ যদি অনেক বেশি আলোকিত জায়গা থেকে কম আলোকিত জায়গায় যান তখন তাদের দেখতে অসুবিধা হয়।</a:t>
            </a:r>
            <a:endParaRPr lang="bn-IN" sz="2400" dirty="0" smtClean="0">
              <a:latin typeface="NikoshBAN" pitchFamily="2" charset="0"/>
              <a:cs typeface="NikoshBAN" pitchFamily="2" charset="0"/>
            </a:endParaRPr>
          </a:p>
          <a:p>
            <a:r>
              <a:rPr lang="as-IN" sz="2400" dirty="0" smtClean="0">
                <a:latin typeface="NikoshBAN" pitchFamily="2" charset="0"/>
                <a:cs typeface="NikoshBAN" pitchFamily="2" charset="0"/>
              </a:rPr>
              <a:t>রাতকানা হচ্ছে ভিটামিন এ-এর অভাবজনিত রোগ (জেরোফথালমিয়া) এর প্রথম পর্যায়৷ প্রধানত ভিটামিন-এ এর অভাবে বাচ্চাদের এই রোগ হয়ে থাকে৷ এর ফলে রোগী দিনে স্বাভাবিক দেখবে কিন্তু রাতে বা অল্প আলোতে প্রথম প্রথম ঝাপসা বা হালকা দেখলেও পরে দেখতে পায় না৷ আমাদের দেশে ৬ বছরের কম বয়েসী শিশুদের মধ্যে রাতকানা রোগ বেশি দেখা যায়৷ অথচ আমরা একটু সচেতন হলেই এই রোগ প্রতিরোধ করতে পারি৷</a:t>
            </a:r>
            <a:endParaRPr lang="bn-IN" sz="2400" dirty="0" smtClean="0">
              <a:latin typeface="NikoshBAN" pitchFamily="2" charset="0"/>
              <a:cs typeface="NikoshBAN" pitchFamily="2" charset="0"/>
            </a:endParaRPr>
          </a:p>
          <a:p>
            <a:r>
              <a:rPr lang="as-IN" sz="2400" dirty="0" smtClean="0">
                <a:latin typeface="NikoshBAN" pitchFamily="2" charset="0"/>
                <a:cs typeface="NikoshBAN" pitchFamily="2" charset="0"/>
              </a:rPr>
              <a:t>ভিটামিন এ এবং জিঙ্কের অভাব একটি বড় কারণ হতে পারে রাতকানা রোগের। ভিটামিন এ এর অভাব অপুষ্টির জন্য হতে পারে। বেশির ভাগ সময় দেখা গিয়েছে যে বাচ্চাদের অপুষ্টির থেকেই রাতকানা </a:t>
            </a:r>
            <a:r>
              <a:rPr lang="bn-IN" sz="2400" dirty="0" smtClean="0">
                <a:latin typeface="NikoshBAN" pitchFamily="2" charset="0"/>
                <a:cs typeface="NikoshBAN" pitchFamily="2" charset="0"/>
              </a:rPr>
              <a:t>হতে পারে।</a:t>
            </a: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s-IN" b="1" dirty="0" smtClean="0">
                <a:latin typeface="NikoshBAN" pitchFamily="2" charset="0"/>
                <a:cs typeface="NikoshBAN" pitchFamily="2" charset="0"/>
              </a:rPr>
              <a:t>কারণ:</a:t>
            </a:r>
            <a:r>
              <a:rPr lang="as-IN" dirty="0" smtClean="0">
                <a:latin typeface="NikoshBAN" pitchFamily="2" charset="0"/>
                <a:cs typeface="NikoshBAN" pitchFamily="2" charset="0"/>
              </a:rPr>
              <a:t/>
            </a:r>
            <a:br>
              <a:rPr lang="as-IN" dirty="0" smtClean="0">
                <a:latin typeface="NikoshBAN" pitchFamily="2" charset="0"/>
                <a:cs typeface="NikoshBAN" pitchFamily="2" charset="0"/>
              </a:rPr>
            </a:br>
            <a:endParaRPr lang="en-US" dirty="0">
              <a:latin typeface="NikoshBAN" pitchFamily="2" charset="0"/>
              <a:cs typeface="NikoshBAN" pitchFamily="2" charset="0"/>
            </a:endParaRPr>
          </a:p>
        </p:txBody>
      </p:sp>
      <p:graphicFrame>
        <p:nvGraphicFramePr>
          <p:cNvPr id="5" name="Content Placeholder 4"/>
          <p:cNvGraphicFramePr>
            <a:graphicFrameLocks noGrp="1"/>
          </p:cNvGraphicFramePr>
          <p:nvPr>
            <p:ph sz="half" idx="2"/>
          </p:nvPr>
        </p:nvGraphicFramePr>
        <p:xfrm>
          <a:off x="304800" y="685800"/>
          <a:ext cx="8610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as-IN" dirty="0" smtClean="0">
                <a:latin typeface="NikoshBAN" pitchFamily="2" charset="0"/>
                <a:cs typeface="NikoshBAN" pitchFamily="2" charset="0"/>
              </a:rPr>
              <a:t>রাতকানা (নাইট ব্লাইন্ডনেস) </a:t>
            </a:r>
            <a:r>
              <a:rPr lang="bn-IN" dirty="0" smtClean="0">
                <a:latin typeface="NikoshBAN" pitchFamily="2" charset="0"/>
                <a:cs typeface="NikoshBAN" pitchFamily="2" charset="0"/>
              </a:rPr>
              <a:t>এর </a:t>
            </a:r>
            <a:r>
              <a:rPr lang="as-IN" b="1" dirty="0" smtClean="0">
                <a:latin typeface="NikoshBAN" pitchFamily="2" charset="0"/>
                <a:cs typeface="NikoshBAN" pitchFamily="2" charset="0"/>
              </a:rPr>
              <a:t>লক্ষণ</a:t>
            </a:r>
            <a:r>
              <a:rPr lang="as-IN" b="1"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457200" y="1295400"/>
            <a:ext cx="8229600" cy="5562600"/>
          </a:xfrm>
        </p:spPr>
        <p:txBody>
          <a:bodyPr>
            <a:noAutofit/>
          </a:bodyPr>
          <a:lstStyle/>
          <a:p>
            <a:pPr>
              <a:buNone/>
            </a:pPr>
            <a:r>
              <a:rPr lang="as-IN" sz="1400" dirty="0" smtClean="0"/>
              <a:t>  </a:t>
            </a:r>
            <a:r>
              <a:rPr lang="as-IN" sz="2000" dirty="0" smtClean="0">
                <a:latin typeface="NikoshBAN" pitchFamily="2" charset="0"/>
                <a:cs typeface="NikoshBAN" pitchFamily="2" charset="0"/>
              </a:rPr>
              <a:t>রাতকানা </a:t>
            </a:r>
            <a:r>
              <a:rPr lang="as-IN" sz="2000" dirty="0" smtClean="0">
                <a:latin typeface="NikoshBAN" pitchFamily="2" charset="0"/>
                <a:cs typeface="NikoshBAN" pitchFamily="2" charset="0"/>
              </a:rPr>
              <a:t>শিশুদের একটি প্রধান রোগ। বাংলাদেশের ব্যপক সংখ্যক শিশু রাতকানায় ভোগে। ৬ মাস থেকে ৬ বৎসর বয়সী শিশুদের মধ্যে রাতকানার প্রকোপ সবচেয়ে বেশি। ৬ বৎসরের নীচের শিশুদের মধ্যে প্রায় ৫ লক্ষ শিশু প্রতি বছর রাতকানায় ভোগে এবং প্রায় ৩০,০০০ শিশু প্রতি বছর পুরোপুরি অন্ধ হয়ে যায়, যাদের প্রায় অর্ধেকই আবার আমিষ শক্তি অপুষ্টিতে আক্রান্ত হয়ে প্রথম বছরই মারা যায়</a:t>
            </a:r>
            <a:r>
              <a:rPr lang="as-IN" sz="2000" dirty="0" smtClean="0">
                <a:latin typeface="NikoshBAN" pitchFamily="2" charset="0"/>
                <a:cs typeface="NikoshBAN" pitchFamily="2" charset="0"/>
              </a:rPr>
              <a:t>।</a:t>
            </a:r>
            <a:r>
              <a:rPr lang="as-IN" sz="2000" dirty="0" smtClean="0">
                <a:latin typeface="NikoshBAN" pitchFamily="2" charset="0"/>
                <a:cs typeface="NikoshBAN" pitchFamily="2" charset="0"/>
              </a:rPr>
              <a:t> রাতকানা হওয়ার পূর্বে এবং পরে কতগুলো লক্ষণ পর্যায়ক্রমে দেখা দেয়, </a:t>
            </a:r>
            <a:r>
              <a:rPr lang="as-IN" sz="2000" dirty="0" smtClean="0">
                <a:latin typeface="NikoshBAN" pitchFamily="2" charset="0"/>
                <a:cs typeface="NikoshBAN" pitchFamily="2" charset="0"/>
              </a:rPr>
              <a:t>যেমন-</a:t>
            </a:r>
            <a:endParaRPr lang="bn-IN" sz="2000" dirty="0" smtClean="0">
              <a:latin typeface="NikoshBAN" pitchFamily="2" charset="0"/>
              <a:cs typeface="NikoshBAN" pitchFamily="2" charset="0"/>
            </a:endParaRPr>
          </a:p>
          <a:p>
            <a:pPr marL="225425" indent="-225425">
              <a:buFont typeface="+mj-lt"/>
              <a:buAutoNum type="arabicPeriod"/>
            </a:pPr>
            <a:r>
              <a:rPr lang="as-IN" sz="2000" dirty="0" smtClean="0">
                <a:latin typeface="NikoshBAN" pitchFamily="2" charset="0"/>
                <a:cs typeface="NikoshBAN" pitchFamily="2" charset="0"/>
              </a:rPr>
              <a:t>প্রথমে </a:t>
            </a:r>
            <a:r>
              <a:rPr lang="as-IN" sz="2000" dirty="0" smtClean="0">
                <a:latin typeface="NikoshBAN" pitchFamily="2" charset="0"/>
                <a:cs typeface="NikoshBAN" pitchFamily="2" charset="0"/>
              </a:rPr>
              <a:t>ভোরে ও সন্ধ্যায় অল্প আলোতে দেখতে অসুবিধে হয় </a:t>
            </a:r>
            <a:r>
              <a:rPr lang="bn-IN" sz="2000" dirty="0" smtClean="0">
                <a:latin typeface="NikoshBAN" pitchFamily="2" charset="0"/>
                <a:cs typeface="NikoshBAN" pitchFamily="2" charset="0"/>
              </a:rPr>
              <a:t>।</a:t>
            </a:r>
          </a:p>
          <a:p>
            <a:pPr marL="225425" indent="-225425">
              <a:buFont typeface="+mj-lt"/>
              <a:buAutoNum type="arabicPeriod"/>
            </a:pPr>
            <a:r>
              <a:rPr lang="as-IN" sz="2000" dirty="0" smtClean="0">
                <a:latin typeface="NikoshBAN" pitchFamily="2" charset="0"/>
                <a:cs typeface="NikoshBAN" pitchFamily="2" charset="0"/>
              </a:rPr>
              <a:t>চোখের </a:t>
            </a:r>
            <a:r>
              <a:rPr lang="as-IN" sz="2000" dirty="0" smtClean="0">
                <a:latin typeface="NikoshBAN" pitchFamily="2" charset="0"/>
                <a:cs typeface="NikoshBAN" pitchFamily="2" charset="0"/>
              </a:rPr>
              <a:t>সাদা অংশের রং পরিবর্তন হয়ে বাদামী হয়ে যায়</a:t>
            </a:r>
            <a:r>
              <a:rPr lang="as-IN" sz="2000" dirty="0" smtClean="0">
                <a:latin typeface="NikoshBAN" pitchFamily="2" charset="0"/>
                <a:cs typeface="NikoshBAN" pitchFamily="2" charset="0"/>
              </a:rPr>
              <a:t>;</a:t>
            </a:r>
            <a:endParaRPr lang="bn-IN" sz="2000" dirty="0" smtClean="0">
              <a:latin typeface="NikoshBAN" pitchFamily="2" charset="0"/>
              <a:cs typeface="NikoshBAN" pitchFamily="2" charset="0"/>
            </a:endParaRPr>
          </a:p>
          <a:p>
            <a:pPr marL="225425" indent="-225425">
              <a:buFont typeface="+mj-lt"/>
              <a:buAutoNum type="arabicPeriod"/>
            </a:pPr>
            <a:r>
              <a:rPr lang="as-IN" sz="2000" dirty="0" smtClean="0">
                <a:latin typeface="NikoshBAN" pitchFamily="2" charset="0"/>
                <a:cs typeface="NikoshBAN" pitchFamily="2" charset="0"/>
              </a:rPr>
              <a:t>চোখের </a:t>
            </a:r>
            <a:r>
              <a:rPr lang="as-IN" sz="2000" dirty="0" smtClean="0">
                <a:latin typeface="NikoshBAN" pitchFamily="2" charset="0"/>
                <a:cs typeface="NikoshBAN" pitchFamily="2" charset="0"/>
              </a:rPr>
              <a:t>পানি কমে গিয়ে সাদা অংশ শুষ্ক হয়ে </a:t>
            </a:r>
            <a:r>
              <a:rPr lang="as-IN" sz="2000" dirty="0" smtClean="0">
                <a:latin typeface="NikoshBAN" pitchFamily="2" charset="0"/>
                <a:cs typeface="NikoshBAN" pitchFamily="2" charset="0"/>
              </a:rPr>
              <a:t>যায়</a:t>
            </a:r>
            <a:r>
              <a:rPr lang="bn-IN" sz="2000" dirty="0" smtClean="0">
                <a:latin typeface="NikoshBAN" pitchFamily="2" charset="0"/>
                <a:cs typeface="NikoshBAN" pitchFamily="2" charset="0"/>
              </a:rPr>
              <a:t> (জেরোসিস),</a:t>
            </a:r>
            <a:r>
              <a:rPr lang="as-IN" sz="2000" dirty="0" smtClean="0">
                <a:latin typeface="NikoshBAN" pitchFamily="2" charset="0"/>
                <a:cs typeface="NikoshBAN" pitchFamily="2" charset="0"/>
              </a:rPr>
              <a:t> চোখের সাদা অংশের চকচকে ভাবটা চলে গিয়ে সেটা কুঁচকিয়ে যায়৷ </a:t>
            </a:r>
            <a:endParaRPr lang="bn-IN" sz="2000" dirty="0" smtClean="0">
              <a:latin typeface="NikoshBAN" pitchFamily="2" charset="0"/>
              <a:cs typeface="NikoshBAN" pitchFamily="2" charset="0"/>
            </a:endParaRPr>
          </a:p>
          <a:p>
            <a:pPr marL="225425" indent="-225425">
              <a:buFont typeface="+mj-lt"/>
              <a:buAutoNum type="arabicPeriod"/>
            </a:pPr>
            <a:r>
              <a:rPr lang="as-IN" sz="2000" dirty="0" smtClean="0">
                <a:latin typeface="NikoshBAN" pitchFamily="2" charset="0"/>
                <a:cs typeface="NikoshBAN" pitchFamily="2" charset="0"/>
              </a:rPr>
              <a:t>চোখ </a:t>
            </a:r>
            <a:r>
              <a:rPr lang="as-IN" sz="2000" dirty="0" smtClean="0">
                <a:latin typeface="NikoshBAN" pitchFamily="2" charset="0"/>
                <a:cs typeface="NikoshBAN" pitchFamily="2" charset="0"/>
              </a:rPr>
              <a:t>লাল হয়ে যায়</a:t>
            </a:r>
            <a:r>
              <a:rPr lang="as-IN" sz="2000" dirty="0" smtClean="0">
                <a:latin typeface="NikoshBAN" pitchFamily="2" charset="0"/>
                <a:cs typeface="NikoshBAN" pitchFamily="2" charset="0"/>
              </a:rPr>
              <a:t>;</a:t>
            </a:r>
            <a:endParaRPr lang="bn-IN" sz="2000" dirty="0" smtClean="0">
              <a:latin typeface="NikoshBAN" pitchFamily="2" charset="0"/>
              <a:cs typeface="NikoshBAN" pitchFamily="2" charset="0"/>
            </a:endParaRPr>
          </a:p>
          <a:p>
            <a:pPr marL="225425" indent="-225425">
              <a:buFont typeface="+mj-lt"/>
              <a:buAutoNum type="arabicPeriod"/>
            </a:pPr>
            <a:r>
              <a:rPr lang="as-IN" sz="2000" dirty="0" smtClean="0">
                <a:latin typeface="NikoshBAN" pitchFamily="2" charset="0"/>
                <a:cs typeface="NikoshBAN" pitchFamily="2" charset="0"/>
              </a:rPr>
              <a:t>অল্প </a:t>
            </a:r>
            <a:r>
              <a:rPr lang="as-IN" sz="2000" dirty="0" smtClean="0">
                <a:latin typeface="NikoshBAN" pitchFamily="2" charset="0"/>
                <a:cs typeface="NikoshBAN" pitchFamily="2" charset="0"/>
              </a:rPr>
              <a:t>আলোতে চোখে ঝাপসা বা কম দেখে</a:t>
            </a:r>
            <a:r>
              <a:rPr lang="as-IN" sz="2000" dirty="0" smtClean="0">
                <a:latin typeface="NikoshBAN" pitchFamily="2" charset="0"/>
                <a:cs typeface="NikoshBAN" pitchFamily="2" charset="0"/>
              </a:rPr>
              <a:t>;</a:t>
            </a:r>
            <a:endParaRPr lang="bn-IN" sz="2000" dirty="0" smtClean="0">
              <a:latin typeface="NikoshBAN" pitchFamily="2" charset="0"/>
              <a:cs typeface="NikoshBAN" pitchFamily="2" charset="0"/>
            </a:endParaRPr>
          </a:p>
          <a:p>
            <a:pPr marL="225425" indent="-225425">
              <a:buFont typeface="+mj-lt"/>
              <a:buAutoNum type="arabicPeriod"/>
            </a:pPr>
            <a:r>
              <a:rPr lang="as-IN" sz="2000" dirty="0" smtClean="0">
                <a:latin typeface="NikoshBAN" pitchFamily="2" charset="0"/>
                <a:cs typeface="NikoshBAN" pitchFamily="2" charset="0"/>
              </a:rPr>
              <a:t>উজ্জ্বল </a:t>
            </a:r>
            <a:r>
              <a:rPr lang="as-IN" sz="2000" dirty="0" smtClean="0">
                <a:latin typeface="NikoshBAN" pitchFamily="2" charset="0"/>
                <a:cs typeface="NikoshBAN" pitchFamily="2" charset="0"/>
              </a:rPr>
              <a:t>আলোর দিকে সরাসরি তাকাতে পারে না</a:t>
            </a:r>
            <a:r>
              <a:rPr lang="as-IN" sz="2000" dirty="0" smtClean="0">
                <a:latin typeface="NikoshBAN" pitchFamily="2" charset="0"/>
                <a:cs typeface="NikoshBAN" pitchFamily="2" charset="0"/>
              </a:rPr>
              <a:t>;</a:t>
            </a:r>
            <a:endParaRPr lang="bn-IN" sz="2000" dirty="0" smtClean="0">
              <a:latin typeface="NikoshBAN" pitchFamily="2" charset="0"/>
              <a:cs typeface="NikoshBAN" pitchFamily="2" charset="0"/>
            </a:endParaRPr>
          </a:p>
          <a:p>
            <a:pPr marL="225425" indent="-225425">
              <a:buFont typeface="+mj-lt"/>
              <a:buAutoNum type="arabicPeriod"/>
            </a:pPr>
            <a:r>
              <a:rPr lang="as-IN" sz="2000" dirty="0" smtClean="0">
                <a:latin typeface="NikoshBAN" pitchFamily="2" charset="0"/>
                <a:cs typeface="NikoshBAN" pitchFamily="2" charset="0"/>
              </a:rPr>
              <a:t>চোখে </a:t>
            </a:r>
            <a:r>
              <a:rPr lang="as-IN" sz="2000" dirty="0" smtClean="0">
                <a:latin typeface="NikoshBAN" pitchFamily="2" charset="0"/>
                <a:cs typeface="NikoshBAN" pitchFamily="2" charset="0"/>
              </a:rPr>
              <a:t>ছোট ছোট ছাই রঙের বুদবুদ ভর্তি দাগ (বিটট্স  স্পট) দেখা দেয়৷</a:t>
            </a:r>
          </a:p>
          <a:p>
            <a:pPr marL="225425" indent="-225425">
              <a:buFont typeface="+mj-lt"/>
              <a:buAutoNum type="arabicPeriod"/>
            </a:pPr>
            <a:r>
              <a:rPr lang="as-IN" sz="2000" dirty="0" smtClean="0">
                <a:latin typeface="NikoshBAN" pitchFamily="2" charset="0"/>
                <a:cs typeface="NikoshBAN" pitchFamily="2" charset="0"/>
              </a:rPr>
              <a:t>কর্নিয়াতে </a:t>
            </a:r>
            <a:r>
              <a:rPr lang="as-IN" sz="2000" dirty="0" smtClean="0">
                <a:latin typeface="NikoshBAN" pitchFamily="2" charset="0"/>
                <a:cs typeface="NikoshBAN" pitchFamily="2" charset="0"/>
              </a:rPr>
              <a:t>ঘা হয়৷ কর্নিয়া ঘোলাটে হয়ে যায়৷ নরম কর্নিয়া ঠেলে ফোঁড়ার মতো বেরিয়ে আসতে পারে বা ফুটো হয়ে যেতে পারে৷</a:t>
            </a:r>
          </a:p>
          <a:p>
            <a:pPr marL="514350" indent="-514350">
              <a:buNone/>
            </a:pPr>
            <a:r>
              <a:rPr lang="as-IN" sz="2000" dirty="0" smtClean="0">
                <a:latin typeface="NikoshBAN" pitchFamily="2" charset="0"/>
                <a:cs typeface="NikoshBAN" pitchFamily="2" charset="0"/>
              </a:rPr>
              <a:t> </a:t>
            </a:r>
            <a:r>
              <a:rPr lang="as-IN" sz="20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8229600" cy="838200"/>
          </a:xfrm>
        </p:spPr>
        <p:txBody>
          <a:bodyPr>
            <a:normAutofit/>
          </a:bodyPr>
          <a:lstStyle/>
          <a:p>
            <a:r>
              <a:rPr lang="bn-IN" sz="4000" dirty="0" smtClean="0">
                <a:latin typeface="NikoshBAN" pitchFamily="2" charset="0"/>
                <a:cs typeface="NikoshBAN" pitchFamily="2" charset="0"/>
              </a:rPr>
              <a:t>জেরোপথ্যালমিয়া চিহ্ন সমূহ-</a:t>
            </a:r>
            <a:r>
              <a:rPr lang="en-US" sz="4000" dirty="0" smtClean="0">
                <a:latin typeface="NikoshBAN" pitchFamily="2" charset="0"/>
                <a:cs typeface="NikoshBAN" pitchFamily="2" charset="0"/>
              </a:rPr>
              <a:t>WHO </a:t>
            </a:r>
            <a:r>
              <a:rPr lang="bn-IN" sz="4000" dirty="0" smtClean="0">
                <a:latin typeface="NikoshBAN" pitchFamily="2" charset="0"/>
                <a:cs typeface="NikoshBAN" pitchFamily="2" charset="0"/>
              </a:rPr>
              <a:t>এর মতানুসারে</a:t>
            </a:r>
            <a:endParaRPr lang="en-US" sz="4000" dirty="0">
              <a:latin typeface="NikoshBAN" pitchFamily="2" charset="0"/>
              <a:cs typeface="NikoshBAN" pitchFamily="2" charset="0"/>
            </a:endParaRPr>
          </a:p>
        </p:txBody>
      </p:sp>
      <p:pic>
        <p:nvPicPr>
          <p:cNvPr id="1027" name="Picture 3"/>
          <p:cNvPicPr>
            <a:picLocks noGrp="1" noChangeAspect="1" noChangeArrowheads="1"/>
          </p:cNvPicPr>
          <p:nvPr>
            <p:ph sz="half" idx="2"/>
          </p:nvPr>
        </p:nvPicPr>
        <p:blipFill>
          <a:blip r:embed="rId3"/>
          <a:srcRect/>
          <a:stretch>
            <a:fillRect/>
          </a:stretch>
        </p:blipFill>
        <p:spPr bwMode="auto">
          <a:xfrm>
            <a:off x="5105399" y="1676400"/>
            <a:ext cx="3896139" cy="4191000"/>
          </a:xfrm>
          <a:prstGeom prst="rect">
            <a:avLst/>
          </a:prstGeom>
          <a:noFill/>
          <a:ln w="9525">
            <a:noFill/>
            <a:miter lim="800000"/>
            <a:headEnd/>
            <a:tailEnd/>
          </a:ln>
          <a:effectLst/>
        </p:spPr>
      </p:pic>
      <p:pic>
        <p:nvPicPr>
          <p:cNvPr id="1028" name="Picture 4"/>
          <p:cNvPicPr>
            <a:picLocks noGrp="1" noChangeAspect="1" noChangeArrowheads="1"/>
          </p:cNvPicPr>
          <p:nvPr>
            <p:ph sz="half" idx="1"/>
          </p:nvPr>
        </p:nvPicPr>
        <p:blipFill>
          <a:blip r:embed="rId4"/>
          <a:srcRect/>
          <a:stretch>
            <a:fillRect/>
          </a:stretch>
        </p:blipFill>
        <p:spPr bwMode="auto">
          <a:xfrm>
            <a:off x="381000" y="1828800"/>
            <a:ext cx="4572000" cy="4191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3198</TotalTime>
  <Words>944</Words>
  <Application>Microsoft Office PowerPoint</Application>
  <PresentationFormat>On-screen Show (4:3)</PresentationFormat>
  <Paragraphs>79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Micronutrient deficiency MSc-313513</vt:lpstr>
      <vt:lpstr>মাইক্রোনিউট্রিয়েন্ট  বা অনুপুষ্টি উপাদান কী</vt:lpstr>
      <vt:lpstr>এদের বৈশিষ্ট্য গুলি হল-</vt:lpstr>
      <vt:lpstr> খাদ্য উৎস-   </vt:lpstr>
      <vt:lpstr>মাইক্রোনিউট্রিয়েন্ট এর অভাব জনিত অবস্থা</vt:lpstr>
      <vt:lpstr>ভিটামিন এ এর অভাব জনিত রাতকানা</vt:lpstr>
      <vt:lpstr>কারণ: </vt:lpstr>
      <vt:lpstr>রাতকানা (নাইট ব্লাইন্ডনেস) এর লক্ষণ:</vt:lpstr>
      <vt:lpstr>জেরোপথ্যালমিয়া চিহ্ন সমূহ-WHO এর মতানুসারে</vt:lpstr>
      <vt:lpstr>চিকিৎসা:</vt:lpstr>
      <vt:lpstr>রাতকানা প্রতিরোধে কি ধরনের সতর্কতা অবলম্বন করা যায়?</vt:lpstr>
      <vt:lpstr>রাতকানা প্রতিরোধে কি ধরনের সতর্কতা অবলম্বন করা যায়?</vt:lpstr>
      <vt:lpstr>পরামর্শ</vt:lpstr>
      <vt:lpstr>পরামর্শ</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Micronutrient deficiency MSc-313513</dc:title>
  <dc:creator>User</dc:creator>
  <cp:lastModifiedBy>User</cp:lastModifiedBy>
  <cp:revision>41</cp:revision>
  <dcterms:created xsi:type="dcterms:W3CDTF">2006-08-16T00:00:00Z</dcterms:created>
  <dcterms:modified xsi:type="dcterms:W3CDTF">2020-04-22T13:25:56Z</dcterms:modified>
</cp:coreProperties>
</file>