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340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793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857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9056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542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505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692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430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370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0608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920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F639-E85A-4491-94DC-11060EFA5D26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D6C3-C9AA-498A-AD5D-4AC87AB09CA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401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5" y="92053"/>
            <a:ext cx="9144000" cy="2387600"/>
          </a:xfrm>
        </p:spPr>
        <p:txBody>
          <a:bodyPr/>
          <a:lstStyle/>
          <a:p>
            <a:r>
              <a:rPr lang="en-SG" dirty="0" smtClean="0"/>
              <a:t>Heredity and environment controversy in development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575" y="2569806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( Physical features): </a:t>
            </a:r>
            <a:endParaRPr lang="en-SG" dirty="0"/>
          </a:p>
          <a:p>
            <a:r>
              <a:rPr lang="en-US" dirty="0" err="1" smtClean="0"/>
              <a:t>ব্যক্তির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। </a:t>
            </a:r>
            <a:r>
              <a:rPr lang="en-US" dirty="0" err="1" smtClean="0"/>
              <a:t>Mossen</a:t>
            </a:r>
            <a:r>
              <a:rPr lang="en-US" dirty="0" smtClean="0"/>
              <a:t> Conger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Kagon</a:t>
            </a:r>
            <a:r>
              <a:rPr lang="en-US" dirty="0" smtClean="0"/>
              <a:t> </a:t>
            </a:r>
            <a:r>
              <a:rPr lang="en-US" dirty="0" err="1" smtClean="0"/>
              <a:t>বলেছেন</a:t>
            </a:r>
            <a:r>
              <a:rPr lang="en-US" dirty="0" smtClean="0"/>
              <a:t> – </a:t>
            </a:r>
            <a:r>
              <a:rPr lang="en-US" dirty="0" err="1" smtClean="0"/>
              <a:t>কতগুলি</a:t>
            </a:r>
            <a:r>
              <a:rPr lang="en-US" dirty="0" smtClean="0"/>
              <a:t> </a:t>
            </a:r>
            <a:r>
              <a:rPr lang="en-US" dirty="0" err="1" smtClean="0"/>
              <a:t>শারীরিক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– </a:t>
            </a:r>
            <a:r>
              <a:rPr lang="en-US" dirty="0" err="1" smtClean="0"/>
              <a:t>চোখ</a:t>
            </a:r>
            <a:r>
              <a:rPr lang="en-US" dirty="0" smtClean="0"/>
              <a:t>, </a:t>
            </a:r>
            <a:r>
              <a:rPr lang="en-US" dirty="0" err="1" smtClean="0"/>
              <a:t>মুখ</a:t>
            </a:r>
            <a:r>
              <a:rPr lang="en-US" dirty="0" smtClean="0"/>
              <a:t>, </a:t>
            </a:r>
            <a:r>
              <a:rPr lang="en-US" dirty="0" err="1" smtClean="0"/>
              <a:t>চুল</a:t>
            </a:r>
            <a:r>
              <a:rPr lang="en-US" dirty="0" smtClean="0"/>
              <a:t>, </a:t>
            </a:r>
            <a:r>
              <a:rPr lang="en-US" dirty="0" err="1" smtClean="0"/>
              <a:t>নাক</a:t>
            </a:r>
            <a:r>
              <a:rPr lang="en-US" dirty="0" smtClean="0"/>
              <a:t>, </a:t>
            </a:r>
            <a:r>
              <a:rPr lang="en-US" dirty="0" err="1" smtClean="0"/>
              <a:t>চামড়া</a:t>
            </a:r>
            <a:r>
              <a:rPr lang="en-US" dirty="0" smtClean="0"/>
              <a:t>, </a:t>
            </a:r>
            <a:r>
              <a:rPr lang="en-US" dirty="0" err="1" smtClean="0"/>
              <a:t>চোখের</a:t>
            </a:r>
            <a:r>
              <a:rPr lang="en-US" dirty="0" smtClean="0"/>
              <a:t> </a:t>
            </a:r>
            <a:r>
              <a:rPr lang="en-US" dirty="0" err="1" smtClean="0"/>
              <a:t>রং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। </a:t>
            </a:r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জীনের</a:t>
            </a:r>
            <a:r>
              <a:rPr lang="en-US" dirty="0" smtClean="0"/>
              <a:t> </a:t>
            </a:r>
            <a:r>
              <a:rPr lang="en-US" dirty="0" err="1" smtClean="0"/>
              <a:t>প্রত্যক্ষ</a:t>
            </a:r>
            <a:r>
              <a:rPr lang="en-US" dirty="0" smtClean="0"/>
              <a:t> 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ব্যতিক্রম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পরিবেশগত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গঠনের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– </a:t>
            </a:r>
            <a:r>
              <a:rPr lang="en-US" dirty="0" err="1" smtClean="0"/>
              <a:t>বংশে</a:t>
            </a:r>
            <a:r>
              <a:rPr lang="en-US" dirty="0" smtClean="0"/>
              <a:t>  </a:t>
            </a:r>
            <a:r>
              <a:rPr lang="en-US" dirty="0" err="1" smtClean="0"/>
              <a:t>কারও</a:t>
            </a:r>
            <a:r>
              <a:rPr lang="en-US" dirty="0" smtClean="0"/>
              <a:t> </a:t>
            </a:r>
            <a:r>
              <a:rPr lang="en-US" dirty="0" err="1" smtClean="0"/>
              <a:t>মাথায়</a:t>
            </a:r>
            <a:r>
              <a:rPr lang="en-US" dirty="0" smtClean="0"/>
              <a:t> </a:t>
            </a:r>
            <a:r>
              <a:rPr lang="en-US" dirty="0" err="1" smtClean="0"/>
              <a:t>টাক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থাকলেও</a:t>
            </a:r>
            <a:r>
              <a:rPr lang="en-US" dirty="0" smtClean="0"/>
              <a:t> </a:t>
            </a:r>
            <a:r>
              <a:rPr lang="en-US" dirty="0" err="1" smtClean="0"/>
              <a:t>পরিবেশগত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চুল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 </a:t>
            </a:r>
            <a:r>
              <a:rPr lang="en-US" dirty="0" err="1" smtClean="0"/>
              <a:t>গিয়ে</a:t>
            </a:r>
            <a:r>
              <a:rPr lang="en-US" dirty="0" smtClean="0"/>
              <a:t> </a:t>
            </a:r>
            <a:r>
              <a:rPr lang="en-US" dirty="0" err="1" smtClean="0"/>
              <a:t>মাথায়</a:t>
            </a:r>
            <a:r>
              <a:rPr lang="en-US" dirty="0" smtClean="0"/>
              <a:t> </a:t>
            </a:r>
            <a:r>
              <a:rPr lang="en-US" dirty="0" err="1" smtClean="0"/>
              <a:t>টাক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পরিবেশগত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</a:t>
            </a:r>
            <a:r>
              <a:rPr lang="en-US" dirty="0" err="1" smtClean="0"/>
              <a:t>খোড়া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কানা</a:t>
            </a:r>
            <a:r>
              <a:rPr lang="en-US" dirty="0" smtClean="0"/>
              <a:t>, </a:t>
            </a:r>
            <a:r>
              <a:rPr lang="en-US" dirty="0" err="1" smtClean="0"/>
              <a:t>অন্ধও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সুতরাং</a:t>
            </a:r>
            <a:r>
              <a:rPr lang="en-US" dirty="0" smtClean="0"/>
              <a:t>  </a:t>
            </a:r>
            <a:r>
              <a:rPr lang="en-US" dirty="0" err="1" smtClean="0"/>
              <a:t>একথা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গঠনের</a:t>
            </a:r>
            <a:r>
              <a:rPr lang="en-US" dirty="0" smtClean="0"/>
              <a:t> 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 ও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দুটোই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</a:t>
            </a:r>
            <a:r>
              <a:rPr lang="en-US" dirty="0" err="1" smtClean="0"/>
              <a:t>সেটা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কঠিন</a:t>
            </a:r>
            <a:r>
              <a:rPr lang="en-US" dirty="0" smtClean="0"/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92335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১০। বুদ্ধিমত্তা(</a:t>
            </a:r>
            <a:r>
              <a:rPr lang="en-US" dirty="0" smtClean="0"/>
              <a:t>Intelligent )</a:t>
            </a:r>
            <a:r>
              <a:rPr lang="bn-IN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n-IN" dirty="0" smtClean="0"/>
              <a:t> বুদ্ধিমত্তা হলো- পরিবেশের সাথে নিজেকে খাপ খাওয়ানোর ক্ষমতা</a:t>
            </a:r>
            <a:r>
              <a:rPr lang="en-US" dirty="0" smtClean="0"/>
              <a:t>  </a:t>
            </a:r>
            <a:r>
              <a:rPr lang="bn-IN" dirty="0" smtClean="0"/>
              <a:t>।</a:t>
            </a:r>
            <a:r>
              <a:rPr lang="en-US" dirty="0" smtClean="0"/>
              <a:t> </a:t>
            </a:r>
            <a:r>
              <a:rPr lang="bn-IN" dirty="0" smtClean="0"/>
              <a:t>বুদ্ধাংকের সাহায্যে বুদ্ধিমত্তা পরিমাপ করা হয় । বুদ্ধাংক হলো প্রকৃত বয়স ও মানসিক বয়সের অনুপাত ।</a:t>
            </a:r>
            <a:r>
              <a:rPr lang="en-US" dirty="0" smtClean="0"/>
              <a:t> </a:t>
            </a:r>
            <a:endParaRPr lang="bn-IN" dirty="0" smtClean="0"/>
          </a:p>
          <a:p>
            <a:pPr marL="0" indent="0">
              <a:buNone/>
            </a:pPr>
            <a:r>
              <a:rPr lang="bn-IN" dirty="0" smtClean="0"/>
              <a:t>অর্থাৎ সূত্র টি দিতে হবে । </a:t>
            </a:r>
          </a:p>
          <a:p>
            <a:pPr marL="0" indent="0">
              <a:buNone/>
            </a:pPr>
            <a:r>
              <a:rPr lang="bn-IN" dirty="0" smtClean="0"/>
              <a:t>মানুষের সাধারণ বুদ্ধাংক ১০০এর উপরে গেলে</a:t>
            </a:r>
            <a:r>
              <a:rPr lang="en-US" dirty="0" smtClean="0"/>
              <a:t> </a:t>
            </a:r>
            <a:r>
              <a:rPr lang="en-US" dirty="0" err="1" smtClean="0"/>
              <a:t>Geneus</a:t>
            </a:r>
            <a:r>
              <a:rPr lang="en-US" dirty="0"/>
              <a:t> </a:t>
            </a:r>
            <a:r>
              <a:rPr lang="bn-IN" dirty="0" smtClean="0"/>
              <a:t>এবং নীচে গেলে কম বুদ্ধি বলে।</a:t>
            </a:r>
            <a:r>
              <a:rPr lang="en-US" dirty="0" smtClean="0"/>
              <a:t>Newman, Freeman</a:t>
            </a:r>
            <a:r>
              <a:rPr lang="en-US" dirty="0"/>
              <a:t> </a:t>
            </a:r>
            <a:r>
              <a:rPr lang="bn-IN" dirty="0" smtClean="0"/>
              <a:t>ও</a:t>
            </a:r>
            <a:r>
              <a:rPr lang="en-US" dirty="0" smtClean="0"/>
              <a:t> </a:t>
            </a:r>
            <a:r>
              <a:rPr lang="en-US" dirty="0" err="1" smtClean="0"/>
              <a:t>Holzinger</a:t>
            </a:r>
            <a:r>
              <a:rPr lang="bn-IN" dirty="0" smtClean="0"/>
              <a:t> অভিন্ন ও ভিন্ন যমজদের মধ্যে বুদ্ধিমত্তার লেভেল পরীক্ষা করেছেন-</a:t>
            </a:r>
            <a:r>
              <a:rPr lang="en-US" dirty="0" smtClean="0"/>
              <a:t>Performa --</a:t>
            </a:r>
            <a:r>
              <a:rPr lang="bn-IN" dirty="0" smtClean="0"/>
              <a:t>  অভীক্ষা দ্বারা ।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যমজদের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বুদ্ধিমত্তার</a:t>
            </a:r>
            <a:r>
              <a:rPr lang="en-US" dirty="0" smtClean="0"/>
              <a:t> </a:t>
            </a:r>
            <a:r>
              <a:rPr lang="en-US" dirty="0" err="1" smtClean="0"/>
              <a:t>তারতম্য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-৯.৯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যমজদের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বুদ্ধিমত্তার</a:t>
            </a:r>
            <a:r>
              <a:rPr lang="en-US" dirty="0" smtClean="0"/>
              <a:t> </a:t>
            </a:r>
            <a:r>
              <a:rPr lang="en-US" dirty="0" err="1" smtClean="0"/>
              <a:t>তারতম্য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= ৫.৯ ।</a:t>
            </a:r>
            <a:r>
              <a:rPr lang="en-US" dirty="0" err="1" smtClean="0"/>
              <a:t>তাঁদের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সময়কে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যমজকে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রাখলে</a:t>
            </a:r>
            <a:r>
              <a:rPr lang="en-US" dirty="0" smtClean="0"/>
              <a:t> </a:t>
            </a:r>
            <a:r>
              <a:rPr lang="en-US" dirty="0" err="1" smtClean="0"/>
              <a:t>যমজদের</a:t>
            </a:r>
            <a:r>
              <a:rPr lang="en-US" dirty="0" smtClean="0"/>
              <a:t> I.Q  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Burk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গবেষণায়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২০৪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যমজ</a:t>
            </a:r>
            <a:r>
              <a:rPr lang="en-US" dirty="0" smtClean="0"/>
              <a:t> </a:t>
            </a:r>
            <a:r>
              <a:rPr lang="en-US" dirty="0" err="1" smtClean="0"/>
              <a:t>শিশুকে</a:t>
            </a:r>
            <a:r>
              <a:rPr lang="en-US" dirty="0" smtClean="0"/>
              <a:t> 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পালক</a:t>
            </a:r>
            <a:r>
              <a:rPr lang="en-US" dirty="0" smtClean="0"/>
              <a:t> </a:t>
            </a:r>
            <a:r>
              <a:rPr lang="en-US" dirty="0" err="1" smtClean="0"/>
              <a:t>বাড়ীতে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,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</a:t>
            </a:r>
            <a:r>
              <a:rPr lang="en-US" dirty="0" smtClean="0"/>
              <a:t> </a:t>
            </a:r>
            <a:r>
              <a:rPr lang="en-US" dirty="0" err="1" smtClean="0"/>
              <a:t>গ্রুপে</a:t>
            </a:r>
            <a:r>
              <a:rPr lang="en-US" dirty="0" smtClean="0"/>
              <a:t> ১০৫ </a:t>
            </a:r>
            <a:r>
              <a:rPr lang="en-US" dirty="0" err="1" smtClean="0"/>
              <a:t>জনকে</a:t>
            </a:r>
            <a:r>
              <a:rPr lang="en-US" dirty="0" smtClean="0"/>
              <a:t> </a:t>
            </a:r>
            <a:r>
              <a:rPr lang="en-US" dirty="0" err="1" smtClean="0"/>
              <a:t>আসল</a:t>
            </a:r>
            <a:r>
              <a:rPr lang="en-US" dirty="0" smtClean="0"/>
              <a:t> </a:t>
            </a:r>
            <a:r>
              <a:rPr lang="en-US" dirty="0" err="1" smtClean="0"/>
              <a:t>বাবা-মার</a:t>
            </a:r>
            <a:r>
              <a:rPr lang="en-US" dirty="0" smtClean="0"/>
              <a:t> </a:t>
            </a:r>
            <a:r>
              <a:rPr lang="en-US" dirty="0" err="1" smtClean="0"/>
              <a:t>কাছে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–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চেয়েছিলেন</a:t>
            </a:r>
            <a:r>
              <a:rPr lang="en-US" dirty="0" smtClean="0"/>
              <a:t> –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গ্রুপের</a:t>
            </a:r>
            <a:r>
              <a:rPr lang="en-US" dirty="0" smtClean="0"/>
              <a:t> </a:t>
            </a:r>
            <a:r>
              <a:rPr lang="en-US" dirty="0" err="1" smtClean="0"/>
              <a:t>ছেলেমেয়ের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- </a:t>
            </a:r>
            <a:r>
              <a:rPr lang="en-US" dirty="0" err="1" smtClean="0"/>
              <a:t>বাবার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বুদ্ধিমত্তার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। </a:t>
            </a:r>
            <a:r>
              <a:rPr lang="en-US" dirty="0" err="1" smtClean="0"/>
              <a:t>ফলাফলে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– </a:t>
            </a:r>
            <a:r>
              <a:rPr lang="en-US" dirty="0" err="1" smtClean="0"/>
              <a:t>আসল</a:t>
            </a:r>
            <a:r>
              <a:rPr lang="en-US" dirty="0" smtClean="0"/>
              <a:t> </a:t>
            </a:r>
            <a:r>
              <a:rPr lang="en-US" dirty="0" err="1" smtClean="0"/>
              <a:t>মা</a:t>
            </a:r>
            <a:r>
              <a:rPr lang="en-US" dirty="0" smtClean="0"/>
              <a:t>- </a:t>
            </a:r>
            <a:r>
              <a:rPr lang="en-US" dirty="0" err="1" smtClean="0"/>
              <a:t>বাবার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সন্তানদের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foster </a:t>
            </a:r>
            <a:r>
              <a:rPr lang="en-US" dirty="0" err="1" smtClean="0"/>
              <a:t>মা-বাবার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Leahy 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ও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মতামত</a:t>
            </a:r>
            <a:r>
              <a:rPr lang="en-US" dirty="0" smtClean="0"/>
              <a:t> </a:t>
            </a:r>
            <a:r>
              <a:rPr lang="en-US" dirty="0" err="1" smtClean="0"/>
              <a:t>প্রকাশ</a:t>
            </a:r>
            <a:r>
              <a:rPr lang="en-US" dirty="0" smtClean="0"/>
              <a:t> </a:t>
            </a:r>
            <a:r>
              <a:rPr lang="en-US" dirty="0" err="1" smtClean="0"/>
              <a:t>করেছিলেন</a:t>
            </a:r>
            <a:r>
              <a:rPr lang="en-US" dirty="0" smtClean="0"/>
              <a:t> </a:t>
            </a:r>
            <a:r>
              <a:rPr lang="en-US" dirty="0" err="1" smtClean="0"/>
              <a:t>বুদ্ধিমত্তা</a:t>
            </a:r>
            <a:r>
              <a:rPr lang="en-US" dirty="0" smtClean="0"/>
              <a:t> </a:t>
            </a:r>
            <a:r>
              <a:rPr lang="en-US" dirty="0" err="1" smtClean="0"/>
              <a:t>প্রসঙ্গে</a:t>
            </a:r>
            <a:r>
              <a:rPr lang="en-US" dirty="0" smtClean="0"/>
              <a:t> । Burk </a:t>
            </a:r>
            <a:r>
              <a:rPr lang="en-US" dirty="0" err="1" smtClean="0"/>
              <a:t>এবং</a:t>
            </a:r>
            <a:r>
              <a:rPr lang="en-US" dirty="0" smtClean="0"/>
              <a:t> Leahy  </a:t>
            </a:r>
            <a:r>
              <a:rPr lang="en-US" dirty="0" err="1" smtClean="0"/>
              <a:t>তাঁদের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গিয়েছিলো</a:t>
            </a:r>
            <a:r>
              <a:rPr lang="en-US" dirty="0" smtClean="0"/>
              <a:t>  </a:t>
            </a:r>
            <a:r>
              <a:rPr lang="en-US" dirty="0" err="1" smtClean="0"/>
              <a:t>নিম্নের</a:t>
            </a:r>
            <a:r>
              <a:rPr lang="en-US" dirty="0" smtClean="0"/>
              <a:t> </a:t>
            </a:r>
            <a:r>
              <a:rPr lang="en-US" dirty="0" err="1" smtClean="0"/>
              <a:t>চার্টের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দেখানো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271110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Leahy  </a:t>
            </a:r>
            <a:r>
              <a:rPr lang="en-US" dirty="0" err="1"/>
              <a:t>নামক</a:t>
            </a:r>
            <a:r>
              <a:rPr lang="en-US" dirty="0"/>
              <a:t> </a:t>
            </a:r>
            <a:r>
              <a:rPr lang="en-US" dirty="0" err="1"/>
              <a:t>একজন</a:t>
            </a:r>
            <a:r>
              <a:rPr lang="en-US" dirty="0"/>
              <a:t> </a:t>
            </a:r>
            <a:r>
              <a:rPr lang="en-US" dirty="0" err="1"/>
              <a:t>মনোবিজ্ঞানী</a:t>
            </a:r>
            <a:r>
              <a:rPr lang="en-US" dirty="0"/>
              <a:t> ও </a:t>
            </a:r>
            <a:r>
              <a:rPr lang="en-US" dirty="0" err="1"/>
              <a:t>একই</a:t>
            </a:r>
            <a:r>
              <a:rPr lang="en-US" dirty="0"/>
              <a:t> </a:t>
            </a:r>
            <a:r>
              <a:rPr lang="en-US" dirty="0" err="1"/>
              <a:t>মতামত</a:t>
            </a:r>
            <a:r>
              <a:rPr lang="en-US" dirty="0"/>
              <a:t> </a:t>
            </a:r>
            <a:r>
              <a:rPr lang="en-US" dirty="0" err="1"/>
              <a:t>প্রকাশ</a:t>
            </a:r>
            <a:r>
              <a:rPr lang="en-US" dirty="0"/>
              <a:t> </a:t>
            </a:r>
            <a:r>
              <a:rPr lang="en-US" dirty="0" err="1"/>
              <a:t>করেছিলেন</a:t>
            </a:r>
            <a:r>
              <a:rPr lang="en-US" dirty="0"/>
              <a:t> </a:t>
            </a:r>
            <a:r>
              <a:rPr lang="en-US" dirty="0" err="1"/>
              <a:t>বুদ্ধিমত্তা</a:t>
            </a:r>
            <a:r>
              <a:rPr lang="en-US" dirty="0"/>
              <a:t> </a:t>
            </a:r>
            <a:r>
              <a:rPr lang="en-US" dirty="0" err="1"/>
              <a:t>প্রসঙ্গে</a:t>
            </a:r>
            <a:r>
              <a:rPr lang="en-US" dirty="0"/>
              <a:t> । Burk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smtClean="0"/>
              <a:t>Leahy  </a:t>
            </a:r>
            <a:r>
              <a:rPr lang="en-US" dirty="0" err="1"/>
              <a:t>তাঁদের</a:t>
            </a:r>
            <a:r>
              <a:rPr lang="en-US" dirty="0"/>
              <a:t> </a:t>
            </a:r>
            <a:r>
              <a:rPr lang="en-US" dirty="0" err="1"/>
              <a:t>পরীক্ষায়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ফলাফল</a:t>
            </a:r>
            <a:r>
              <a:rPr lang="en-US" dirty="0"/>
              <a:t> </a:t>
            </a:r>
            <a:r>
              <a:rPr lang="en-US" dirty="0" err="1"/>
              <a:t>পাওয়া</a:t>
            </a:r>
            <a:r>
              <a:rPr lang="en-US" dirty="0"/>
              <a:t> </a:t>
            </a:r>
            <a:r>
              <a:rPr lang="en-US" dirty="0" err="1"/>
              <a:t>গিয়েছিলো</a:t>
            </a:r>
            <a:r>
              <a:rPr lang="en-US" dirty="0"/>
              <a:t>  </a:t>
            </a:r>
            <a:r>
              <a:rPr lang="en-US" dirty="0" err="1"/>
              <a:t>নিম্নের</a:t>
            </a:r>
            <a:r>
              <a:rPr lang="en-US" dirty="0"/>
              <a:t> </a:t>
            </a:r>
            <a:r>
              <a:rPr lang="en-US" dirty="0" err="1"/>
              <a:t>চার্টের</a:t>
            </a:r>
            <a:r>
              <a:rPr lang="en-US" dirty="0"/>
              <a:t> </a:t>
            </a:r>
            <a:r>
              <a:rPr lang="en-US" dirty="0" err="1"/>
              <a:t>মাধ্যমে</a:t>
            </a:r>
            <a:r>
              <a:rPr lang="en-US" dirty="0"/>
              <a:t> </a:t>
            </a:r>
            <a:r>
              <a:rPr lang="en-US" dirty="0" err="1"/>
              <a:t>দেখানো</a:t>
            </a:r>
            <a:r>
              <a:rPr lang="en-US" dirty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– </a:t>
            </a:r>
            <a:r>
              <a:rPr lang="en-US" dirty="0" err="1" smtClean="0"/>
              <a:t>E.g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comparison of foster and true parent child </a:t>
            </a:r>
            <a:r>
              <a:rPr lang="en-US" dirty="0" err="1" smtClean="0"/>
              <a:t>correlations.যদিও</a:t>
            </a:r>
            <a:r>
              <a:rPr lang="en-US" dirty="0" smtClean="0"/>
              <a:t> I.Q 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বংশ</a:t>
            </a:r>
            <a:r>
              <a:rPr lang="en-US" dirty="0" smtClean="0"/>
              <a:t> </a:t>
            </a:r>
            <a:r>
              <a:rPr lang="en-US" dirty="0" err="1" smtClean="0"/>
              <a:t>ধারায়</a:t>
            </a:r>
            <a:r>
              <a:rPr lang="en-US" dirty="0" smtClean="0"/>
              <a:t> </a:t>
            </a:r>
            <a:r>
              <a:rPr lang="en-US" dirty="0" err="1" smtClean="0"/>
              <a:t>বিরাট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অনস্বীকার্য</a:t>
            </a:r>
            <a:r>
              <a:rPr lang="en-US" dirty="0" smtClean="0"/>
              <a:t>। </a:t>
            </a:r>
            <a:r>
              <a:rPr lang="en-US" dirty="0" err="1" smtClean="0"/>
              <a:t>পরিবেশও</a:t>
            </a:r>
            <a:r>
              <a:rPr lang="en-US" dirty="0" smtClean="0"/>
              <a:t> I.Q  </a:t>
            </a:r>
            <a:r>
              <a:rPr lang="en-US" dirty="0" err="1" smtClean="0"/>
              <a:t>উন্নয়নে</a:t>
            </a:r>
            <a:r>
              <a:rPr lang="en-US" dirty="0" smtClean="0"/>
              <a:t> </a:t>
            </a:r>
            <a:r>
              <a:rPr lang="en-US" dirty="0" err="1" smtClean="0"/>
              <a:t>বিরাট</a:t>
            </a:r>
            <a:r>
              <a:rPr lang="en-US" dirty="0" smtClean="0"/>
              <a:t>  </a:t>
            </a:r>
            <a:r>
              <a:rPr lang="en-US" dirty="0" err="1" smtClean="0"/>
              <a:t>ভূমিকা</a:t>
            </a:r>
            <a:r>
              <a:rPr lang="en-US" dirty="0" smtClean="0"/>
              <a:t> </a:t>
            </a:r>
            <a:r>
              <a:rPr lang="en-US" dirty="0" err="1" smtClean="0"/>
              <a:t>রাখে</a:t>
            </a:r>
            <a:r>
              <a:rPr lang="en-US" dirty="0" smtClean="0"/>
              <a:t> ।</a:t>
            </a:r>
            <a:endParaRPr lang="en-S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629459"/>
              </p:ext>
            </p:extLst>
          </p:nvPr>
        </p:nvGraphicFramePr>
        <p:xfrm>
          <a:off x="735169" y="2804418"/>
          <a:ext cx="10515600" cy="2473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baseline="0" dirty="0" smtClean="0"/>
                        <a:t> 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Fathers  intelligent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 Mothers</a:t>
                      </a:r>
                      <a:r>
                        <a:rPr lang="en-SG" baseline="0" dirty="0" smtClean="0"/>
                        <a:t>  intelligent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Burk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Child</a:t>
                      </a:r>
                      <a:r>
                        <a:rPr lang="en-SG" baseline="0" dirty="0" smtClean="0"/>
                        <a:t> number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Foster child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True child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Foster child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True child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 smtClean="0"/>
                        <a:t>Leahy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204 </a:t>
                      </a:r>
                      <a:r>
                        <a:rPr lang="en-SG" baseline="0" dirty="0" smtClean="0"/>
                        <a:t> </a:t>
                      </a:r>
                      <a:r>
                        <a:rPr lang="en-SG" baseline="0" dirty="0" err="1" smtClean="0"/>
                        <a:t>জন</a:t>
                      </a:r>
                      <a:r>
                        <a:rPr lang="en-SG" baseline="0" dirty="0" smtClean="0"/>
                        <a:t> </a:t>
                      </a:r>
                      <a:endParaRPr lang="en-SG" dirty="0" smtClean="0"/>
                    </a:p>
                    <a:p>
                      <a:r>
                        <a:rPr lang="en-SG" dirty="0" smtClean="0"/>
                        <a:t>105  </a:t>
                      </a:r>
                      <a:r>
                        <a:rPr lang="en-SG" dirty="0" err="1" smtClean="0"/>
                        <a:t>জন</a:t>
                      </a:r>
                      <a:r>
                        <a:rPr lang="en-SG" dirty="0" smtClean="0"/>
                        <a:t> </a:t>
                      </a:r>
                    </a:p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204  </a:t>
                      </a:r>
                      <a:r>
                        <a:rPr lang="en-SG" dirty="0" err="1" smtClean="0"/>
                        <a:t>জন</a:t>
                      </a:r>
                      <a:r>
                        <a:rPr lang="en-SG" dirty="0" smtClean="0"/>
                        <a:t> </a:t>
                      </a:r>
                    </a:p>
                    <a:p>
                      <a:r>
                        <a:rPr lang="en-SG" dirty="0" smtClean="0"/>
                        <a:t>105  </a:t>
                      </a:r>
                      <a:r>
                        <a:rPr lang="en-SG" dirty="0" err="1" smtClean="0"/>
                        <a:t>জন</a:t>
                      </a:r>
                      <a:r>
                        <a:rPr lang="en-SG" dirty="0" smtClean="0"/>
                        <a:t>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      .07</a:t>
                      </a:r>
                    </a:p>
                    <a:p>
                      <a:endParaRPr lang="en-SG" dirty="0" smtClean="0"/>
                    </a:p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      .15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     .45</a:t>
                      </a:r>
                    </a:p>
                    <a:p>
                      <a:endParaRPr lang="en-SG" dirty="0" smtClean="0"/>
                    </a:p>
                    <a:p>
                      <a:endParaRPr lang="en-SG" dirty="0" smtClean="0"/>
                    </a:p>
                    <a:p>
                      <a:r>
                        <a:rPr lang="en-SG" dirty="0" smtClean="0"/>
                        <a:t>     .51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      .14</a:t>
                      </a:r>
                    </a:p>
                    <a:p>
                      <a:endParaRPr lang="en-SG" dirty="0" smtClean="0"/>
                    </a:p>
                    <a:p>
                      <a:endParaRPr lang="en-SG" dirty="0" smtClean="0"/>
                    </a:p>
                    <a:p>
                      <a:r>
                        <a:rPr lang="en-SG" baseline="0" dirty="0" smtClean="0"/>
                        <a:t>      .02 </a:t>
                      </a:r>
                      <a:endParaRPr lang="en-S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   .45</a:t>
                      </a:r>
                    </a:p>
                    <a:p>
                      <a:endParaRPr lang="en-SG" dirty="0" smtClean="0"/>
                    </a:p>
                    <a:p>
                      <a:endParaRPr lang="en-SG" dirty="0" smtClean="0"/>
                    </a:p>
                    <a:p>
                      <a:r>
                        <a:rPr lang="en-SG" baseline="0" dirty="0" smtClean="0"/>
                        <a:t>   .51 </a:t>
                      </a:r>
                      <a:endParaRPr lang="en-SG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37386"/>
              </p:ext>
            </p:extLst>
          </p:nvPr>
        </p:nvGraphicFramePr>
        <p:xfrm>
          <a:off x="629920" y="2240923"/>
          <a:ext cx="208280" cy="46879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68791">
                <a:tc>
                  <a:txBody>
                    <a:bodyPr/>
                    <a:lstStyle/>
                    <a:p>
                      <a:r>
                        <a:rPr lang="bn-IN" baseline="0" dirty="0" smtClean="0"/>
                        <a:t> </a:t>
                      </a:r>
                      <a:endParaRPr lang="en-SG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66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১১।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 (Personality)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আচরনের</a:t>
            </a:r>
            <a:r>
              <a:rPr lang="en-US" dirty="0" smtClean="0"/>
              <a:t> </a:t>
            </a:r>
            <a:r>
              <a:rPr lang="en-US" dirty="0" err="1" smtClean="0"/>
              <a:t>সামগ্রিক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ই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।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জিনিস</a:t>
            </a:r>
            <a:r>
              <a:rPr lang="en-US" dirty="0" smtClean="0"/>
              <a:t>,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অর্জিত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</a:t>
            </a:r>
            <a:r>
              <a:rPr lang="en-US" dirty="0" err="1" smtClean="0"/>
              <a:t>গঠনে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প্রাধান্যের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উল্লেখ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গ্যাল্টোন</a:t>
            </a:r>
            <a:r>
              <a:rPr lang="en-US" dirty="0" smtClean="0"/>
              <a:t>, </a:t>
            </a:r>
            <a:r>
              <a:rPr lang="en-US" dirty="0" err="1" smtClean="0"/>
              <a:t>থনডাইক</a:t>
            </a:r>
            <a:r>
              <a:rPr lang="en-US" dirty="0" smtClean="0"/>
              <a:t> </a:t>
            </a:r>
            <a:r>
              <a:rPr lang="en-US" dirty="0" err="1" smtClean="0"/>
              <a:t>প্রমূখ</a:t>
            </a:r>
            <a:r>
              <a:rPr lang="en-US" dirty="0" smtClean="0"/>
              <a:t> </a:t>
            </a:r>
            <a:r>
              <a:rPr lang="en-US" dirty="0" err="1" smtClean="0"/>
              <a:t>বিজ্ঞানীরা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 –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বংশ</a:t>
            </a:r>
            <a:r>
              <a:rPr lang="en-US" dirty="0" smtClean="0"/>
              <a:t> </a:t>
            </a:r>
            <a:r>
              <a:rPr lang="en-US" dirty="0" err="1" smtClean="0"/>
              <a:t>ধারা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জন্মাবে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বংশ</a:t>
            </a:r>
            <a:r>
              <a:rPr lang="en-US" dirty="0" smtClean="0"/>
              <a:t> </a:t>
            </a:r>
            <a:r>
              <a:rPr lang="en-US" dirty="0" err="1" smtClean="0"/>
              <a:t>ধারাই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ভবিষ্য</a:t>
            </a:r>
            <a:r>
              <a:rPr lang="en-US" dirty="0" smtClean="0"/>
              <a:t>ৎ </a:t>
            </a:r>
            <a:r>
              <a:rPr lang="en-US" dirty="0" err="1" smtClean="0"/>
              <a:t>ব্যক্তিসত্তার</a:t>
            </a:r>
            <a:r>
              <a:rPr lang="en-US" dirty="0" smtClean="0"/>
              <a:t> </a:t>
            </a:r>
            <a:r>
              <a:rPr lang="en-US" dirty="0" err="1" smtClean="0"/>
              <a:t>প্রকৃতি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করবে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যেমনই</a:t>
            </a:r>
            <a:r>
              <a:rPr lang="en-US" dirty="0" smtClean="0"/>
              <a:t> </a:t>
            </a:r>
            <a:r>
              <a:rPr lang="en-US" dirty="0" err="1" smtClean="0"/>
              <a:t>হোক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Pearson </a:t>
            </a:r>
            <a:r>
              <a:rPr lang="en-US" dirty="0" err="1" smtClean="0"/>
              <a:t>বলেন</a:t>
            </a:r>
            <a:r>
              <a:rPr lang="en-US" dirty="0" smtClean="0"/>
              <a:t> ,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।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Jones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বিরোধীতা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বলেন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প্রভাবেই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।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অর্জিত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জিনের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বাবা-মার</a:t>
            </a:r>
            <a:r>
              <a:rPr lang="en-US" dirty="0" smtClean="0"/>
              <a:t> </a:t>
            </a:r>
            <a:r>
              <a:rPr lang="en-US" dirty="0" err="1" smtClean="0"/>
              <a:t>ব্যক্তিত্বের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স্থানান্তরিত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বদলাতে</a:t>
            </a:r>
            <a:r>
              <a:rPr lang="en-US" dirty="0" smtClean="0"/>
              <a:t> ও </a:t>
            </a:r>
            <a:r>
              <a:rPr lang="en-US" dirty="0" err="1" smtClean="0"/>
              <a:t>পারে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9757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১২।নিরক্ষরতাঃ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নিরক্ষরতার ব্যাপারে বংশগতি এবং পরিবেশের পারস্পারিক অবদান, বিভিন্ন অবস্থায় বা দেশে বিভিন্ন রকম।যেমন –ইংল্যান্ডে ৪০ বছরের নীচে পূর্ণ বয়স্ক ব্যক্তিদের নিরক্ষরতার কারণ প্রধানতঃ মানসিক অপূর্ণতা অথবা অন্ধত্বের জন্য । সুতরাং দেখা যাচ্ছে যে ৪০ বছরের কেউ নিরক্ষর থাকলে আমাদের দেশে তার কারণ পরিবেশ ।কিন্তূ পাশ্চাত্য দেশে এর কারণ বংশগত ।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বংশগত এবং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– এ </a:t>
            </a:r>
            <a:r>
              <a:rPr lang="en-US" dirty="0" err="1" smtClean="0"/>
              <a:t>দুয়ের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কোনটা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শক্তিশালী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নির্ধারন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এখনও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নি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জন্মের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,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জন্মের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দৈহিক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বর্ধন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তাতে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প্রভাবের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প্রভাবও</a:t>
            </a:r>
            <a:r>
              <a:rPr lang="en-US" dirty="0" smtClean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 smtClean="0"/>
              <a:t> । </a:t>
            </a:r>
            <a:r>
              <a:rPr lang="en-US" dirty="0" err="1" smtClean="0"/>
              <a:t>কেননা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জন্মের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মৃত্যু</a:t>
            </a:r>
            <a:r>
              <a:rPr lang="en-US" dirty="0" smtClean="0"/>
              <a:t>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দুটির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সর্বত্র</a:t>
            </a:r>
            <a:r>
              <a:rPr lang="en-US" dirty="0" smtClean="0"/>
              <a:t> </a:t>
            </a:r>
            <a:r>
              <a:rPr lang="en-US" dirty="0" err="1" smtClean="0"/>
              <a:t>লক্ষনীয়</a:t>
            </a:r>
            <a:r>
              <a:rPr lang="en-US" dirty="0" smtClean="0"/>
              <a:t>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– </a:t>
            </a:r>
            <a:r>
              <a:rPr lang="en-US" smtClean="0"/>
              <a:t>Heredity determine </a:t>
            </a:r>
            <a:r>
              <a:rPr lang="en-US" dirty="0" smtClean="0"/>
              <a:t>what we can .</a:t>
            </a:r>
            <a:r>
              <a:rPr lang="en-US" smtClean="0"/>
              <a:t>Environment what we do .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3079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গঠন</a:t>
            </a:r>
            <a:r>
              <a:rPr lang="en-US" dirty="0" smtClean="0"/>
              <a:t> </a:t>
            </a:r>
            <a:r>
              <a:rPr lang="en-US" dirty="0" err="1" smtClean="0"/>
              <a:t>প্রনালীর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(Anatomical traits):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যদিও</a:t>
            </a:r>
            <a:r>
              <a:rPr lang="en-US" dirty="0" smtClean="0"/>
              <a:t> </a:t>
            </a:r>
            <a:r>
              <a:rPr lang="en-US" dirty="0" err="1" smtClean="0"/>
              <a:t>শরীরের</a:t>
            </a:r>
            <a:r>
              <a:rPr lang="en-US" dirty="0" smtClean="0"/>
              <a:t>  </a:t>
            </a:r>
            <a:r>
              <a:rPr lang="en-US" dirty="0" err="1" smtClean="0"/>
              <a:t>আকৃতি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কাঠামো</a:t>
            </a:r>
            <a:r>
              <a:rPr lang="en-US" dirty="0" smtClean="0"/>
              <a:t> </a:t>
            </a:r>
            <a:r>
              <a:rPr lang="en-US" dirty="0" err="1" smtClean="0"/>
              <a:t>বেশীর</a:t>
            </a:r>
            <a:r>
              <a:rPr lang="en-US" dirty="0" smtClean="0"/>
              <a:t> </a:t>
            </a:r>
            <a:r>
              <a:rPr lang="en-US" dirty="0" err="1" smtClean="0"/>
              <a:t>ভাগই</a:t>
            </a:r>
            <a:r>
              <a:rPr lang="en-US" dirty="0" smtClean="0"/>
              <a:t> non-hereditary influences – </a:t>
            </a:r>
            <a:r>
              <a:rPr lang="en-US" dirty="0" err="1" smtClean="0"/>
              <a:t>পুষ্টি</a:t>
            </a:r>
            <a:r>
              <a:rPr lang="en-US" dirty="0" smtClean="0"/>
              <a:t> , </a:t>
            </a:r>
            <a:r>
              <a:rPr lang="en-US" dirty="0" err="1" smtClean="0"/>
              <a:t>আবহাওয়া</a:t>
            </a:r>
            <a:r>
              <a:rPr lang="en-US" dirty="0" smtClean="0"/>
              <a:t> , </a:t>
            </a:r>
            <a:r>
              <a:rPr lang="en-US" dirty="0" err="1" smtClean="0"/>
              <a:t>ব্যায়াম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পেশায়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তথাপি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বিষয়ও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।</a:t>
            </a:r>
          </a:p>
          <a:p>
            <a:pPr marL="0" indent="0">
              <a:buNone/>
            </a:pPr>
            <a:r>
              <a:rPr lang="en-US" dirty="0" smtClean="0"/>
              <a:t>Newman ,Freeman </a:t>
            </a:r>
            <a:r>
              <a:rPr lang="en-US" dirty="0" err="1" smtClean="0"/>
              <a:t>এবং</a:t>
            </a:r>
            <a:r>
              <a:rPr lang="en-US" dirty="0" smtClean="0"/>
              <a:t>  </a:t>
            </a:r>
            <a:r>
              <a:rPr lang="en-US" dirty="0" err="1" smtClean="0"/>
              <a:t>Holznagerএর</a:t>
            </a:r>
            <a:r>
              <a:rPr lang="en-US" dirty="0" smtClean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জানা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, </a:t>
            </a:r>
            <a:r>
              <a:rPr lang="en-US" dirty="0" err="1" smtClean="0"/>
              <a:t>ওজন</a:t>
            </a:r>
            <a:r>
              <a:rPr lang="en-US" dirty="0" smtClean="0"/>
              <a:t> , </a:t>
            </a:r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দীর্ঘতা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চওড়ার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N.I.T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 I.T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।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err="1" smtClean="0"/>
              <a:t>ওজন</a:t>
            </a:r>
            <a:r>
              <a:rPr lang="en-US" dirty="0" smtClean="0"/>
              <a:t> </a:t>
            </a:r>
            <a:r>
              <a:rPr lang="en-US" dirty="0" err="1" smtClean="0"/>
              <a:t>ছাড়া</a:t>
            </a:r>
            <a:r>
              <a:rPr lang="en-US" dirty="0" smtClean="0"/>
              <a:t>  </a:t>
            </a:r>
            <a:r>
              <a:rPr lang="en-US" dirty="0" err="1" smtClean="0"/>
              <a:t>I.Tদের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রাখলেও</a:t>
            </a:r>
            <a:r>
              <a:rPr lang="en-US" dirty="0" smtClean="0"/>
              <a:t>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বৈশিষ্ট</a:t>
            </a:r>
            <a:r>
              <a:rPr lang="en-US" dirty="0" smtClean="0"/>
              <a:t> এ </a:t>
            </a:r>
            <a:r>
              <a:rPr lang="en-US" dirty="0" err="1" smtClean="0"/>
              <a:t>মিল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ব্যতিক্রমঃ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আবহাওয়া</a:t>
            </a:r>
            <a:r>
              <a:rPr lang="en-US" dirty="0" smtClean="0"/>
              <a:t> , </a:t>
            </a:r>
            <a:r>
              <a:rPr lang="en-US" dirty="0" err="1" smtClean="0"/>
              <a:t>খাদ্য</a:t>
            </a:r>
            <a:r>
              <a:rPr lang="en-US" dirty="0" smtClean="0"/>
              <a:t> </a:t>
            </a:r>
            <a:r>
              <a:rPr lang="en-US" dirty="0" err="1" smtClean="0"/>
              <a:t>ঔষধ</a:t>
            </a:r>
            <a:r>
              <a:rPr lang="en-US" dirty="0" smtClean="0"/>
              <a:t> ও </a:t>
            </a:r>
            <a:r>
              <a:rPr lang="en-US" dirty="0" err="1" smtClean="0"/>
              <a:t>অসুস্থ্যতার</a:t>
            </a:r>
            <a:r>
              <a:rPr lang="en-US" dirty="0" smtClean="0"/>
              <a:t> </a:t>
            </a:r>
            <a:r>
              <a:rPr lang="en-US" dirty="0" err="1" smtClean="0"/>
              <a:t>কারনেও</a:t>
            </a:r>
            <a:r>
              <a:rPr lang="en-US" dirty="0" smtClean="0"/>
              <a:t> </a:t>
            </a:r>
            <a:r>
              <a:rPr lang="en-US" dirty="0" err="1" smtClean="0"/>
              <a:t>মোটা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রোগা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bn-IN" dirty="0" smtClean="0"/>
              <a:t>।</a:t>
            </a:r>
            <a:r>
              <a:rPr lang="en-US" dirty="0" smtClean="0"/>
              <a:t>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প্রভাবে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১৭ </a:t>
            </a:r>
            <a:r>
              <a:rPr lang="en-US" dirty="0" err="1" smtClean="0"/>
              <a:t>বৎসর</a:t>
            </a:r>
            <a:r>
              <a:rPr lang="en-US" dirty="0" smtClean="0"/>
              <a:t>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পরিবেশগত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body growth pattern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ফেলে</a:t>
            </a:r>
            <a:r>
              <a:rPr lang="en-US" dirty="0" smtClean="0"/>
              <a:t> । </a:t>
            </a:r>
            <a:r>
              <a:rPr lang="en-US" dirty="0" err="1" smtClean="0"/>
              <a:t>উদাহরন</a:t>
            </a:r>
            <a:r>
              <a:rPr lang="en-US" dirty="0" smtClean="0"/>
              <a:t> </a:t>
            </a:r>
            <a:r>
              <a:rPr lang="en-US" dirty="0" err="1" smtClean="0"/>
              <a:t>সরূপ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ইহুদী</a:t>
            </a:r>
            <a:r>
              <a:rPr lang="en-US" dirty="0" smtClean="0"/>
              <a:t> ও </a:t>
            </a:r>
            <a:r>
              <a:rPr lang="en-US" dirty="0" err="1" smtClean="0"/>
              <a:t>জাপানিজ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পিতামাতার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তুলনামূলক</a:t>
            </a:r>
            <a:r>
              <a:rPr lang="en-US" dirty="0"/>
              <a:t> </a:t>
            </a:r>
            <a:r>
              <a:rPr lang="en-US" dirty="0" err="1" smtClean="0"/>
              <a:t>গবেষণা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ফলাফলে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ছেলে</a:t>
            </a:r>
            <a:r>
              <a:rPr lang="en-US" dirty="0" smtClean="0"/>
              <a:t> </a:t>
            </a:r>
            <a:r>
              <a:rPr lang="en-US" dirty="0" err="1" smtClean="0"/>
              <a:t>মেয়েরা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মা-বাবার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</a:t>
            </a:r>
            <a:r>
              <a:rPr lang="en-US" dirty="0" err="1" smtClean="0"/>
              <a:t>গড়ে</a:t>
            </a:r>
            <a:r>
              <a:rPr lang="en-US" dirty="0" smtClean="0"/>
              <a:t> ১”-২”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লম্বা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এটার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দেহের</a:t>
            </a:r>
            <a:r>
              <a:rPr lang="en-US" dirty="0" smtClean="0"/>
              <a:t> </a:t>
            </a:r>
            <a:r>
              <a:rPr lang="en-US" dirty="0" err="1" smtClean="0"/>
              <a:t>নমনীয়তার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অনুশীলনের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অথবা</a:t>
            </a:r>
            <a:r>
              <a:rPr lang="en-US" dirty="0" smtClean="0"/>
              <a:t> </a:t>
            </a:r>
            <a:r>
              <a:rPr lang="en-US" dirty="0" err="1" smtClean="0"/>
              <a:t>স্থান</a:t>
            </a:r>
            <a:r>
              <a:rPr lang="en-US" dirty="0" smtClean="0"/>
              <a:t>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কারণে</a:t>
            </a:r>
            <a:r>
              <a:rPr lang="en-US" dirty="0" smtClean="0"/>
              <a:t> </a:t>
            </a:r>
            <a:r>
              <a:rPr lang="en-US" dirty="0" err="1" smtClean="0"/>
              <a:t>এধরনের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err="1" smtClean="0"/>
              <a:t>সুতরাং</a:t>
            </a:r>
            <a:r>
              <a:rPr lang="en-US" dirty="0" smtClean="0"/>
              <a:t> ,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বৈশিস্টের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ও </a:t>
            </a:r>
            <a:r>
              <a:rPr lang="en-US" dirty="0" err="1" smtClean="0"/>
              <a:t>পারিপার্শ্বিক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প্রভাবই</a:t>
            </a:r>
            <a:r>
              <a:rPr lang="en-US" dirty="0" smtClean="0"/>
              <a:t> </a:t>
            </a:r>
            <a:r>
              <a:rPr lang="en-US" dirty="0" err="1" smtClean="0"/>
              <a:t>অনস্বীকার্য</a:t>
            </a:r>
            <a:r>
              <a:rPr lang="en-US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7989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৩। </a:t>
            </a:r>
            <a:r>
              <a:rPr lang="en-SG" dirty="0" err="1" smtClean="0"/>
              <a:t>সহজাত</a:t>
            </a:r>
            <a:r>
              <a:rPr lang="en-SG" dirty="0" smtClean="0"/>
              <a:t> </a:t>
            </a:r>
            <a:r>
              <a:rPr lang="en-SG" dirty="0" err="1" smtClean="0"/>
              <a:t>আচরণ</a:t>
            </a:r>
            <a:r>
              <a:rPr lang="en-SG" dirty="0" smtClean="0"/>
              <a:t> (Physiological traits)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SG" dirty="0" smtClean="0"/>
              <a:t>          Physiological </a:t>
            </a:r>
            <a:r>
              <a:rPr lang="en-SG" dirty="0" err="1" smtClean="0"/>
              <a:t>এবং</a:t>
            </a:r>
            <a:r>
              <a:rPr lang="en-SG" dirty="0" smtClean="0"/>
              <a:t>  </a:t>
            </a:r>
            <a:r>
              <a:rPr lang="en-SG" dirty="0" err="1" smtClean="0"/>
              <a:t>phychological</a:t>
            </a:r>
            <a:r>
              <a:rPr lang="en-SG" dirty="0" smtClean="0"/>
              <a:t> </a:t>
            </a:r>
            <a:r>
              <a:rPr lang="en-SG" dirty="0" err="1" smtClean="0"/>
              <a:t>প্রক্রিয়ার</a:t>
            </a:r>
            <a:r>
              <a:rPr lang="en-SG" dirty="0" smtClean="0"/>
              <a:t> </a:t>
            </a:r>
            <a:r>
              <a:rPr lang="en-SG" dirty="0" err="1" smtClean="0"/>
              <a:t>মধ্যে</a:t>
            </a:r>
            <a:r>
              <a:rPr lang="en-SG" dirty="0" smtClean="0"/>
              <a:t> </a:t>
            </a:r>
            <a:r>
              <a:rPr lang="en-SG" dirty="0" err="1" smtClean="0"/>
              <a:t>নিবিড়</a:t>
            </a:r>
            <a:r>
              <a:rPr lang="en-SG" dirty="0" smtClean="0"/>
              <a:t> </a:t>
            </a:r>
            <a:r>
              <a:rPr lang="en-SG" dirty="0" err="1" smtClean="0"/>
              <a:t>সম্পর্ক</a:t>
            </a:r>
            <a:r>
              <a:rPr lang="en-SG" dirty="0" smtClean="0"/>
              <a:t> </a:t>
            </a:r>
            <a:r>
              <a:rPr lang="en-SG" dirty="0" err="1" smtClean="0"/>
              <a:t>রয়েছে</a:t>
            </a:r>
            <a:r>
              <a:rPr lang="en-SG" dirty="0" smtClean="0"/>
              <a:t> । </a:t>
            </a:r>
            <a:r>
              <a:rPr lang="en-SG" dirty="0" err="1" smtClean="0"/>
              <a:t>রাগ</a:t>
            </a:r>
            <a:r>
              <a:rPr lang="en-SG" dirty="0" smtClean="0"/>
              <a:t> ও </a:t>
            </a:r>
            <a:r>
              <a:rPr lang="en-SG" dirty="0" err="1" smtClean="0"/>
              <a:t>ভয়ের</a:t>
            </a:r>
            <a:r>
              <a:rPr lang="en-SG" dirty="0" smtClean="0"/>
              <a:t> </a:t>
            </a:r>
            <a:r>
              <a:rPr lang="en-SG" dirty="0" err="1" smtClean="0"/>
              <a:t>সাথে</a:t>
            </a:r>
            <a:r>
              <a:rPr lang="en-SG" dirty="0" smtClean="0"/>
              <a:t> </a:t>
            </a:r>
            <a:r>
              <a:rPr lang="en-SG" dirty="0" err="1" smtClean="0"/>
              <a:t>শারিরীক</a:t>
            </a:r>
            <a:r>
              <a:rPr lang="en-SG" dirty="0" smtClean="0"/>
              <a:t> </a:t>
            </a:r>
            <a:r>
              <a:rPr lang="en-SG" dirty="0" err="1" smtClean="0"/>
              <a:t>লক্ষন</a:t>
            </a:r>
            <a:r>
              <a:rPr lang="en-SG" dirty="0" smtClean="0"/>
              <a:t> </a:t>
            </a:r>
            <a:r>
              <a:rPr lang="en-SG" dirty="0" err="1" smtClean="0"/>
              <a:t>জড়িত</a:t>
            </a:r>
            <a:r>
              <a:rPr lang="en-SG" dirty="0" smtClean="0"/>
              <a:t> </a:t>
            </a:r>
            <a:r>
              <a:rPr lang="en-SG" dirty="0" err="1" smtClean="0"/>
              <a:t>এবং</a:t>
            </a:r>
            <a:r>
              <a:rPr lang="en-SG" dirty="0" smtClean="0"/>
              <a:t> </a:t>
            </a:r>
            <a:r>
              <a:rPr lang="en-SG" dirty="0" err="1" smtClean="0"/>
              <a:t>ফলে</a:t>
            </a:r>
            <a:r>
              <a:rPr lang="en-SG" dirty="0" smtClean="0"/>
              <a:t> </a:t>
            </a:r>
            <a:r>
              <a:rPr lang="en-SG" dirty="0" err="1" smtClean="0"/>
              <a:t>রক্তচাপ</a:t>
            </a:r>
            <a:r>
              <a:rPr lang="en-SG" dirty="0" smtClean="0"/>
              <a:t> </a:t>
            </a:r>
            <a:r>
              <a:rPr lang="en-SG" dirty="0" err="1" smtClean="0"/>
              <a:t>বেড়ে</a:t>
            </a:r>
            <a:r>
              <a:rPr lang="en-SG" dirty="0" smtClean="0"/>
              <a:t> </a:t>
            </a:r>
            <a:r>
              <a:rPr lang="en-SG" dirty="0" err="1" smtClean="0"/>
              <a:t>যায়</a:t>
            </a:r>
            <a:r>
              <a:rPr lang="en-SG" dirty="0" smtClean="0"/>
              <a:t> ও </a:t>
            </a:r>
            <a:r>
              <a:rPr lang="en-SG" dirty="0" err="1" smtClean="0"/>
              <a:t>নাড়ীর</a:t>
            </a:r>
            <a:r>
              <a:rPr lang="en-SG" dirty="0" smtClean="0"/>
              <a:t> </a:t>
            </a:r>
            <a:r>
              <a:rPr lang="en-SG" dirty="0" err="1" smtClean="0"/>
              <a:t>স্পন্দনের</a:t>
            </a:r>
            <a:r>
              <a:rPr lang="en-SG" dirty="0" smtClean="0"/>
              <a:t> </a:t>
            </a:r>
            <a:r>
              <a:rPr lang="en-SG" dirty="0" err="1" smtClean="0"/>
              <a:t>হারও</a:t>
            </a:r>
            <a:r>
              <a:rPr lang="en-SG" dirty="0" smtClean="0"/>
              <a:t> </a:t>
            </a:r>
            <a:r>
              <a:rPr lang="en-SG" dirty="0" err="1" smtClean="0"/>
              <a:t>বেড়ে</a:t>
            </a:r>
            <a:r>
              <a:rPr lang="en-SG" dirty="0" smtClean="0"/>
              <a:t> </a:t>
            </a:r>
            <a:r>
              <a:rPr lang="en-SG" dirty="0" err="1" smtClean="0"/>
              <a:t>যায়</a:t>
            </a:r>
            <a:r>
              <a:rPr lang="en-SG" dirty="0" smtClean="0"/>
              <a:t>।</a:t>
            </a:r>
          </a:p>
          <a:p>
            <a:pPr marL="0" indent="0">
              <a:buNone/>
            </a:pP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ব্যক্তি</a:t>
            </a:r>
            <a:r>
              <a:rPr lang="en-US" dirty="0" smtClean="0"/>
              <a:t> </a:t>
            </a:r>
            <a:r>
              <a:rPr lang="en-US" dirty="0" err="1" smtClean="0"/>
              <a:t>স্বাতন্ত্রতা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প্রতিক্রিয়াশীল</a:t>
            </a:r>
            <a:r>
              <a:rPr lang="en-US" dirty="0" smtClean="0"/>
              <a:t> nervous   </a:t>
            </a:r>
            <a:r>
              <a:rPr lang="en-US" dirty="0" err="1" smtClean="0"/>
              <a:t>লোকদের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তীব্র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প্রতিক্রিয়াশীল</a:t>
            </a:r>
            <a:r>
              <a:rPr lang="en-US" dirty="0" smtClean="0"/>
              <a:t> nervous system </a:t>
            </a:r>
            <a:r>
              <a:rPr lang="en-US" dirty="0" err="1" smtClean="0"/>
              <a:t>লোকদের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বিভিন্ন</a:t>
            </a:r>
            <a:r>
              <a:rPr lang="en-US" dirty="0" smtClean="0"/>
              <a:t> investigation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সময়ে</a:t>
            </a:r>
            <a:r>
              <a:rPr lang="en-US" dirty="0" smtClean="0"/>
              <a:t> twin study method 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physiologicalএবং</a:t>
            </a:r>
            <a:r>
              <a:rPr lang="en-US" dirty="0" smtClean="0"/>
              <a:t> neurological </a:t>
            </a:r>
            <a:r>
              <a:rPr lang="en-US" dirty="0" err="1" smtClean="0"/>
              <a:t>ক্রিয়াকর্মের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genetic factors </a:t>
            </a:r>
            <a:r>
              <a:rPr lang="en-US" dirty="0" err="1" smtClean="0"/>
              <a:t>এর</a:t>
            </a:r>
            <a:r>
              <a:rPr lang="en-US" dirty="0" smtClean="0"/>
              <a:t> role </a:t>
            </a:r>
            <a:r>
              <a:rPr lang="en-US" dirty="0" err="1" smtClean="0"/>
              <a:t>সনাক্ত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 smtClean="0"/>
              <a:t>        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রক্তচাপ</a:t>
            </a:r>
            <a:r>
              <a:rPr lang="en-US" dirty="0" smtClean="0"/>
              <a:t>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গড়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    = 5 .1</a:t>
            </a:r>
          </a:p>
          <a:p>
            <a:pPr marL="0" indent="0">
              <a:buNone/>
            </a:pPr>
            <a:r>
              <a:rPr lang="en-US" dirty="0" err="1" smtClean="0"/>
              <a:t>কিন্তু</a:t>
            </a:r>
            <a:r>
              <a:rPr lang="en-US" dirty="0" smtClean="0"/>
              <a:t>  N.I.T ,,  ,,       ,,       ,,    ,,     ,,         = 8 .1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বোঝা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যোগাযোগ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ঘনিষ্ঠতা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dirty="0" smtClean="0"/>
              <a:t> । </a:t>
            </a:r>
            <a:r>
              <a:rPr lang="en-US" dirty="0" err="1" smtClean="0"/>
              <a:t>সুতরাং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ভূমিকা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 </a:t>
            </a:r>
          </a:p>
          <a:p>
            <a:pPr marL="0" indent="0">
              <a:buNone/>
            </a:pPr>
            <a:r>
              <a:rPr lang="en-US" dirty="0" err="1" smtClean="0"/>
              <a:t>আবার</a:t>
            </a:r>
            <a:r>
              <a:rPr lang="en-US" dirty="0" smtClean="0"/>
              <a:t>- ১৯৩০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ডক্টর</a:t>
            </a:r>
            <a:r>
              <a:rPr lang="en-US" dirty="0" smtClean="0"/>
              <a:t> </a:t>
            </a:r>
            <a:r>
              <a:rPr lang="en-US" dirty="0" err="1" smtClean="0"/>
              <a:t>সিং</a:t>
            </a:r>
            <a:r>
              <a:rPr lang="en-US" dirty="0" smtClean="0"/>
              <a:t> </a:t>
            </a:r>
            <a:r>
              <a:rPr lang="en-US" dirty="0" err="1" smtClean="0"/>
              <a:t>ভারতের</a:t>
            </a:r>
            <a:r>
              <a:rPr lang="en-US" dirty="0" smtClean="0"/>
              <a:t> </a:t>
            </a:r>
            <a:r>
              <a:rPr lang="en-US" dirty="0" err="1" smtClean="0"/>
              <a:t>অরন্য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২টি </a:t>
            </a:r>
            <a:r>
              <a:rPr lang="en-US" dirty="0" err="1" smtClean="0"/>
              <a:t>বালিকাকে</a:t>
            </a:r>
            <a:r>
              <a:rPr lang="en-US" dirty="0" smtClean="0"/>
              <a:t> </a:t>
            </a:r>
            <a:r>
              <a:rPr lang="en-US" dirty="0" err="1" smtClean="0"/>
              <a:t>উদ্ধার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সেখানে</a:t>
            </a:r>
            <a:r>
              <a:rPr lang="en-US" dirty="0" smtClean="0"/>
              <a:t> </a:t>
            </a:r>
            <a:r>
              <a:rPr lang="en-US" dirty="0" err="1" smtClean="0"/>
              <a:t>বাঘের</a:t>
            </a:r>
            <a:r>
              <a:rPr lang="en-US" dirty="0" smtClean="0"/>
              <a:t> </a:t>
            </a:r>
            <a:r>
              <a:rPr lang="en-US" dirty="0" err="1" smtClean="0"/>
              <a:t>বাচ্চাদের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বাস</a:t>
            </a:r>
            <a:r>
              <a:rPr lang="en-US" dirty="0" smtClean="0"/>
              <a:t> </a:t>
            </a:r>
            <a:r>
              <a:rPr lang="en-US" dirty="0" err="1" smtClean="0"/>
              <a:t>করছিল</a:t>
            </a:r>
            <a:r>
              <a:rPr lang="en-US" dirty="0" smtClean="0"/>
              <a:t> । </a:t>
            </a:r>
            <a:r>
              <a:rPr lang="en-US" dirty="0" err="1" smtClean="0"/>
              <a:t>জন্ম</a:t>
            </a:r>
            <a:r>
              <a:rPr lang="en-US" dirty="0" smtClean="0"/>
              <a:t> </a:t>
            </a:r>
            <a:r>
              <a:rPr lang="en-US" dirty="0" err="1" smtClean="0"/>
              <a:t>সূত্রে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হাত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পা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জন্মগ্রহণ</a:t>
            </a:r>
            <a:r>
              <a:rPr lang="en-US" dirty="0" smtClean="0"/>
              <a:t> </a:t>
            </a:r>
            <a:r>
              <a:rPr lang="en-US" dirty="0" err="1" smtClean="0"/>
              <a:t>করলেও</a:t>
            </a:r>
            <a:r>
              <a:rPr lang="en-US" dirty="0" smtClean="0"/>
              <a:t> </a:t>
            </a:r>
            <a:r>
              <a:rPr lang="en-US" dirty="0" err="1" smtClean="0"/>
              <a:t>তারা</a:t>
            </a:r>
            <a:r>
              <a:rPr lang="en-US" dirty="0" smtClean="0"/>
              <a:t> </a:t>
            </a:r>
            <a:r>
              <a:rPr lang="en-US" dirty="0" err="1" smtClean="0"/>
              <a:t>হাঁটু</a:t>
            </a:r>
            <a:r>
              <a:rPr lang="en-US" dirty="0" smtClean="0"/>
              <a:t> ও </a:t>
            </a:r>
            <a:r>
              <a:rPr lang="en-US" dirty="0" err="1" smtClean="0"/>
              <a:t>কনুই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দাঁড়ায়</a:t>
            </a:r>
            <a:r>
              <a:rPr lang="en-US" dirty="0" smtClean="0"/>
              <a:t> ।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আচরনের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পরিবেশই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</a:t>
            </a:r>
            <a:r>
              <a:rPr lang="en-US" dirty="0" err="1" smtClean="0"/>
              <a:t>ছিল</a:t>
            </a:r>
            <a:r>
              <a:rPr lang="en-US" smtClean="0"/>
              <a:t> ।</a:t>
            </a:r>
            <a:endParaRPr lang="en-US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8861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৩।প্রথম </a:t>
            </a:r>
            <a:r>
              <a:rPr lang="en-US" dirty="0" err="1" smtClean="0"/>
              <a:t>ঋতুবতী</a:t>
            </a:r>
            <a:r>
              <a:rPr lang="en-US" dirty="0" smtClean="0"/>
              <a:t> </a:t>
            </a:r>
            <a:r>
              <a:rPr lang="en-US" dirty="0" err="1" smtClean="0"/>
              <a:t>হওয়ার</a:t>
            </a:r>
            <a:r>
              <a:rPr lang="en-SG" dirty="0" smtClean="0"/>
              <a:t> </a:t>
            </a:r>
            <a:r>
              <a:rPr lang="en-SG" dirty="0" err="1" smtClean="0"/>
              <a:t>বয়স</a:t>
            </a:r>
            <a:r>
              <a:rPr lang="en-SG" dirty="0" smtClean="0"/>
              <a:t> (Age of the first</a:t>
            </a:r>
            <a:br>
              <a:rPr lang="en-SG" dirty="0" smtClean="0"/>
            </a:br>
            <a:r>
              <a:rPr lang="en-SG" dirty="0" smtClean="0"/>
              <a:t>    menstruation):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 smtClean="0"/>
              <a:t>এটা একটা শারিরীক বৈশিস্ট্য।আংশিক বংশগতি এবং আংশিক মনস্তাত্বিক প্রভাব।পরিনত মহিলা প্রতিমাসে ঋতুবতি হন । প্রতিটি মেয়ের একই বয়সে </a:t>
            </a:r>
            <a:r>
              <a:rPr lang="en-US" dirty="0" smtClean="0"/>
              <a:t>menstruation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ও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দুটোই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 Newman ,Freeman, </a:t>
            </a:r>
            <a:r>
              <a:rPr lang="en-US" dirty="0" err="1" smtClean="0"/>
              <a:t>Holzinger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/>
              <a:t> </a:t>
            </a:r>
            <a:r>
              <a:rPr lang="en-US" dirty="0" err="1" smtClean="0"/>
              <a:t>গবেষণামূলক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জমজদের</a:t>
            </a:r>
            <a:r>
              <a:rPr lang="en-US" dirty="0" smtClean="0"/>
              <a:t> </a:t>
            </a:r>
            <a:r>
              <a:rPr lang="en-US" dirty="0" err="1" smtClean="0"/>
              <a:t>ঋতুবতী</a:t>
            </a:r>
            <a:r>
              <a:rPr lang="en-US" dirty="0" smtClean="0"/>
              <a:t> </a:t>
            </a:r>
            <a:r>
              <a:rPr lang="en-US" dirty="0" err="1" smtClean="0"/>
              <a:t>হওয়ার</a:t>
            </a:r>
            <a:r>
              <a:rPr lang="en-US" dirty="0" smtClean="0"/>
              <a:t> </a:t>
            </a:r>
            <a:r>
              <a:rPr lang="en-US" dirty="0" err="1" smtClean="0"/>
              <a:t>বয়সের</a:t>
            </a:r>
            <a:r>
              <a:rPr lang="en-US" dirty="0" smtClean="0"/>
              <a:t> </a:t>
            </a:r>
            <a:r>
              <a:rPr lang="en-US" dirty="0" err="1" smtClean="0"/>
              <a:t>গড়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= ২. ৮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ভিন্ন</a:t>
            </a:r>
            <a:r>
              <a:rPr lang="en-US" dirty="0" smtClean="0"/>
              <a:t>    ,,          ,,        ,,       ,,       ,,     ,,    =  ১২ 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N.T.Sibling</a:t>
            </a:r>
            <a:r>
              <a:rPr lang="en-US" dirty="0" smtClean="0"/>
              <a:t>   ,,         ,,         ,,       ,,       ,,     ,,    =  ১২. ৯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মা</a:t>
            </a:r>
            <a:r>
              <a:rPr lang="en-US" dirty="0" smtClean="0"/>
              <a:t> ও </a:t>
            </a:r>
            <a:r>
              <a:rPr lang="en-US" dirty="0" err="1" smtClean="0"/>
              <a:t>কন্যার</a:t>
            </a:r>
            <a:r>
              <a:rPr lang="en-US" dirty="0" smtClean="0"/>
              <a:t> </a:t>
            </a:r>
            <a:r>
              <a:rPr lang="en-US" dirty="0"/>
              <a:t> ,,         ,,         ,,       ,,       ,,     ,, </a:t>
            </a:r>
            <a:r>
              <a:rPr lang="en-US" dirty="0" smtClean="0"/>
              <a:t>   =  ১৮. ৬ </a:t>
            </a:r>
            <a:r>
              <a:rPr lang="en-US" dirty="0" err="1" smtClean="0"/>
              <a:t>মাস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জমজদের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সবচাইতে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হওয়ায়</a:t>
            </a:r>
            <a:r>
              <a:rPr lang="en-US" dirty="0" smtClean="0"/>
              <a:t> </a:t>
            </a:r>
            <a:r>
              <a:rPr lang="en-US" dirty="0" err="1" smtClean="0"/>
              <a:t>এতে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প্রমাণিত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কারনের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– </a:t>
            </a:r>
            <a:r>
              <a:rPr lang="en-US" dirty="0" err="1" smtClean="0"/>
              <a:t>গরম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মেয়েদের</a:t>
            </a:r>
            <a:r>
              <a:rPr lang="en-US" dirty="0" smtClean="0"/>
              <a:t> </a:t>
            </a:r>
            <a:r>
              <a:rPr lang="en-US" dirty="0" err="1" smtClean="0"/>
              <a:t>ঋতুস্রাব</a:t>
            </a:r>
            <a:r>
              <a:rPr lang="en-US" dirty="0" smtClean="0"/>
              <a:t> </a:t>
            </a:r>
            <a:r>
              <a:rPr lang="en-US" dirty="0" err="1" smtClean="0"/>
              <a:t>সাধারণত</a:t>
            </a:r>
            <a:r>
              <a:rPr lang="en-US" dirty="0" smtClean="0"/>
              <a:t>  </a:t>
            </a:r>
            <a:r>
              <a:rPr lang="en-US" dirty="0" err="1" smtClean="0"/>
              <a:t>তাড়াতাড়ি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শীত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মেয়েদের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।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পারিপার্শ্বিকতার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2482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৫। </a:t>
            </a:r>
            <a:r>
              <a:rPr lang="en-US" dirty="0" err="1" smtClean="0"/>
              <a:t>আয়ূকাল</a:t>
            </a:r>
            <a:r>
              <a:rPr lang="en-US" dirty="0" smtClean="0"/>
              <a:t> (Longevity ) 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যদিও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পারিপার্শ্বিক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accident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প্রভাবিত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তবুও</a:t>
            </a:r>
            <a:r>
              <a:rPr lang="en-US" dirty="0" smtClean="0"/>
              <a:t> genetic influence   </a:t>
            </a:r>
            <a:r>
              <a:rPr lang="en-US" dirty="0" err="1" smtClean="0"/>
              <a:t>আয়ূকাল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৬০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I.T 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আয়ূকালের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–</a:t>
            </a:r>
            <a:r>
              <a:rPr lang="bn-IN" dirty="0" smtClean="0"/>
              <a:t> </a:t>
            </a:r>
            <a:r>
              <a:rPr lang="en-US" dirty="0" smtClean="0"/>
              <a:t>৩৬ .৯ </a:t>
            </a:r>
            <a:r>
              <a:rPr lang="en-US" dirty="0" err="1" smtClean="0"/>
              <a:t>মাস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err="1" smtClean="0"/>
              <a:t>আর</a:t>
            </a:r>
            <a:r>
              <a:rPr lang="en-US" dirty="0" smtClean="0"/>
              <a:t> N.I.T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bn-IN" dirty="0" smtClean="0"/>
              <a:t>,,  </a:t>
            </a:r>
            <a:r>
              <a:rPr lang="en-US" dirty="0" smtClean="0"/>
              <a:t> </a:t>
            </a:r>
            <a:r>
              <a:rPr lang="bn-IN" dirty="0" smtClean="0"/>
              <a:t>,,   ,, </a:t>
            </a:r>
            <a:r>
              <a:rPr lang="en-US" dirty="0" smtClean="0"/>
              <a:t>   </a:t>
            </a:r>
            <a:r>
              <a:rPr lang="bn-IN" dirty="0" smtClean="0"/>
              <a:t> - </a:t>
            </a:r>
            <a:r>
              <a:rPr lang="en-US" dirty="0" smtClean="0"/>
              <a:t>৭৮. ৩</a:t>
            </a:r>
            <a:r>
              <a:rPr lang="en-US" dirty="0"/>
              <a:t> </a:t>
            </a:r>
            <a:r>
              <a:rPr lang="en-US" dirty="0" err="1" smtClean="0"/>
              <a:t>মাস</a:t>
            </a:r>
            <a:r>
              <a:rPr lang="bn-IN" dirty="0" smtClean="0"/>
              <a:t> ।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আয়ূসীমা</a:t>
            </a:r>
            <a:r>
              <a:rPr lang="en-US" dirty="0" smtClean="0"/>
              <a:t> </a:t>
            </a:r>
            <a:r>
              <a:rPr lang="en-US" dirty="0" err="1" smtClean="0"/>
              <a:t>কিছুটা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অভিন্ন</a:t>
            </a:r>
            <a:r>
              <a:rPr lang="en-US" dirty="0" smtClean="0"/>
              <a:t> </a:t>
            </a:r>
            <a:r>
              <a:rPr lang="en-US" dirty="0" err="1" smtClean="0"/>
              <a:t>জমজদের</a:t>
            </a:r>
            <a:r>
              <a:rPr lang="en-US" dirty="0" smtClean="0"/>
              <a:t> </a:t>
            </a:r>
            <a:r>
              <a:rPr lang="en-US" dirty="0" err="1" smtClean="0"/>
              <a:t>বেলায়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। </a:t>
            </a:r>
            <a:r>
              <a:rPr lang="en-US" dirty="0" err="1" smtClean="0"/>
              <a:t>আকার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পাশ্চাত্য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তুলনায়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আয়ূসীমা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endParaRPr lang="bn-IN" dirty="0" smtClean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চিকিৎসা</a:t>
            </a:r>
            <a:r>
              <a:rPr lang="en-US" dirty="0" smtClean="0"/>
              <a:t> ,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আধুনিক</a:t>
            </a:r>
            <a:r>
              <a:rPr lang="en-US" dirty="0" smtClean="0"/>
              <a:t> </a:t>
            </a:r>
            <a:r>
              <a:rPr lang="en-US" dirty="0" err="1" smtClean="0"/>
              <a:t>চিকিৎসার</a:t>
            </a:r>
            <a:r>
              <a:rPr lang="en-US" dirty="0" smtClean="0"/>
              <a:t> </a:t>
            </a:r>
            <a:r>
              <a:rPr lang="en-US" dirty="0" err="1" smtClean="0"/>
              <a:t>উন্নতির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গড়</a:t>
            </a:r>
            <a:r>
              <a:rPr lang="en-US" dirty="0" smtClean="0"/>
              <a:t> </a:t>
            </a:r>
            <a:r>
              <a:rPr lang="en-US" dirty="0" err="1" smtClean="0"/>
              <a:t>আয়ূ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ক্ষেত্রেই</a:t>
            </a:r>
            <a:r>
              <a:rPr lang="en-US" dirty="0" smtClean="0"/>
              <a:t> </a:t>
            </a:r>
            <a:r>
              <a:rPr lang="en-US" dirty="0" err="1" smtClean="0"/>
              <a:t>আগের</a:t>
            </a:r>
            <a:r>
              <a:rPr lang="en-US" dirty="0" smtClean="0"/>
              <a:t> </a:t>
            </a:r>
            <a:r>
              <a:rPr lang="en-US" dirty="0" err="1" smtClean="0"/>
              <a:t>তুলনায়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পেয়েছে</a:t>
            </a:r>
            <a:r>
              <a:rPr lang="en-US" dirty="0" smtClean="0"/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0096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৬। </a:t>
            </a:r>
            <a:r>
              <a:rPr lang="en-US" dirty="0" err="1" smtClean="0"/>
              <a:t>সঞ্চালন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(Motor ability 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সঞ্চালন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নির্ভরশীল</a:t>
            </a:r>
            <a:r>
              <a:rPr lang="en-US" dirty="0" smtClean="0"/>
              <a:t> , </a:t>
            </a:r>
            <a:r>
              <a:rPr lang="en-US" dirty="0" err="1" smtClean="0"/>
              <a:t>হিসাবে</a:t>
            </a:r>
            <a:r>
              <a:rPr lang="en-US" dirty="0" smtClean="0"/>
              <a:t> </a:t>
            </a:r>
            <a:r>
              <a:rPr lang="en-US" dirty="0" err="1" smtClean="0"/>
              <a:t>প্রমাণিত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পরীক্ষায়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গেছে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উচ্চতা</a:t>
            </a:r>
            <a:r>
              <a:rPr lang="en-US" dirty="0" smtClean="0"/>
              <a:t> ৪- ৪ ১\২ </a:t>
            </a:r>
            <a:r>
              <a:rPr lang="en-US" dirty="0" err="1" smtClean="0"/>
              <a:t>বৎসর</a:t>
            </a:r>
            <a:r>
              <a:rPr lang="en-US" dirty="0" smtClean="0"/>
              <a:t> </a:t>
            </a:r>
            <a:r>
              <a:rPr lang="en-US" dirty="0" err="1" smtClean="0"/>
              <a:t>বয়সে</a:t>
            </a:r>
            <a:r>
              <a:rPr lang="en-US" dirty="0" smtClean="0"/>
              <a:t> </a:t>
            </a:r>
            <a:r>
              <a:rPr lang="en-US" dirty="0" err="1" smtClean="0"/>
              <a:t>হঠা</a:t>
            </a:r>
            <a:r>
              <a:rPr lang="en-US" dirty="0" smtClean="0"/>
              <a:t>ৎ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। </a:t>
            </a:r>
            <a:r>
              <a:rPr lang="en-US" dirty="0" err="1" smtClean="0"/>
              <a:t>তেমনি</a:t>
            </a:r>
            <a:r>
              <a:rPr lang="en-US" dirty="0" smtClean="0"/>
              <a:t> </a:t>
            </a:r>
            <a:r>
              <a:rPr lang="en-US" dirty="0" err="1" smtClean="0"/>
              <a:t>বসার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হাটার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সময়ে</a:t>
            </a:r>
            <a:r>
              <a:rPr lang="en-US" dirty="0" smtClean="0"/>
              <a:t> ,</a:t>
            </a:r>
            <a:r>
              <a:rPr lang="en-US" dirty="0" err="1" smtClean="0"/>
              <a:t>চোখের</a:t>
            </a:r>
            <a:r>
              <a:rPr lang="en-US" dirty="0" smtClean="0"/>
              <a:t> </a:t>
            </a:r>
            <a:r>
              <a:rPr lang="en-US" dirty="0" err="1" smtClean="0"/>
              <a:t>গতি</a:t>
            </a:r>
            <a:r>
              <a:rPr lang="en-US" dirty="0" smtClean="0"/>
              <a:t> </a:t>
            </a:r>
            <a:r>
              <a:rPr lang="en-US" dirty="0" err="1" smtClean="0"/>
              <a:t>সঞ্চালনে</a:t>
            </a:r>
            <a:r>
              <a:rPr lang="en-US" dirty="0" smtClean="0"/>
              <a:t> N.I.T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চেয়ে</a:t>
            </a:r>
            <a:r>
              <a:rPr lang="en-US" dirty="0" smtClean="0"/>
              <a:t> 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সাদৃস্য</a:t>
            </a:r>
            <a:r>
              <a:rPr lang="en-US" dirty="0" smtClean="0"/>
              <a:t> </a:t>
            </a:r>
            <a:r>
              <a:rPr lang="en-US" dirty="0" err="1" smtClean="0"/>
              <a:t>লক্ষণীয়</a:t>
            </a:r>
            <a:r>
              <a:rPr lang="en-US" dirty="0" smtClean="0"/>
              <a:t> । এ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প্রমান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বিশেষভাবে</a:t>
            </a:r>
            <a:r>
              <a:rPr lang="en-US" dirty="0" smtClean="0"/>
              <a:t> </a:t>
            </a:r>
            <a:r>
              <a:rPr lang="en-US" dirty="0" err="1" smtClean="0"/>
              <a:t>নির্ভরশীল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শিক্ষার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কৌশলের</a:t>
            </a:r>
            <a:r>
              <a:rPr lang="en-US" dirty="0" smtClean="0"/>
              <a:t> </a:t>
            </a:r>
            <a:r>
              <a:rPr lang="en-US" dirty="0" err="1" smtClean="0"/>
              <a:t>কিছুটা</a:t>
            </a:r>
            <a:r>
              <a:rPr lang="en-US" dirty="0" smtClean="0"/>
              <a:t> </a:t>
            </a:r>
            <a:r>
              <a:rPr lang="en-US" dirty="0" err="1" smtClean="0"/>
              <a:t>উন্নতি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। </a:t>
            </a:r>
            <a:r>
              <a:rPr lang="en-US" dirty="0" err="1" smtClean="0"/>
              <a:t>এক্ষেত্রে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ও </a:t>
            </a:r>
            <a:r>
              <a:rPr lang="en-US" dirty="0" err="1" smtClean="0"/>
              <a:t>লক্ষণীয়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696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৭।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বৈকল্য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(Physical defect and diseases)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প্রভাবে</a:t>
            </a:r>
            <a:r>
              <a:rPr lang="en-US" dirty="0" smtClean="0"/>
              <a:t> </a:t>
            </a:r>
            <a:r>
              <a:rPr lang="en-US" dirty="0" err="1" smtClean="0"/>
              <a:t>একজনের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অন্যজনের</a:t>
            </a:r>
            <a:r>
              <a:rPr lang="en-US" dirty="0" smtClean="0"/>
              <a:t> </a:t>
            </a:r>
            <a:r>
              <a:rPr lang="en-US" dirty="0" err="1" smtClean="0"/>
              <a:t>দেহে</a:t>
            </a:r>
            <a:r>
              <a:rPr lang="en-US" dirty="0" smtClean="0"/>
              <a:t> </a:t>
            </a:r>
            <a:r>
              <a:rPr lang="en-US" dirty="0" err="1" smtClean="0"/>
              <a:t>স্থানান্তরিত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– </a:t>
            </a:r>
            <a:r>
              <a:rPr lang="en-US" dirty="0" err="1" smtClean="0"/>
              <a:t>ডায়াবেটিস</a:t>
            </a:r>
            <a:r>
              <a:rPr lang="en-US" dirty="0" smtClean="0"/>
              <a:t> , Hemophilia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নানা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চক্ষু</a:t>
            </a:r>
            <a:r>
              <a:rPr lang="en-US" dirty="0" smtClean="0"/>
              <a:t> ও </a:t>
            </a:r>
            <a:r>
              <a:rPr lang="en-US" dirty="0" err="1" smtClean="0"/>
              <a:t>কর্ণ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err="1" smtClean="0"/>
              <a:t>Jost</a:t>
            </a:r>
            <a:r>
              <a:rPr lang="en-US" dirty="0" smtClean="0"/>
              <a:t>  </a:t>
            </a:r>
            <a:r>
              <a:rPr lang="en-US" dirty="0" err="1" smtClean="0"/>
              <a:t>Sountag</a:t>
            </a:r>
            <a:r>
              <a:rPr lang="en-US" dirty="0" smtClean="0"/>
              <a:t> </a:t>
            </a:r>
            <a:r>
              <a:rPr lang="en-US" dirty="0" err="1" smtClean="0"/>
              <a:t>উচ্চরক্ত</a:t>
            </a:r>
            <a:r>
              <a:rPr lang="en-US" dirty="0" smtClean="0"/>
              <a:t> </a:t>
            </a:r>
            <a:r>
              <a:rPr lang="en-US" dirty="0" err="1" smtClean="0"/>
              <a:t>চাপ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রোগীর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গবেষণামূলক</a:t>
            </a:r>
            <a:r>
              <a:rPr lang="en-US" dirty="0" smtClean="0"/>
              <a:t> </a:t>
            </a:r>
            <a:r>
              <a:rPr lang="en-US" dirty="0" err="1" smtClean="0"/>
              <a:t>নিরীক্ষা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দেখেছেন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 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রক্তচাপের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৫.১ </a:t>
            </a:r>
            <a:r>
              <a:rPr lang="en-US" dirty="0" err="1" smtClean="0"/>
              <a:t>এবং</a:t>
            </a:r>
            <a:r>
              <a:rPr lang="en-US" dirty="0" smtClean="0"/>
              <a:t> N.I.T </a:t>
            </a:r>
            <a:r>
              <a:rPr lang="en-US" dirty="0" err="1" smtClean="0"/>
              <a:t>দের</a:t>
            </a:r>
            <a:r>
              <a:rPr lang="en-US" dirty="0" smtClean="0"/>
              <a:t> </a:t>
            </a:r>
            <a:r>
              <a:rPr lang="en-US" dirty="0" err="1" smtClean="0"/>
              <a:t>পার্থক্য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৮.৪ ।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ত্রুটি</a:t>
            </a:r>
            <a:r>
              <a:rPr lang="en-US" dirty="0" smtClean="0"/>
              <a:t> ও </a:t>
            </a:r>
            <a:r>
              <a:rPr lang="en-US" dirty="0" err="1" smtClean="0"/>
              <a:t>শুধুমাত্র</a:t>
            </a:r>
            <a:r>
              <a:rPr lang="en-US" dirty="0" smtClean="0"/>
              <a:t> </a:t>
            </a:r>
            <a:r>
              <a:rPr lang="en-US" dirty="0" err="1" smtClean="0"/>
              <a:t>বংশগতি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।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ও </a:t>
            </a:r>
            <a:r>
              <a:rPr lang="en-US" dirty="0" err="1" smtClean="0"/>
              <a:t>গুরুত্ব</a:t>
            </a:r>
            <a:r>
              <a:rPr lang="en-US" dirty="0" smtClean="0"/>
              <a:t> </a:t>
            </a:r>
            <a:r>
              <a:rPr lang="en-US" dirty="0" err="1" smtClean="0"/>
              <a:t>পূর্ণ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– </a:t>
            </a:r>
            <a:r>
              <a:rPr lang="en-US" dirty="0" err="1" smtClean="0"/>
              <a:t>দুর্ঘটনার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শারিরীক</a:t>
            </a:r>
            <a:r>
              <a:rPr lang="en-US" dirty="0" smtClean="0"/>
              <a:t> </a:t>
            </a:r>
            <a:r>
              <a:rPr lang="en-US" dirty="0" err="1" smtClean="0"/>
              <a:t>ত্রুটি</a:t>
            </a:r>
            <a:r>
              <a:rPr lang="en-US" dirty="0" smtClean="0"/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7168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৮।মানসিক </a:t>
            </a:r>
            <a:r>
              <a:rPr lang="en-US" dirty="0" err="1" smtClean="0"/>
              <a:t>ত্রুটি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প্রতিবন্ধকতা</a:t>
            </a:r>
            <a:r>
              <a:rPr lang="en-US" dirty="0" smtClean="0"/>
              <a:t> (Mental defect and retardation )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এমন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ত্রুটি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শুধু</a:t>
            </a:r>
            <a:r>
              <a:rPr lang="en-US" dirty="0" smtClean="0"/>
              <a:t> </a:t>
            </a:r>
            <a:r>
              <a:rPr lang="en-US" dirty="0" err="1" smtClean="0"/>
              <a:t>মাত্র</a:t>
            </a:r>
            <a:r>
              <a:rPr lang="en-US" dirty="0" smtClean="0"/>
              <a:t> </a:t>
            </a:r>
            <a:r>
              <a:rPr lang="en-US" dirty="0" err="1" smtClean="0"/>
              <a:t>বংশধারার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বুদ্ধি</a:t>
            </a:r>
            <a:r>
              <a:rPr lang="en-US" dirty="0" smtClean="0"/>
              <a:t> </a:t>
            </a:r>
            <a:r>
              <a:rPr lang="en-US" dirty="0" err="1" smtClean="0"/>
              <a:t>মত্তা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স্থূল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নিম্নে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-          </a:t>
            </a:r>
          </a:p>
          <a:p>
            <a:pPr marL="0" indent="0">
              <a:buNone/>
            </a:pPr>
            <a:r>
              <a:rPr lang="en-US" dirty="0" smtClean="0"/>
              <a:t>ক)</a:t>
            </a:r>
            <a:r>
              <a:rPr lang="en-US" dirty="0" err="1" smtClean="0"/>
              <a:t>Phynylketonurea</a:t>
            </a:r>
            <a:r>
              <a:rPr lang="en-US" dirty="0" smtClean="0"/>
              <a:t> : </a:t>
            </a:r>
            <a:r>
              <a:rPr lang="en-US" dirty="0" err="1" smtClean="0"/>
              <a:t>জন্মগত</a:t>
            </a:r>
            <a:r>
              <a:rPr lang="en-US" dirty="0" smtClean="0"/>
              <a:t> </a:t>
            </a:r>
            <a:r>
              <a:rPr lang="en-US" dirty="0" err="1" smtClean="0"/>
              <a:t>বিকাশ</a:t>
            </a:r>
            <a:r>
              <a:rPr lang="en-US" dirty="0" smtClean="0"/>
              <a:t> </a:t>
            </a:r>
            <a:r>
              <a:rPr lang="en-US" dirty="0" err="1" smtClean="0"/>
              <a:t>ত্রুটির</a:t>
            </a:r>
            <a:r>
              <a:rPr lang="en-US" dirty="0" smtClean="0"/>
              <a:t> </a:t>
            </a:r>
            <a:r>
              <a:rPr lang="en-US" dirty="0" err="1" smtClean="0"/>
              <a:t>কারণজনিত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। </a:t>
            </a:r>
            <a:r>
              <a:rPr lang="en-US" dirty="0" err="1" smtClean="0"/>
              <a:t>ফিনাইল</a:t>
            </a:r>
            <a:r>
              <a:rPr lang="en-US" dirty="0" smtClean="0"/>
              <a:t> </a:t>
            </a:r>
            <a:r>
              <a:rPr lang="en-US" dirty="0" err="1" smtClean="0"/>
              <a:t>এলানাইন</a:t>
            </a:r>
            <a:r>
              <a:rPr lang="en-US" dirty="0" smtClean="0"/>
              <a:t>    </a:t>
            </a:r>
            <a:r>
              <a:rPr lang="en-US" dirty="0" err="1" smtClean="0"/>
              <a:t>হাইড্রোজিনেজ</a:t>
            </a:r>
            <a:r>
              <a:rPr lang="en-US" dirty="0"/>
              <a:t> </a:t>
            </a:r>
            <a:r>
              <a:rPr lang="en-US" dirty="0" err="1" smtClean="0"/>
              <a:t>এনজাইম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অনুপস্থিতিতে</a:t>
            </a:r>
            <a:r>
              <a:rPr lang="en-US" dirty="0" smtClean="0"/>
              <a:t> </a:t>
            </a:r>
            <a:r>
              <a:rPr lang="en-US" dirty="0" err="1" smtClean="0"/>
              <a:t>বিষাক্ত</a:t>
            </a:r>
            <a:r>
              <a:rPr lang="en-US" dirty="0" smtClean="0"/>
              <a:t>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শরীরে</a:t>
            </a:r>
            <a:r>
              <a:rPr lang="en-US" dirty="0" smtClean="0"/>
              <a:t> </a:t>
            </a:r>
            <a:r>
              <a:rPr lang="en-US" dirty="0" err="1" smtClean="0"/>
              <a:t>জমা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মস্তিষ্ক</a:t>
            </a:r>
            <a:r>
              <a:rPr lang="en-US" dirty="0" smtClean="0"/>
              <a:t> ও </a:t>
            </a:r>
            <a:r>
              <a:rPr lang="en-US" dirty="0" err="1" smtClean="0"/>
              <a:t>স্নায়ুমণ্ডলী</a:t>
            </a:r>
            <a:r>
              <a:rPr lang="en-US" dirty="0" smtClean="0"/>
              <a:t> 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কর্মক্ষমতা</a:t>
            </a:r>
            <a:r>
              <a:rPr lang="en-US" dirty="0" smtClean="0"/>
              <a:t> </a:t>
            </a:r>
            <a:r>
              <a:rPr lang="en-US" dirty="0" err="1" smtClean="0"/>
              <a:t>হারিয়ে</a:t>
            </a:r>
            <a:r>
              <a:rPr lang="en-US" dirty="0" smtClean="0"/>
              <a:t> </a:t>
            </a:r>
            <a:r>
              <a:rPr lang="en-US" dirty="0" err="1" smtClean="0"/>
              <a:t>ফেলে</a:t>
            </a:r>
            <a:r>
              <a:rPr lang="en-US" dirty="0" smtClean="0"/>
              <a:t> ,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বুদ্ধিহীনতা</a:t>
            </a:r>
            <a:r>
              <a:rPr lang="en-US" dirty="0" smtClean="0"/>
              <a:t> ও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জড়তা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</a:t>
            </a:r>
            <a:r>
              <a:rPr lang="en-US" dirty="0" err="1" smtClean="0"/>
              <a:t>ছোটবেলায়</a:t>
            </a:r>
            <a:r>
              <a:rPr lang="en-US" dirty="0" smtClean="0"/>
              <a:t> </a:t>
            </a:r>
            <a:r>
              <a:rPr lang="en-US" dirty="0" err="1" smtClean="0"/>
              <a:t>ধরা</a:t>
            </a:r>
            <a:r>
              <a:rPr lang="en-US" dirty="0" smtClean="0"/>
              <a:t> </a:t>
            </a:r>
            <a:r>
              <a:rPr lang="en-US" dirty="0" err="1" smtClean="0"/>
              <a:t>পড়লে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পথ্য</a:t>
            </a:r>
            <a:r>
              <a:rPr lang="en-US" dirty="0" smtClean="0"/>
              <a:t> </a:t>
            </a:r>
            <a:r>
              <a:rPr lang="en-US" dirty="0" err="1" smtClean="0"/>
              <a:t>ব্যবস্থার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চিকিৎসা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রোগের</a:t>
            </a:r>
            <a:r>
              <a:rPr lang="en-US" dirty="0" smtClean="0"/>
              <a:t>  </a:t>
            </a:r>
            <a:r>
              <a:rPr lang="en-US" dirty="0" err="1" smtClean="0"/>
              <a:t>কম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বংশগত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কিছুটা</a:t>
            </a:r>
            <a:r>
              <a:rPr lang="en-US" dirty="0" smtClean="0"/>
              <a:t> </a:t>
            </a:r>
            <a:r>
              <a:rPr lang="en-US" dirty="0" err="1" smtClean="0"/>
              <a:t>উন্নত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 খ) Infantile </a:t>
            </a:r>
            <a:r>
              <a:rPr lang="en-US" dirty="0" err="1" smtClean="0"/>
              <a:t>amaurtic</a:t>
            </a:r>
            <a:r>
              <a:rPr lang="en-US" dirty="0" smtClean="0"/>
              <a:t> family idiocy : এ </a:t>
            </a:r>
            <a:r>
              <a:rPr lang="en-US" dirty="0" err="1" smtClean="0"/>
              <a:t>রোগের</a:t>
            </a:r>
            <a:r>
              <a:rPr lang="en-US" dirty="0" smtClean="0"/>
              <a:t> </a:t>
            </a:r>
            <a:r>
              <a:rPr lang="en-US" dirty="0" err="1" smtClean="0"/>
              <a:t>প্রকৃত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</a:t>
            </a:r>
            <a:r>
              <a:rPr lang="en-US" dirty="0" err="1" smtClean="0"/>
              <a:t>চর্বির</a:t>
            </a:r>
            <a:r>
              <a:rPr lang="en-US" dirty="0" smtClean="0"/>
              <a:t> </a:t>
            </a:r>
            <a:r>
              <a:rPr lang="en-US" dirty="0" err="1" smtClean="0"/>
              <a:t>বিপাক</a:t>
            </a:r>
            <a:r>
              <a:rPr lang="en-US" dirty="0" smtClean="0"/>
              <a:t> </a:t>
            </a:r>
            <a:r>
              <a:rPr lang="en-US" dirty="0" err="1" smtClean="0"/>
              <a:t>ক্রিয়ার</a:t>
            </a:r>
            <a:r>
              <a:rPr lang="en-US" dirty="0" smtClean="0"/>
              <a:t> </a:t>
            </a:r>
            <a:r>
              <a:rPr lang="en-US" dirty="0" err="1" smtClean="0"/>
              <a:t>ত্রুটির</a:t>
            </a:r>
            <a:r>
              <a:rPr lang="en-US" dirty="0" smtClean="0"/>
              <a:t> </a:t>
            </a:r>
            <a:r>
              <a:rPr lang="en-US" dirty="0" err="1" smtClean="0"/>
              <a:t>মস্তিষ্কের</a:t>
            </a:r>
            <a:r>
              <a:rPr lang="en-US" dirty="0" smtClean="0"/>
              <a:t> </a:t>
            </a:r>
            <a:r>
              <a:rPr lang="en-US" dirty="0" err="1" smtClean="0"/>
              <a:t>কোষ</a:t>
            </a:r>
            <a:r>
              <a:rPr lang="en-US" dirty="0" smtClean="0"/>
              <a:t> </a:t>
            </a:r>
            <a:r>
              <a:rPr lang="en-US" dirty="0" err="1" smtClean="0"/>
              <a:t>সমূহে</a:t>
            </a:r>
            <a:r>
              <a:rPr lang="en-US" dirty="0" smtClean="0"/>
              <a:t> </a:t>
            </a:r>
            <a:r>
              <a:rPr lang="en-US" dirty="0" err="1" smtClean="0"/>
              <a:t>চর্বি</a:t>
            </a:r>
            <a:r>
              <a:rPr lang="en-US" dirty="0" smtClean="0"/>
              <a:t> </a:t>
            </a:r>
            <a:r>
              <a:rPr lang="en-US" dirty="0" err="1" smtClean="0"/>
              <a:t>জমে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রকমের</a:t>
            </a:r>
            <a:r>
              <a:rPr lang="en-US" dirty="0" smtClean="0"/>
              <a:t> </a:t>
            </a:r>
            <a:r>
              <a:rPr lang="en-US" dirty="0" err="1" smtClean="0"/>
              <a:t>ত্রুটি</a:t>
            </a:r>
            <a:r>
              <a:rPr lang="en-US" dirty="0" smtClean="0"/>
              <a:t> </a:t>
            </a:r>
            <a:r>
              <a:rPr lang="en-US" dirty="0" err="1" smtClean="0"/>
              <a:t>মস্তিষ্কের</a:t>
            </a:r>
            <a:r>
              <a:rPr lang="en-US" dirty="0" smtClean="0"/>
              <a:t> </a:t>
            </a:r>
            <a:r>
              <a:rPr lang="en-US" dirty="0" err="1" smtClean="0"/>
              <a:t>স্নায়ূকোষ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 spinal cord এ </a:t>
            </a:r>
            <a:r>
              <a:rPr lang="en-US" dirty="0" err="1" smtClean="0"/>
              <a:t>পরিলক্ষিত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পেশীর</a:t>
            </a:r>
            <a:r>
              <a:rPr lang="en-US" dirty="0" smtClean="0"/>
              <a:t> </a:t>
            </a:r>
            <a:r>
              <a:rPr lang="en-US" dirty="0" err="1" smtClean="0"/>
              <a:t>দুর্বলতা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এরোগ</a:t>
            </a:r>
            <a:r>
              <a:rPr lang="en-US" dirty="0" smtClean="0"/>
              <a:t> </a:t>
            </a:r>
            <a:r>
              <a:rPr lang="en-US" dirty="0" err="1" smtClean="0"/>
              <a:t>একমাত্র</a:t>
            </a:r>
            <a:r>
              <a:rPr lang="en-US" dirty="0" smtClean="0"/>
              <a:t> </a:t>
            </a:r>
            <a:r>
              <a:rPr lang="en-US" dirty="0" err="1" smtClean="0"/>
              <a:t>বংশধারার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।।</a:t>
            </a:r>
            <a:r>
              <a:rPr lang="en-US" dirty="0" err="1" smtClean="0"/>
              <a:t>বাবা</a:t>
            </a:r>
            <a:r>
              <a:rPr lang="en-US" dirty="0" smtClean="0"/>
              <a:t> – </a:t>
            </a:r>
            <a:r>
              <a:rPr lang="en-US" dirty="0" err="1" smtClean="0"/>
              <a:t>মা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নিকটতম</a:t>
            </a:r>
            <a:r>
              <a:rPr lang="en-US" dirty="0" smtClean="0"/>
              <a:t> </a:t>
            </a:r>
            <a:r>
              <a:rPr lang="en-US" dirty="0" err="1" smtClean="0"/>
              <a:t>আত্মীয়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এরোগ</a:t>
            </a:r>
            <a:r>
              <a:rPr lang="en-US" dirty="0" smtClean="0"/>
              <a:t>  </a:t>
            </a:r>
            <a:r>
              <a:rPr lang="en-US" dirty="0" err="1" smtClean="0"/>
              <a:t>হওয়ার</a:t>
            </a:r>
            <a:r>
              <a:rPr lang="en-US" dirty="0" smtClean="0"/>
              <a:t> </a:t>
            </a:r>
            <a:r>
              <a:rPr lang="en-US" dirty="0" err="1" smtClean="0"/>
              <a:t>সম্ভাবনা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</a:t>
            </a:r>
            <a:r>
              <a:rPr lang="en-US" dirty="0" err="1" smtClean="0"/>
              <a:t>জিনের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এরোগ</a:t>
            </a:r>
            <a:r>
              <a:rPr lang="en-US" dirty="0" smtClean="0"/>
              <a:t> </a:t>
            </a:r>
            <a:r>
              <a:rPr lang="en-US" dirty="0" err="1" smtClean="0"/>
              <a:t>বাবা-মা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/>
              <a:t> </a:t>
            </a: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সন্ততিতে</a:t>
            </a:r>
            <a:r>
              <a:rPr lang="en-US" dirty="0" smtClean="0"/>
              <a:t> </a:t>
            </a:r>
            <a:r>
              <a:rPr lang="en-US" dirty="0" err="1" smtClean="0"/>
              <a:t>স্থানান্তরিত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গ) Cerebral </a:t>
            </a:r>
            <a:r>
              <a:rPr lang="en-US" dirty="0" err="1" smtClean="0"/>
              <a:t>Schelerosis</a:t>
            </a:r>
            <a:r>
              <a:rPr lang="en-US" dirty="0" smtClean="0"/>
              <a:t> : </a:t>
            </a:r>
            <a:r>
              <a:rPr lang="en-US" dirty="0" err="1" smtClean="0"/>
              <a:t>মস্তিষ্ক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। </a:t>
            </a:r>
            <a:r>
              <a:rPr lang="en-US" dirty="0" err="1" smtClean="0"/>
              <a:t>দুটি</a:t>
            </a:r>
            <a:r>
              <a:rPr lang="en-US" dirty="0" smtClean="0"/>
              <a:t>  recessive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দুর্বল</a:t>
            </a:r>
            <a:r>
              <a:rPr lang="en-US" dirty="0" smtClean="0"/>
              <a:t> </a:t>
            </a:r>
            <a:r>
              <a:rPr lang="en-US" dirty="0" err="1" smtClean="0"/>
              <a:t>জিনের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ভ্রুনের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এ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এ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শিশুকে</a:t>
            </a:r>
            <a:r>
              <a:rPr lang="en-US" dirty="0" smtClean="0"/>
              <a:t> </a:t>
            </a:r>
            <a:r>
              <a:rPr lang="en-US" dirty="0" err="1" smtClean="0"/>
              <a:t>নির্বোধ</a:t>
            </a:r>
            <a:r>
              <a:rPr lang="en-US" dirty="0" smtClean="0"/>
              <a:t> ও </a:t>
            </a:r>
            <a:r>
              <a:rPr lang="en-US" dirty="0" err="1" smtClean="0"/>
              <a:t>বুদ্ধিহীন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 ।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bn-IN" dirty="0" smtClean="0"/>
              <a:t>ঘ)</a:t>
            </a:r>
            <a:r>
              <a:rPr lang="en-US" dirty="0" smtClean="0"/>
              <a:t>Huntington’s chorea :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নার্ভের</a:t>
            </a:r>
            <a:r>
              <a:rPr lang="en-US" dirty="0" smtClean="0"/>
              <a:t>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।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পরিবারের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সদস্যকে</a:t>
            </a:r>
            <a:r>
              <a:rPr lang="en-US" dirty="0" smtClean="0"/>
              <a:t> </a:t>
            </a:r>
            <a:r>
              <a:rPr lang="en-US" dirty="0" err="1" smtClean="0"/>
              <a:t>সংক্রামিত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।Single dominant </a:t>
            </a:r>
            <a:r>
              <a:rPr lang="en-US" dirty="0" err="1" smtClean="0"/>
              <a:t>জিনের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এ </a:t>
            </a:r>
            <a:r>
              <a:rPr lang="en-US" dirty="0" err="1" smtClean="0"/>
              <a:t>রোগটি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 smtClean="0"/>
              <a:t>ঙ) Mongolism : এ </a:t>
            </a:r>
            <a:r>
              <a:rPr lang="en-US" dirty="0" err="1" smtClean="0"/>
              <a:t>রোগটিও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। 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পিতার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২৩ </a:t>
            </a:r>
            <a:r>
              <a:rPr lang="en-US" dirty="0" err="1" smtClean="0"/>
              <a:t>জোড়া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মার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২৩ </a:t>
            </a:r>
            <a:r>
              <a:rPr lang="en-US" dirty="0" err="1" smtClean="0"/>
              <a:t>জোড়া</a:t>
            </a:r>
            <a:r>
              <a:rPr lang="en-US" dirty="0" smtClean="0"/>
              <a:t> </a:t>
            </a:r>
            <a:r>
              <a:rPr lang="en-US" dirty="0" err="1" smtClean="0"/>
              <a:t>মোট</a:t>
            </a:r>
            <a:r>
              <a:rPr lang="en-US" dirty="0" smtClean="0"/>
              <a:t> ৪৬ </a:t>
            </a:r>
            <a:r>
              <a:rPr lang="en-US" dirty="0" err="1" smtClean="0"/>
              <a:t>জোড়া</a:t>
            </a:r>
            <a:r>
              <a:rPr lang="en-US" dirty="0" smtClean="0"/>
              <a:t> </a:t>
            </a:r>
            <a:r>
              <a:rPr lang="en-US" dirty="0" err="1" smtClean="0"/>
              <a:t>ক্রোমোজোম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ভ্রুনের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ক্রোমোজোমের</a:t>
            </a:r>
            <a:r>
              <a:rPr lang="en-US" dirty="0" smtClean="0"/>
              <a:t> </a:t>
            </a:r>
            <a:r>
              <a:rPr lang="en-US" dirty="0" err="1" smtClean="0"/>
              <a:t>বিভাজনের</a:t>
            </a:r>
            <a:r>
              <a:rPr lang="en-US" dirty="0" smtClean="0"/>
              <a:t> </a:t>
            </a:r>
            <a:r>
              <a:rPr lang="en-US" dirty="0" err="1" smtClean="0"/>
              <a:t>ত্রুটি</a:t>
            </a:r>
            <a:r>
              <a:rPr lang="en-US" dirty="0" smtClean="0"/>
              <a:t> </a:t>
            </a:r>
            <a:r>
              <a:rPr lang="en-US" dirty="0" err="1" smtClean="0"/>
              <a:t>ঘটার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৪৬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পরিবর্তে</a:t>
            </a:r>
            <a:r>
              <a:rPr lang="en-US" dirty="0" smtClean="0"/>
              <a:t> ৪৭ </a:t>
            </a:r>
            <a:r>
              <a:rPr lang="en-US" dirty="0" err="1" smtClean="0"/>
              <a:t>জোড়া</a:t>
            </a:r>
            <a:r>
              <a:rPr lang="en-US" dirty="0" smtClean="0"/>
              <a:t> </a:t>
            </a:r>
            <a:r>
              <a:rPr lang="en-US" dirty="0" err="1" smtClean="0"/>
              <a:t>ক্রোমোজোম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ভ্রুন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শিশুর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 Mongolism 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নির্বুদ্ধিতা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0293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৯।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ভারসাম্যহীনতা</a:t>
            </a:r>
            <a:r>
              <a:rPr lang="en-US" dirty="0" smtClean="0"/>
              <a:t>  ( Mental disorders )ঃ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 disorders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উৎপত্তি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genetic ,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মনোবিজ্ঞানীদের</a:t>
            </a:r>
            <a:r>
              <a:rPr lang="en-US" dirty="0" smtClean="0"/>
              <a:t> </a:t>
            </a:r>
            <a:r>
              <a:rPr lang="en-US" dirty="0" err="1" smtClean="0"/>
              <a:t>মতে</a:t>
            </a:r>
            <a:r>
              <a:rPr lang="en-US" dirty="0" smtClean="0"/>
              <a:t> – এ </a:t>
            </a:r>
            <a:r>
              <a:rPr lang="en-US" dirty="0" err="1" smtClean="0"/>
              <a:t>ব্যাপারে</a:t>
            </a:r>
            <a:r>
              <a:rPr lang="en-US" dirty="0" smtClean="0"/>
              <a:t> </a:t>
            </a:r>
            <a:r>
              <a:rPr lang="en-US" dirty="0" err="1" smtClean="0"/>
              <a:t>মতানৈক্য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।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রোগগুলো</a:t>
            </a:r>
            <a:r>
              <a:rPr lang="en-US" dirty="0" smtClean="0"/>
              <a:t>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কারনেও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।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ভারসাম্য</a:t>
            </a:r>
            <a:r>
              <a:rPr lang="en-US" dirty="0" smtClean="0"/>
              <a:t> </a:t>
            </a:r>
            <a:r>
              <a:rPr lang="en-US" dirty="0" err="1" smtClean="0"/>
              <a:t>হীনতাকে</a:t>
            </a:r>
            <a:r>
              <a:rPr lang="en-US" dirty="0" smtClean="0"/>
              <a:t> </a:t>
            </a:r>
            <a:r>
              <a:rPr lang="en-US" dirty="0" err="1" smtClean="0"/>
              <a:t>দুভাগে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 ।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ক)   Functional psychosis </a:t>
            </a:r>
            <a:r>
              <a:rPr lang="en-US" dirty="0" err="1" smtClean="0"/>
              <a:t>বা</a:t>
            </a:r>
            <a:r>
              <a:rPr lang="en-US" dirty="0" smtClean="0"/>
              <a:t>  </a:t>
            </a:r>
            <a:r>
              <a:rPr lang="en-US" dirty="0" err="1" smtClean="0"/>
              <a:t>বদ্ধ</a:t>
            </a:r>
            <a:r>
              <a:rPr lang="en-US" dirty="0" smtClean="0"/>
              <a:t> </a:t>
            </a:r>
            <a:r>
              <a:rPr lang="en-US" dirty="0" err="1" smtClean="0"/>
              <a:t>পাগল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খ )  Psycho </a:t>
            </a:r>
            <a:r>
              <a:rPr lang="en-US" dirty="0" err="1" smtClean="0"/>
              <a:t>nevrosis</a:t>
            </a:r>
            <a:r>
              <a:rPr lang="en-US" dirty="0" smtClean="0"/>
              <a:t>  </a:t>
            </a:r>
            <a:r>
              <a:rPr lang="en-US" dirty="0" err="1" smtClean="0"/>
              <a:t>বা</a:t>
            </a:r>
            <a:r>
              <a:rPr lang="en-US" dirty="0" smtClean="0"/>
              <a:t>  </a:t>
            </a:r>
            <a:r>
              <a:rPr lang="en-US" dirty="0" err="1" smtClean="0"/>
              <a:t>মৃদু</a:t>
            </a:r>
            <a:r>
              <a:rPr lang="en-US" dirty="0" smtClean="0"/>
              <a:t> </a:t>
            </a:r>
            <a:r>
              <a:rPr lang="en-US" dirty="0" err="1" smtClean="0"/>
              <a:t>পাগল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অনেকে</a:t>
            </a:r>
            <a:r>
              <a:rPr lang="en-US" dirty="0" smtClean="0"/>
              <a:t> </a:t>
            </a:r>
            <a:r>
              <a:rPr lang="en-US" dirty="0" err="1" smtClean="0"/>
              <a:t>এদেরকে</a:t>
            </a:r>
            <a:r>
              <a:rPr lang="en-US" dirty="0" smtClean="0"/>
              <a:t> </a:t>
            </a:r>
            <a:r>
              <a:rPr lang="en-US" dirty="0" err="1" smtClean="0"/>
              <a:t>বংশগতির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করলেও</a:t>
            </a:r>
            <a:r>
              <a:rPr lang="en-US" dirty="0" smtClean="0"/>
              <a:t>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</a:t>
            </a:r>
            <a:r>
              <a:rPr lang="en-US" dirty="0" err="1" smtClean="0"/>
              <a:t>বিশ্বাস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অভিজ্ঞতাই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অস্বাভাবিকতার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Functional psychosis </a:t>
            </a:r>
            <a:r>
              <a:rPr lang="en-US" dirty="0" err="1" smtClean="0"/>
              <a:t>আবার</a:t>
            </a:r>
            <a:r>
              <a:rPr lang="en-US" dirty="0" smtClean="0"/>
              <a:t> </a:t>
            </a:r>
            <a:r>
              <a:rPr lang="en-US" dirty="0" err="1" smtClean="0"/>
              <a:t>দু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1) Manic depressive psychosis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2) Schizophrenia psychosis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1) Manic depressive psychosis :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বিরুদ্ধাচারনে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অবস্থাকে</a:t>
            </a:r>
            <a:r>
              <a:rPr lang="en-US" dirty="0" smtClean="0"/>
              <a:t> </a:t>
            </a:r>
            <a:r>
              <a:rPr lang="en-US" dirty="0" err="1" smtClean="0"/>
              <a:t>চরম</a:t>
            </a:r>
            <a:r>
              <a:rPr lang="en-US" dirty="0" smtClean="0"/>
              <a:t> </a:t>
            </a:r>
            <a:r>
              <a:rPr lang="en-US" dirty="0" err="1" smtClean="0"/>
              <a:t>পাগলামি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r>
              <a:rPr lang="en-US" dirty="0" err="1" smtClean="0"/>
              <a:t>লক্ষন</a:t>
            </a:r>
            <a:r>
              <a:rPr lang="en-US" dirty="0" smtClean="0"/>
              <a:t> </a:t>
            </a:r>
            <a:r>
              <a:rPr lang="en-US" dirty="0" err="1" smtClean="0"/>
              <a:t>হলো-উদাসভাব</a:t>
            </a:r>
            <a:r>
              <a:rPr lang="en-US" dirty="0" smtClean="0"/>
              <a:t>, </a:t>
            </a:r>
            <a:r>
              <a:rPr lang="en-US" dirty="0" err="1" smtClean="0"/>
              <a:t>অতিরিক্ত</a:t>
            </a:r>
            <a:r>
              <a:rPr lang="en-US" dirty="0" smtClean="0"/>
              <a:t> </a:t>
            </a:r>
            <a:r>
              <a:rPr lang="en-US" dirty="0" err="1" smtClean="0"/>
              <a:t>বিস্ময়তা</a:t>
            </a:r>
            <a:r>
              <a:rPr lang="en-US" dirty="0" smtClean="0"/>
              <a:t> , </a:t>
            </a:r>
            <a:r>
              <a:rPr lang="en-US" dirty="0" err="1" smtClean="0"/>
              <a:t>শরীরের</a:t>
            </a:r>
            <a:r>
              <a:rPr lang="en-US" dirty="0" smtClean="0"/>
              <a:t> </a:t>
            </a:r>
            <a:r>
              <a:rPr lang="en-US" dirty="0" err="1" smtClean="0"/>
              <a:t>অযত্ন</a:t>
            </a:r>
            <a:r>
              <a:rPr lang="en-US" dirty="0" smtClean="0"/>
              <a:t> , </a:t>
            </a:r>
            <a:r>
              <a:rPr lang="en-US" dirty="0" err="1" smtClean="0"/>
              <a:t>পালিয়ে</a:t>
            </a:r>
            <a:r>
              <a:rPr lang="en-US" dirty="0" smtClean="0"/>
              <a:t> </a:t>
            </a:r>
            <a:r>
              <a:rPr lang="en-US" dirty="0" err="1" smtClean="0"/>
              <a:t>যাওয়া</a:t>
            </a:r>
            <a:r>
              <a:rPr lang="en-US" dirty="0" smtClean="0"/>
              <a:t> ।  Newman, Freeman ও  </a:t>
            </a:r>
            <a:r>
              <a:rPr lang="en-US" dirty="0" err="1" smtClean="0"/>
              <a:t>Holzinger</a:t>
            </a:r>
            <a:r>
              <a:rPr lang="en-US" dirty="0" smtClean="0"/>
              <a:t> </a:t>
            </a:r>
            <a:r>
              <a:rPr lang="en-US" dirty="0" err="1" smtClean="0"/>
              <a:t>গবেষণামূলক</a:t>
            </a:r>
            <a:r>
              <a:rPr lang="en-US" dirty="0" smtClean="0"/>
              <a:t> </a:t>
            </a:r>
            <a:r>
              <a:rPr lang="en-US" dirty="0" err="1" smtClean="0"/>
              <a:t>নিরীক্ষার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প্রমাণ</a:t>
            </a:r>
            <a:r>
              <a:rPr lang="en-US" dirty="0" smtClean="0"/>
              <a:t> </a:t>
            </a:r>
            <a:r>
              <a:rPr lang="en-US" dirty="0" err="1" smtClean="0"/>
              <a:t>করেছেন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,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রোগের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en-US" dirty="0" smtClean="0"/>
              <a:t>  </a:t>
            </a:r>
            <a:r>
              <a:rPr lang="en-US" dirty="0" err="1" smtClean="0"/>
              <a:t>জিন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থাকলেও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।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2) Schizophrenia psychosis – এ </a:t>
            </a:r>
            <a:r>
              <a:rPr lang="en-US" dirty="0" err="1" smtClean="0"/>
              <a:t>রোগে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বদ্ধ</a:t>
            </a:r>
            <a:r>
              <a:rPr lang="en-US" dirty="0" smtClean="0"/>
              <a:t> </a:t>
            </a:r>
            <a:r>
              <a:rPr lang="en-US" dirty="0" err="1" smtClean="0"/>
              <a:t>পাগল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।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ও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উভয়ই</a:t>
            </a:r>
            <a:r>
              <a:rPr lang="en-US" dirty="0" smtClean="0"/>
              <a:t> </a:t>
            </a:r>
            <a:r>
              <a:rPr lang="en-US" dirty="0" err="1" smtClean="0"/>
              <a:t>দায়ী</a:t>
            </a:r>
            <a:r>
              <a:rPr lang="en-US" dirty="0" smtClean="0"/>
              <a:t> ।  </a:t>
            </a:r>
            <a:r>
              <a:rPr lang="en-US" dirty="0" err="1" smtClean="0"/>
              <a:t>Kallman</a:t>
            </a:r>
            <a:r>
              <a:rPr lang="en-US" dirty="0" smtClean="0"/>
              <a:t> </a:t>
            </a:r>
            <a:r>
              <a:rPr lang="en-US" dirty="0" err="1" smtClean="0"/>
              <a:t>নামক</a:t>
            </a:r>
            <a:r>
              <a:rPr lang="en-US" dirty="0" smtClean="0"/>
              <a:t> </a:t>
            </a:r>
            <a:r>
              <a:rPr lang="en-US" dirty="0" err="1" smtClean="0"/>
              <a:t>একজন</a:t>
            </a:r>
            <a:r>
              <a:rPr lang="en-US" dirty="0" smtClean="0"/>
              <a:t> </a:t>
            </a:r>
            <a:r>
              <a:rPr lang="en-US" dirty="0" err="1" smtClean="0"/>
              <a:t>মনোবিজ্ঞানী</a:t>
            </a:r>
            <a:r>
              <a:rPr lang="en-US" dirty="0" smtClean="0"/>
              <a:t> </a:t>
            </a:r>
            <a:r>
              <a:rPr lang="en-US" dirty="0"/>
              <a:t>৭৯৪  Schizophrenia </a:t>
            </a:r>
            <a:r>
              <a:rPr lang="en-US" dirty="0" smtClean="0"/>
              <a:t>psychosis </a:t>
            </a:r>
            <a:r>
              <a:rPr lang="en-US" dirty="0" err="1" smtClean="0"/>
              <a:t>রোগীর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সমীক্ষা</a:t>
            </a:r>
            <a:r>
              <a:rPr lang="en-US" dirty="0" smtClean="0"/>
              <a:t> </a:t>
            </a:r>
            <a:r>
              <a:rPr lang="en-US" dirty="0" err="1" smtClean="0"/>
              <a:t>চালিয়ে</a:t>
            </a:r>
            <a:r>
              <a:rPr lang="en-US" dirty="0" smtClean="0"/>
              <a:t>  </a:t>
            </a:r>
            <a:r>
              <a:rPr lang="en-US" dirty="0" err="1" smtClean="0"/>
              <a:t>দেখেছেন</a:t>
            </a:r>
            <a:r>
              <a:rPr lang="en-US" dirty="0" smtClean="0"/>
              <a:t>, </a:t>
            </a:r>
            <a:r>
              <a:rPr lang="en-US" dirty="0" err="1" smtClean="0"/>
              <a:t>যারা</a:t>
            </a:r>
            <a:r>
              <a:rPr lang="en-US" dirty="0" smtClean="0"/>
              <a:t> </a:t>
            </a:r>
            <a:r>
              <a:rPr lang="en-US" dirty="0" err="1" smtClean="0"/>
              <a:t>আত্মীয়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সন্তানের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এ </a:t>
            </a:r>
            <a:r>
              <a:rPr lang="en-US" dirty="0" err="1" smtClean="0"/>
              <a:t>রোগের</a:t>
            </a:r>
            <a:r>
              <a:rPr lang="en-US" dirty="0" smtClean="0"/>
              <a:t> </a:t>
            </a:r>
            <a:r>
              <a:rPr lang="en-US" dirty="0" err="1" smtClean="0"/>
              <a:t>প্রবণতা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। </a:t>
            </a:r>
            <a:r>
              <a:rPr lang="en-US" dirty="0" err="1" smtClean="0"/>
              <a:t>এছাড়া</a:t>
            </a:r>
            <a:r>
              <a:rPr lang="en-US" dirty="0" smtClean="0"/>
              <a:t> </a:t>
            </a:r>
            <a:r>
              <a:rPr lang="en-US" dirty="0" err="1" smtClean="0"/>
              <a:t>একই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সমকোষী</a:t>
            </a:r>
            <a:r>
              <a:rPr lang="en-US" dirty="0" smtClean="0"/>
              <a:t> </a:t>
            </a:r>
            <a:r>
              <a:rPr lang="en-US" dirty="0" err="1" smtClean="0"/>
              <a:t>যমজদের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৯১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কোষী</a:t>
            </a:r>
            <a:r>
              <a:rPr lang="en-US" dirty="0" smtClean="0"/>
              <a:t> </a:t>
            </a:r>
            <a:r>
              <a:rPr lang="en-US" dirty="0" err="1" smtClean="0"/>
              <a:t>যমজদের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৭৮ ।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এ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প্রমানিত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এটা</a:t>
            </a:r>
            <a:r>
              <a:rPr lang="en-US" dirty="0" smtClean="0"/>
              <a:t> </a:t>
            </a:r>
            <a:r>
              <a:rPr lang="en-US" dirty="0" err="1" smtClean="0"/>
              <a:t>বংশগত</a:t>
            </a:r>
            <a:r>
              <a:rPr lang="en-US" dirty="0" smtClean="0"/>
              <a:t> ।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পরিবেশের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ও </a:t>
            </a:r>
            <a:r>
              <a:rPr lang="en-US" dirty="0" err="1" smtClean="0"/>
              <a:t>কিছুটা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endParaRPr lang="en-US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7945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2015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Vrinda</vt:lpstr>
      <vt:lpstr>Office Theme</vt:lpstr>
      <vt:lpstr>Heredity and environment controversy in development </vt:lpstr>
      <vt:lpstr>শারিরীক গঠন প্রনালীর বৈশিষ্ট (Anatomical traits): </vt:lpstr>
      <vt:lpstr>৩। সহজাত আচরণ (Physiological traits) </vt:lpstr>
      <vt:lpstr>৩।প্রথম ঋতুবতী হওয়ার বয়স (Age of the first     menstruation):</vt:lpstr>
      <vt:lpstr>৫। আয়ূকাল (Longevity )  </vt:lpstr>
      <vt:lpstr>৬। সঞ্চালন ক্ষমতা (Motor ability ) </vt:lpstr>
      <vt:lpstr>৭। শারিরীক বৈকল্য এবং রোগ (Physical defect and diseases) </vt:lpstr>
      <vt:lpstr>৮।মানসিক ত্রুটি এবং প্রতিবন্ধকতা (Mental defect and retardation ) </vt:lpstr>
      <vt:lpstr>৯। মানসিক ভারসাম্যহীনতা  ( Mental disorders )ঃ </vt:lpstr>
      <vt:lpstr>১০। বুদ্ধিমত্তা(Intelligent ) </vt:lpstr>
      <vt:lpstr> Leahy  নামক একজন মনোবিজ্ঞানী ও একই মতামত প্রকাশ করেছিলেন বুদ্ধিমত্তা প্রসঙ্গে । Burk এবং Leahy  তাঁদের পরীক্ষায় যে ফলাফল পাওয়া গিয়েছিলো  নিম্নের চার্টের মাধ্যমে দেখানো হলো – E.g comparison of foster and true parent child correlations.যদিও I.Q  এর ক্ষেত্রে বংশ ধারায় বিরাট প্রভাব রয়েছে তবে পরিবেশের প্রভাব অনস্বীকার্য। পরিবেশও I.Q  উন্নয়নে বিরাট  ভূমিকা রাখে ।</vt:lpstr>
      <vt:lpstr>১১। ব্যক্তিত্ব  (Personality) </vt:lpstr>
      <vt:lpstr>১২।নিরক্ষরতাঃ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Heredity and environment controversy in development</dc:title>
  <dc:creator>Ferdousi Begum</dc:creator>
  <cp:lastModifiedBy>Ferdousi Begum</cp:lastModifiedBy>
  <cp:revision>87</cp:revision>
  <dcterms:created xsi:type="dcterms:W3CDTF">2020-04-21T18:54:02Z</dcterms:created>
  <dcterms:modified xsi:type="dcterms:W3CDTF">2020-05-01T16:11:07Z</dcterms:modified>
</cp:coreProperties>
</file>