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899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164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70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583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878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624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199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916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968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9821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206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A977-A942-4539-9247-96E1D2E29E66}" type="datetimeFigureOut">
              <a:rPr lang="en-SG" smtClean="0"/>
              <a:t>10/5/2020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BD027-7AA7-4A0E-98D0-87B9DA427FD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5552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29"/>
            <a:ext cx="9144000" cy="2387600"/>
          </a:xfrm>
        </p:spPr>
        <p:txBody>
          <a:bodyPr/>
          <a:lstStyle/>
          <a:p>
            <a:r>
              <a:rPr lang="en-SG" dirty="0" smtClean="0"/>
              <a:t>Concept of counselling 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2933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as-IN" dirty="0" smtClean="0"/>
              <a:t>মনোবিজ্ঞানের কাউন্সেলিং </a:t>
            </a:r>
            <a:r>
              <a:rPr lang="en-US" dirty="0" err="1" smtClean="0"/>
              <a:t>সম্পর্কে</a:t>
            </a:r>
            <a:r>
              <a:rPr lang="en-US" dirty="0" smtClean="0"/>
              <a:t>   </a:t>
            </a:r>
            <a:r>
              <a:rPr lang="as-IN" dirty="0" smtClean="0"/>
              <a:t>ধারণা</a:t>
            </a:r>
            <a:r>
              <a:rPr lang="en-SG" dirty="0" smtClean="0"/>
              <a:t> -----</a:t>
            </a:r>
            <a:r>
              <a:rPr lang="as-IN" dirty="0" smtClean="0"/>
              <a:t> কাউন্সেলিং </a:t>
            </a:r>
            <a:r>
              <a:rPr lang="en-US" dirty="0" smtClean="0"/>
              <a:t> </a:t>
            </a:r>
            <a:r>
              <a:rPr lang="as-IN" dirty="0" smtClean="0"/>
              <a:t>সাইকোলজি মনোবিজ্ঞানের একটি সাব-ডিসি</a:t>
            </a:r>
            <a:r>
              <a:rPr lang="en-US" dirty="0" err="1" smtClean="0"/>
              <a:t>প্লিন</a:t>
            </a:r>
            <a:r>
              <a:rPr lang="as-IN" dirty="0" smtClean="0"/>
              <a:t> যা আধ্যাত্মিক, সামাজিক, বৃত্তিমূলক, শিক্ষামূলক, স্বাস্থ্যকর, উন্নয়নমূলক এবং সাংগঠনিক উদ্বেগগুলির উপর দৃষ্টি নিবদ্ধ রেখে জীবনকাল জুড়ে ব্যক্তিগত এবং আন্তঃব্যক্তিক কার্যকারিতা সহজ করে তোলে</a:t>
            </a:r>
            <a:r>
              <a:rPr lang="en-US" dirty="0" smtClean="0"/>
              <a:t> 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9733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counseling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১ । </a:t>
            </a:r>
            <a:r>
              <a:rPr lang="en-US" dirty="0" err="1" smtClean="0"/>
              <a:t>আচরনের</a:t>
            </a:r>
            <a:r>
              <a:rPr lang="en-US" dirty="0" smtClean="0"/>
              <a:t>  </a:t>
            </a:r>
            <a:r>
              <a:rPr lang="en-US" dirty="0" err="1" smtClean="0"/>
              <a:t>পরিবর্তনের</a:t>
            </a:r>
            <a:r>
              <a:rPr lang="en-US" dirty="0" smtClean="0"/>
              <a:t> </a:t>
            </a:r>
            <a:r>
              <a:rPr lang="en-US" dirty="0" err="1" smtClean="0"/>
              <a:t>সুবিধা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২ । </a:t>
            </a:r>
            <a:r>
              <a:rPr lang="en-US" dirty="0" err="1" smtClean="0"/>
              <a:t>ক্লায়েন্টদের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সম্পর্ক</a:t>
            </a:r>
            <a:r>
              <a:rPr lang="en-US" dirty="0" smtClean="0"/>
              <a:t> </a:t>
            </a:r>
            <a:r>
              <a:rPr lang="en-US" dirty="0" err="1" smtClean="0"/>
              <a:t>স্থাপন</a:t>
            </a:r>
            <a:r>
              <a:rPr lang="en-US" dirty="0" smtClean="0"/>
              <a:t>  ও </a:t>
            </a:r>
            <a:r>
              <a:rPr lang="en-US" dirty="0" err="1" smtClean="0"/>
              <a:t>বজায়</a:t>
            </a:r>
            <a:r>
              <a:rPr lang="en-US" dirty="0" smtClean="0"/>
              <a:t> </a:t>
            </a:r>
            <a:r>
              <a:rPr lang="en-US" dirty="0" err="1" smtClean="0"/>
              <a:t>রাখার</a:t>
            </a:r>
            <a:r>
              <a:rPr lang="en-US" dirty="0" smtClean="0"/>
              <a:t> </a:t>
            </a:r>
            <a:r>
              <a:rPr lang="en-US" dirty="0" err="1" smtClean="0"/>
              <a:t>দক্ষতা</a:t>
            </a:r>
            <a:r>
              <a:rPr lang="en-US" dirty="0" smtClean="0"/>
              <a:t> </a:t>
            </a:r>
            <a:r>
              <a:rPr lang="en-US" dirty="0" err="1" smtClean="0"/>
              <a:t>উন্নত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 smtClean="0"/>
              <a:t>৩ । </a:t>
            </a:r>
            <a:r>
              <a:rPr lang="en-US" dirty="0" err="1" smtClean="0"/>
              <a:t>ক্লায়েন্টদের</a:t>
            </a:r>
            <a:r>
              <a:rPr lang="en-US" dirty="0" smtClean="0"/>
              <a:t> </a:t>
            </a:r>
            <a:r>
              <a:rPr lang="en-US" dirty="0" err="1" smtClean="0"/>
              <a:t>কার্যকারিতা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মোকাবেলা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বাড়ানো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 smtClean="0"/>
              <a:t>৪। </a:t>
            </a:r>
            <a:r>
              <a:rPr lang="en-US" dirty="0" err="1" smtClean="0"/>
              <a:t>সিদ্ধান্ত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ক্লায়েন্টের</a:t>
            </a:r>
            <a:r>
              <a:rPr lang="en-US" dirty="0" smtClean="0"/>
              <a:t> </a:t>
            </a:r>
            <a:r>
              <a:rPr lang="en-US" dirty="0" err="1" smtClean="0"/>
              <a:t>সম্ভাবনাকে</a:t>
            </a:r>
            <a:r>
              <a:rPr lang="en-US" dirty="0" smtClean="0"/>
              <a:t> </a:t>
            </a:r>
            <a:r>
              <a:rPr lang="en-US" dirty="0" err="1" smtClean="0"/>
              <a:t>এগিয়ে</a:t>
            </a:r>
            <a:r>
              <a:rPr lang="en-US" dirty="0" smtClean="0"/>
              <a:t> </a:t>
            </a:r>
            <a:r>
              <a:rPr lang="en-US" dirty="0" err="1" smtClean="0"/>
              <a:t>নিতে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 </a:t>
            </a:r>
          </a:p>
          <a:p>
            <a:pPr marL="0" indent="0">
              <a:buNone/>
            </a:pPr>
            <a:r>
              <a:rPr lang="en-US" dirty="0" smtClean="0"/>
              <a:t>৫। </a:t>
            </a:r>
            <a:r>
              <a:rPr lang="en-US" dirty="0" err="1" smtClean="0"/>
              <a:t>উন্নয়ন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অগ্রগতি</a:t>
            </a:r>
            <a:r>
              <a:rPr lang="en-US" dirty="0" smtClean="0"/>
              <a:t>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99991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/>
              <a:t>Krumbolz</a:t>
            </a:r>
            <a:r>
              <a:rPr lang="en-SG" dirty="0"/>
              <a:t> (1966) suggested three additional criteria for judging </a:t>
            </a:r>
            <a:r>
              <a:rPr lang="en-SG" dirty="0" err="1"/>
              <a:t>counseling</a:t>
            </a:r>
            <a:r>
              <a:rPr lang="en-SG" dirty="0"/>
              <a:t> goals, as follows:</a:t>
            </a:r>
          </a:p>
          <a:p>
            <a:r>
              <a:rPr lang="en-SG" dirty="0"/>
              <a:t>The goals of </a:t>
            </a:r>
            <a:r>
              <a:rPr lang="en-SG" dirty="0" err="1"/>
              <a:t>counseling</a:t>
            </a:r>
            <a:r>
              <a:rPr lang="en-SG" dirty="0"/>
              <a:t> should be capable of being stated differently for each individual client.</a:t>
            </a:r>
          </a:p>
          <a:p>
            <a:r>
              <a:rPr lang="en-SG" dirty="0"/>
              <a:t>The goals should be compatible with, though not identical to, the values of the </a:t>
            </a:r>
            <a:r>
              <a:rPr lang="en-SG" dirty="0" err="1"/>
              <a:t>counselor</a:t>
            </a:r>
            <a:r>
              <a:rPr lang="en-SG" dirty="0"/>
              <a:t>.</a:t>
            </a:r>
          </a:p>
          <a:p>
            <a:r>
              <a:rPr lang="en-SG" dirty="0"/>
              <a:t>The degree to which goals of </a:t>
            </a:r>
            <a:r>
              <a:rPr lang="en-SG" dirty="0" err="1"/>
              <a:t>counseling</a:t>
            </a:r>
            <a:r>
              <a:rPr lang="en-SG" dirty="0"/>
              <a:t> are attained by each client should be </a:t>
            </a:r>
            <a:r>
              <a:rPr lang="en-SG" dirty="0" err="1"/>
              <a:t>observabl</a:t>
            </a: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0266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কাউন্সেলিং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গুলি</a:t>
            </a:r>
            <a:r>
              <a:rPr lang="en-US" dirty="0" smtClean="0"/>
              <a:t> </a:t>
            </a:r>
            <a:r>
              <a:rPr lang="en-US" dirty="0" err="1" smtClean="0"/>
              <a:t>প্রত্যেক</a:t>
            </a:r>
            <a:r>
              <a:rPr lang="en-US" dirty="0" smtClean="0"/>
              <a:t> </a:t>
            </a:r>
            <a:r>
              <a:rPr lang="en-US" dirty="0" err="1" smtClean="0"/>
              <a:t>ক্লায়েন্ট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নির্দিষ্ট</a:t>
            </a:r>
            <a:r>
              <a:rPr lang="en-US" dirty="0" smtClean="0"/>
              <a:t> </a:t>
            </a:r>
            <a:r>
              <a:rPr lang="en-US" dirty="0" err="1" smtClean="0"/>
              <a:t>সময়ে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ভাবে</a:t>
            </a:r>
            <a:r>
              <a:rPr lang="en-US" dirty="0" smtClean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উপযুক্তও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 err="1" smtClean="0"/>
              <a:t>কাউন্সেলিং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সমূহকে</a:t>
            </a:r>
            <a:r>
              <a:rPr lang="en-US" dirty="0" smtClean="0"/>
              <a:t> </a:t>
            </a:r>
            <a:r>
              <a:rPr lang="en-US" dirty="0" err="1" smtClean="0"/>
              <a:t>তিনটি</a:t>
            </a:r>
            <a:r>
              <a:rPr lang="en-US" dirty="0" smtClean="0"/>
              <a:t> </a:t>
            </a:r>
            <a:r>
              <a:rPr lang="en-US" dirty="0" err="1" smtClean="0"/>
              <a:t>বিভাগ</a:t>
            </a:r>
            <a:r>
              <a:rPr lang="en-US" dirty="0" smtClean="0"/>
              <a:t> </a:t>
            </a:r>
            <a:r>
              <a:rPr lang="en-US" dirty="0" err="1" smtClean="0"/>
              <a:t>অনুযায়ী</a:t>
            </a:r>
            <a:r>
              <a:rPr lang="en-US" dirty="0" smtClean="0"/>
              <a:t> </a:t>
            </a:r>
            <a:r>
              <a:rPr lang="en-US" dirty="0" err="1" smtClean="0"/>
              <a:t>শ্রেণিবদ্ধ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যেতে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------</a:t>
            </a:r>
          </a:p>
          <a:p>
            <a:pPr marL="0" indent="0">
              <a:buNone/>
            </a:pPr>
            <a:r>
              <a:rPr lang="en-US" dirty="0" smtClean="0"/>
              <a:t>১ । </a:t>
            </a:r>
            <a:r>
              <a:rPr lang="en-US" dirty="0" err="1" smtClean="0"/>
              <a:t>চুড়ান্ত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( ultimate ) </a:t>
            </a:r>
          </a:p>
          <a:p>
            <a:pPr marL="0" indent="0"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মধ্যবর্তী</a:t>
            </a:r>
            <a:r>
              <a:rPr lang="en-US" dirty="0" smtClean="0"/>
              <a:t>  </a:t>
            </a:r>
            <a:r>
              <a:rPr lang="en-US" dirty="0" err="1" smtClean="0"/>
              <a:t>এবং</a:t>
            </a:r>
            <a:r>
              <a:rPr lang="en-US" dirty="0" smtClean="0"/>
              <a:t> ( intermediate  and) </a:t>
            </a:r>
          </a:p>
          <a:p>
            <a:pPr marL="0" indent="0"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তাৎক্ষণিক</a:t>
            </a:r>
            <a:r>
              <a:rPr lang="en-US" dirty="0" smtClean="0"/>
              <a:t>  ( immediate) ।</a:t>
            </a:r>
          </a:p>
          <a:p>
            <a:pPr marL="0" indent="0">
              <a:buNone/>
            </a:pPr>
            <a:r>
              <a:rPr lang="en-US" dirty="0" smtClean="0"/>
              <a:t>১ । </a:t>
            </a:r>
            <a:r>
              <a:rPr lang="en-US" dirty="0" err="1" smtClean="0"/>
              <a:t>চূড়ান্ত</a:t>
            </a:r>
            <a:r>
              <a:rPr lang="en-US" dirty="0" smtClean="0"/>
              <a:t>    (ultimate )  -- </a:t>
            </a:r>
            <a:r>
              <a:rPr lang="en-US" dirty="0" err="1" smtClean="0"/>
              <a:t>চুড়ান্ত</a:t>
            </a:r>
            <a:r>
              <a:rPr lang="en-US" dirty="0" smtClean="0"/>
              <a:t> </a:t>
            </a:r>
            <a:r>
              <a:rPr lang="en-US" dirty="0" err="1" smtClean="0"/>
              <a:t>লক্ষ্যগুলি</a:t>
            </a:r>
            <a:r>
              <a:rPr lang="en-US" dirty="0"/>
              <a:t> </a:t>
            </a:r>
            <a:r>
              <a:rPr lang="en-US" dirty="0" err="1" smtClean="0"/>
              <a:t>দার্শনিক</a:t>
            </a:r>
            <a:r>
              <a:rPr lang="en-US" dirty="0" smtClean="0"/>
              <a:t> </a:t>
            </a:r>
            <a:r>
              <a:rPr lang="en-US" dirty="0" err="1" smtClean="0"/>
              <a:t>আদর্শ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কাউন্সেলিং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যুক্তিসঙ্গতভাবে</a:t>
            </a:r>
            <a:r>
              <a:rPr lang="en-US" dirty="0" smtClean="0"/>
              <a:t> </a:t>
            </a:r>
            <a:r>
              <a:rPr lang="en-US" dirty="0" err="1" smtClean="0"/>
              <a:t>আশা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লক্ষ্যগুলির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রয়েছে</a:t>
            </a:r>
            <a:r>
              <a:rPr lang="en-US" dirty="0" smtClean="0"/>
              <a:t> </a:t>
            </a:r>
            <a:r>
              <a:rPr lang="en-US" dirty="0" err="1" smtClean="0"/>
              <a:t>ব্যক্তিদের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সম্পূর্ণ</a:t>
            </a:r>
            <a:r>
              <a:rPr lang="en-US" dirty="0" smtClean="0"/>
              <a:t> </a:t>
            </a:r>
            <a:r>
              <a:rPr lang="en-US" dirty="0" err="1" smtClean="0"/>
              <a:t>সম্ভাব্যতা</a:t>
            </a:r>
            <a:r>
              <a:rPr lang="en-US" dirty="0" smtClean="0"/>
              <a:t> </a:t>
            </a:r>
            <a:r>
              <a:rPr lang="en-US" dirty="0" err="1" smtClean="0"/>
              <a:t>উপলব্ধি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স্ব-বাস্তবায়িত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সহায়তা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২ ।  </a:t>
            </a:r>
            <a:r>
              <a:rPr lang="en-US" dirty="0" err="1" smtClean="0"/>
              <a:t>মধ্যবর্তী</a:t>
            </a:r>
            <a:r>
              <a:rPr lang="en-US" dirty="0" smtClean="0"/>
              <a:t>  ( intermediate ) -- </a:t>
            </a:r>
            <a:r>
              <a:rPr lang="en-US" dirty="0" err="1" smtClean="0"/>
              <a:t>মধ্যবর্তী</a:t>
            </a:r>
            <a:r>
              <a:rPr lang="en-US" dirty="0" smtClean="0"/>
              <a:t> </a:t>
            </a:r>
            <a:r>
              <a:rPr lang="en-US" dirty="0" err="1" smtClean="0"/>
              <a:t>লক্ষ্যগুলি</a:t>
            </a:r>
            <a:r>
              <a:rPr lang="en-US" dirty="0" smtClean="0"/>
              <a:t> </a:t>
            </a:r>
            <a:r>
              <a:rPr lang="en-US" dirty="0" err="1" smtClean="0"/>
              <a:t>কাউন্সেলিং</a:t>
            </a:r>
            <a:r>
              <a:rPr lang="en-US" dirty="0" smtClean="0"/>
              <a:t> </a:t>
            </a:r>
            <a:r>
              <a:rPr lang="en-US" dirty="0" err="1" smtClean="0"/>
              <a:t>চাওয়ার</a:t>
            </a:r>
            <a:r>
              <a:rPr lang="en-US" dirty="0" smtClean="0"/>
              <a:t> </a:t>
            </a:r>
            <a:r>
              <a:rPr lang="en-US" dirty="0" err="1" smtClean="0"/>
              <a:t>কারণগুলির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সম্পর্কিত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সাধারণত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গুলির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বেশ</a:t>
            </a:r>
            <a:r>
              <a:rPr lang="en-US" dirty="0" smtClean="0"/>
              <a:t> </a:t>
            </a:r>
            <a:r>
              <a:rPr lang="en-US" dirty="0" err="1" smtClean="0"/>
              <a:t>কয়েকটি</a:t>
            </a:r>
            <a:r>
              <a:rPr lang="en-US" dirty="0" smtClean="0"/>
              <a:t> </a:t>
            </a:r>
            <a:r>
              <a:rPr lang="en-US" dirty="0" err="1" smtClean="0"/>
              <a:t>সেশনের</a:t>
            </a:r>
            <a:r>
              <a:rPr lang="en-US" dirty="0" smtClean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bn-IN" dirty="0" smtClean="0"/>
              <a:t>স্বতন্ত্রভাবে মানসিকভাবে সুস্থ হয়ে ওঠার জন্য এবং তার সম্ভাব্যতা অর্জনে প্রত্যেক ব্যক্তিকে বিকাশ করতে এবং তার লক্ষ্য হিসাবে শ্রেণিবদ্ধ করাতে সহায়তা করে ।</a:t>
            </a:r>
            <a:endParaRPr lang="bn-IN" dirty="0"/>
          </a:p>
          <a:p>
            <a:pPr marL="0" indent="0">
              <a:buNone/>
            </a:pPr>
            <a:r>
              <a:rPr lang="bn-IN" dirty="0" smtClean="0"/>
              <a:t>৩ ।</a:t>
            </a:r>
            <a:r>
              <a:rPr lang="en-US" dirty="0" smtClean="0"/>
              <a:t>  </a:t>
            </a:r>
            <a:r>
              <a:rPr lang="en-US" dirty="0" err="1" smtClean="0"/>
              <a:t>তাৎক্ষনিক</a:t>
            </a:r>
            <a:r>
              <a:rPr lang="en-US" dirty="0" smtClean="0"/>
              <a:t>  ( immediate ) --</a:t>
            </a:r>
            <a:r>
              <a:rPr lang="bn-IN" dirty="0" smtClean="0"/>
              <a:t> অন্যদিকে তাৎক্ষনিক লক্ষ্য হোল মুহূর্তের পরামর্শের উদ্দেশ্যগুলি—উদাহরণস্বরুপ ক্লায়েন্টকে একটি অনিচ্ছাকৃত অনুভূতির জন্য মৌখিক  উৎসাহ দেওয়া ।</a:t>
            </a:r>
          </a:p>
        </p:txBody>
      </p:sp>
    </p:spTree>
    <p:extLst>
      <p:ext uri="{BB962C8B-B14F-4D97-AF65-F5344CB8AC3E}">
        <p14:creationId xmlns:p14="http://schemas.microsoft.com/office/powerpoint/2010/main" val="3641881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3673"/>
            <a:ext cx="10515600" cy="4351338"/>
          </a:xfrm>
        </p:spPr>
        <p:txBody>
          <a:bodyPr/>
          <a:lstStyle/>
          <a:p>
            <a:r>
              <a:rPr lang="en-US" dirty="0" smtClean="0"/>
              <a:t>                                         END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81171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317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Vrinda</vt:lpstr>
      <vt:lpstr>Office Theme</vt:lpstr>
      <vt:lpstr>Concept of counselling </vt:lpstr>
      <vt:lpstr>Goals of counseling 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counselling</dc:title>
  <dc:creator>Ferdousi Begum</dc:creator>
  <cp:lastModifiedBy>Ferdousi Begum</cp:lastModifiedBy>
  <cp:revision>17</cp:revision>
  <dcterms:created xsi:type="dcterms:W3CDTF">2020-05-07T18:37:07Z</dcterms:created>
  <dcterms:modified xsi:type="dcterms:W3CDTF">2020-05-10T09:09:49Z</dcterms:modified>
</cp:coreProperties>
</file>