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2B82A6B-26DD-4509-90C5-FC30C7DCC7D3}" type="datetimeFigureOut">
              <a:rPr lang="en-SG" smtClean="0"/>
              <a:t>12/5/2020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368812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B82A6B-26DD-4509-90C5-FC30C7DCC7D3}" type="datetimeFigureOut">
              <a:rPr lang="en-SG" smtClean="0"/>
              <a:t>12/5/2020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156047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B82A6B-26DD-4509-90C5-FC30C7DCC7D3}" type="datetimeFigureOut">
              <a:rPr lang="en-SG" smtClean="0"/>
              <a:t>12/5/2020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277262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2B82A6B-26DD-4509-90C5-FC30C7DCC7D3}" type="datetimeFigureOut">
              <a:rPr lang="en-SG" smtClean="0"/>
              <a:t>12/5/2020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145542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B82A6B-26DD-4509-90C5-FC30C7DCC7D3}" type="datetimeFigureOut">
              <a:rPr lang="en-SG" smtClean="0"/>
              <a:t>12/5/2020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11408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2B82A6B-26DD-4509-90C5-FC30C7DCC7D3}" type="datetimeFigureOut">
              <a:rPr lang="en-SG" smtClean="0"/>
              <a:t>12/5/2020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307339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2B82A6B-26DD-4509-90C5-FC30C7DCC7D3}" type="datetimeFigureOut">
              <a:rPr lang="en-SG" smtClean="0"/>
              <a:t>12/5/2020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228549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2B82A6B-26DD-4509-90C5-FC30C7DCC7D3}" type="datetimeFigureOut">
              <a:rPr lang="en-SG" smtClean="0"/>
              <a:t>12/5/2020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290748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82A6B-26DD-4509-90C5-FC30C7DCC7D3}" type="datetimeFigureOut">
              <a:rPr lang="en-SG" smtClean="0"/>
              <a:t>12/5/2020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310137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82A6B-26DD-4509-90C5-FC30C7DCC7D3}" type="datetimeFigureOut">
              <a:rPr lang="en-SG" smtClean="0"/>
              <a:t>12/5/2020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249123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82A6B-26DD-4509-90C5-FC30C7DCC7D3}" type="datetimeFigureOut">
              <a:rPr lang="en-SG" smtClean="0"/>
              <a:t>12/5/2020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C5B1C5B-5120-4315-8A5B-C99CEEFCFEC7}" type="slidenum">
              <a:rPr lang="en-SG" smtClean="0"/>
              <a:t>‹#›</a:t>
            </a:fld>
            <a:endParaRPr lang="en-SG"/>
          </a:p>
        </p:txBody>
      </p:sp>
    </p:spTree>
    <p:extLst>
      <p:ext uri="{BB962C8B-B14F-4D97-AF65-F5344CB8AC3E}">
        <p14:creationId xmlns:p14="http://schemas.microsoft.com/office/powerpoint/2010/main" val="279561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82A6B-26DD-4509-90C5-FC30C7DCC7D3}" type="datetimeFigureOut">
              <a:rPr lang="en-SG" smtClean="0"/>
              <a:t>12/5/2020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B1C5B-5120-4315-8A5B-C99CEEFCFEC7}" type="slidenum">
              <a:rPr lang="en-SG" smtClean="0"/>
              <a:t>‹#›</a:t>
            </a:fld>
            <a:endParaRPr lang="en-SG"/>
          </a:p>
        </p:txBody>
      </p:sp>
    </p:spTree>
    <p:extLst>
      <p:ext uri="{BB962C8B-B14F-4D97-AF65-F5344CB8AC3E}">
        <p14:creationId xmlns:p14="http://schemas.microsoft.com/office/powerpoint/2010/main" val="2492675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121" y="-18847"/>
            <a:ext cx="9144000" cy="2387600"/>
          </a:xfrm>
        </p:spPr>
        <p:txBody>
          <a:bodyPr/>
          <a:lstStyle/>
          <a:p>
            <a:r>
              <a:rPr lang="en-US" dirty="0" err="1" smtClean="0"/>
              <a:t>প্রাক</a:t>
            </a:r>
            <a:r>
              <a:rPr lang="en-US" dirty="0" smtClean="0"/>
              <a:t> </a:t>
            </a:r>
            <a:r>
              <a:rPr lang="en-US" dirty="0" err="1" smtClean="0"/>
              <a:t>বিদ্যালয়</a:t>
            </a:r>
            <a:r>
              <a:rPr lang="en-US" dirty="0" smtClean="0"/>
              <a:t> </a:t>
            </a:r>
            <a:r>
              <a:rPr lang="en-US" dirty="0" err="1" smtClean="0"/>
              <a:t>শিশুর</a:t>
            </a:r>
            <a:r>
              <a:rPr lang="en-US" dirty="0" smtClean="0"/>
              <a:t> </a:t>
            </a:r>
            <a:r>
              <a:rPr lang="en-US" dirty="0" err="1" smtClean="0"/>
              <a:t>মানসিক</a:t>
            </a:r>
            <a:r>
              <a:rPr lang="en-US" dirty="0"/>
              <a:t> </a:t>
            </a:r>
            <a:r>
              <a:rPr lang="en-US" dirty="0" err="1" smtClean="0"/>
              <a:t>বিকাশ</a:t>
            </a:r>
            <a:r>
              <a:rPr lang="en-US" dirty="0" smtClean="0"/>
              <a:t> </a:t>
            </a:r>
            <a:endParaRPr lang="en-SG" dirty="0"/>
          </a:p>
        </p:txBody>
      </p:sp>
      <p:sp>
        <p:nvSpPr>
          <p:cNvPr id="3" name="Subtitle 2"/>
          <p:cNvSpPr>
            <a:spLocks noGrp="1"/>
          </p:cNvSpPr>
          <p:nvPr>
            <p:ph type="subTitle" idx="1"/>
          </p:nvPr>
        </p:nvSpPr>
        <p:spPr>
          <a:xfrm>
            <a:off x="1511121" y="3254308"/>
            <a:ext cx="9144000" cy="1655762"/>
          </a:xfrm>
        </p:spPr>
        <p:txBody>
          <a:bodyPr>
            <a:normAutofit fontScale="77500" lnSpcReduction="20000"/>
          </a:bodyPr>
          <a:lstStyle/>
          <a:p>
            <a:r>
              <a:rPr lang="en-US" dirty="0" err="1" smtClean="0"/>
              <a:t>সাধারণত</a:t>
            </a:r>
            <a:r>
              <a:rPr lang="en-US" dirty="0" smtClean="0"/>
              <a:t> </a:t>
            </a:r>
            <a:r>
              <a:rPr lang="en-US" dirty="0" err="1" smtClean="0"/>
              <a:t>আড়াই</a:t>
            </a:r>
            <a:r>
              <a:rPr lang="en-US" dirty="0" smtClean="0"/>
              <a:t> </a:t>
            </a:r>
            <a:r>
              <a:rPr lang="en-US" dirty="0" err="1" smtClean="0"/>
              <a:t>থেকে</a:t>
            </a:r>
            <a:r>
              <a:rPr lang="en-US" dirty="0" smtClean="0"/>
              <a:t> </a:t>
            </a:r>
            <a:r>
              <a:rPr lang="bn-IN" dirty="0" smtClean="0"/>
              <a:t>পাঁচ বছর সময়কে প্রাকবিদ্যালয় বা  কিংবা স্কুলে যাওয়ার পূর্বের বয়সকে বুঝায় ।</a:t>
            </a:r>
          </a:p>
          <a:p>
            <a:r>
              <a:rPr lang="bn-IN" dirty="0" smtClean="0"/>
              <a:t>মানসিকতা বা মানসিক বিকাশকে ইংরেজিতে </a:t>
            </a:r>
            <a:r>
              <a:rPr lang="en-SG" dirty="0"/>
              <a:t> </a:t>
            </a:r>
            <a:r>
              <a:rPr lang="en-SG" dirty="0" smtClean="0"/>
              <a:t>Intellectual development</a:t>
            </a:r>
            <a:r>
              <a:rPr lang="bn-IN" dirty="0" smtClean="0"/>
              <a:t>  বলে । পরিবেশের সাথে খাপ খাওয়ানোর ক্ষমতাকে মানসিক ক্ষমতা বা</a:t>
            </a:r>
            <a:r>
              <a:rPr lang="en-SG" dirty="0" smtClean="0"/>
              <a:t>  Intellectual  ability </a:t>
            </a:r>
            <a:r>
              <a:rPr lang="bn-IN" dirty="0" smtClean="0"/>
              <a:t>বলা হয় । মনের বিভিন্ন বিকাশের ক্রমবিকাশ এক সাথেই </a:t>
            </a:r>
            <a:r>
              <a:rPr lang="en-US" dirty="0" err="1" smtClean="0"/>
              <a:t>হয়</a:t>
            </a:r>
            <a:r>
              <a:rPr lang="en-US" dirty="0" smtClean="0"/>
              <a:t> । </a:t>
            </a:r>
            <a:r>
              <a:rPr lang="bn-IN" dirty="0" smtClean="0"/>
              <a:t>জ্ঞান শক্তি সাধারণত উচ্চতর মানসিক প্রক্রিয়াকেই বোঝায় যার দ্বারা চারপাশের জগৎ সম্পর্কে অবগত হওয়া সম্ভব । </a:t>
            </a:r>
            <a:endParaRPr lang="en-SG" dirty="0"/>
          </a:p>
        </p:txBody>
      </p:sp>
    </p:spTree>
    <p:extLst>
      <p:ext uri="{BB962C8B-B14F-4D97-AF65-F5344CB8AC3E}">
        <p14:creationId xmlns:p14="http://schemas.microsoft.com/office/powerpoint/2010/main" val="55103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r>
              <a:rPr lang="bn-IN" dirty="0" smtClean="0"/>
              <a:t>জ্ঞানশক্তির মধ্যে যে সকল মানসিক প্রক্রিয়া বা </a:t>
            </a:r>
            <a:r>
              <a:rPr lang="en-SG" dirty="0"/>
              <a:t> </a:t>
            </a:r>
            <a:r>
              <a:rPr lang="en-SG" dirty="0" smtClean="0"/>
              <a:t>Mental process </a:t>
            </a:r>
            <a:r>
              <a:rPr lang="bn-IN" dirty="0" smtClean="0"/>
              <a:t>থাকে সেগুলো হল – </a:t>
            </a:r>
          </a:p>
          <a:p>
            <a:r>
              <a:rPr lang="bn-IN" dirty="0" smtClean="0"/>
              <a:t>ক) প্রত্যক্ষন </a:t>
            </a:r>
          </a:p>
          <a:p>
            <a:r>
              <a:rPr lang="bn-IN" dirty="0" smtClean="0"/>
              <a:t>খ) ভাষার বিকাশ </a:t>
            </a:r>
          </a:p>
          <a:p>
            <a:r>
              <a:rPr lang="bn-IN" dirty="0" smtClean="0"/>
              <a:t>গ) স্বরণশক্তি বা স্মৃতিশক্তির ক্রমবিকাশ </a:t>
            </a:r>
          </a:p>
          <a:p>
            <a:r>
              <a:rPr lang="bn-IN" dirty="0" smtClean="0"/>
              <a:t>ঘ) বস্তুগত বা নিবস্তুক বিমূর্তের  মধ্যে পার্থক্য উপলব্ধি করার ক্ষমতা ।</a:t>
            </a:r>
          </a:p>
          <a:p>
            <a:r>
              <a:rPr lang="bn-IN" dirty="0" smtClean="0"/>
              <a:t>ঙ) কল্পনাশক্তি ও ধারণার বিকাশ </a:t>
            </a:r>
          </a:p>
          <a:p>
            <a:r>
              <a:rPr lang="bn-IN" dirty="0" smtClean="0"/>
              <a:t>চ) মনোযোগ এবং যুক্তি পূর্ণ চিন্তার বিকাশ </a:t>
            </a:r>
          </a:p>
          <a:p>
            <a:r>
              <a:rPr lang="bn-IN" dirty="0" smtClean="0"/>
              <a:t>ছ) পূর্ব অভিজ্ঞতার ভিত্তিতে নতুন পরিস্থিতিতে খাপখাওয়ানো ও সমস্যা সমাধানে সচেস্ট হওয়া । </a:t>
            </a:r>
            <a:endParaRPr lang="en-SG" dirty="0"/>
          </a:p>
        </p:txBody>
      </p:sp>
    </p:spTree>
    <p:extLst>
      <p:ext uri="{BB962C8B-B14F-4D97-AF65-F5344CB8AC3E}">
        <p14:creationId xmlns:p14="http://schemas.microsoft.com/office/powerpoint/2010/main" val="145835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272"/>
            <a:ext cx="10515600" cy="1325563"/>
          </a:xfrm>
        </p:spPr>
        <p:txBody>
          <a:bodyPr/>
          <a:lstStyle/>
          <a:p>
            <a:endParaRPr lang="en-SG"/>
          </a:p>
        </p:txBody>
      </p:sp>
      <p:sp>
        <p:nvSpPr>
          <p:cNvPr id="3" name="Content Placeholder 2"/>
          <p:cNvSpPr>
            <a:spLocks noGrp="1"/>
          </p:cNvSpPr>
          <p:nvPr>
            <p:ph idx="1"/>
          </p:nvPr>
        </p:nvSpPr>
        <p:spPr/>
        <p:txBody>
          <a:bodyPr>
            <a:normAutofit fontScale="85000" lnSpcReduction="10000"/>
          </a:bodyPr>
          <a:lstStyle/>
          <a:p>
            <a:r>
              <a:rPr lang="en-US" dirty="0" err="1" smtClean="0"/>
              <a:t>মনের</a:t>
            </a:r>
            <a:r>
              <a:rPr lang="en-US" dirty="0" smtClean="0"/>
              <a:t> </a:t>
            </a:r>
            <a:r>
              <a:rPr lang="en-US" dirty="0" err="1" smtClean="0"/>
              <a:t>এই</a:t>
            </a:r>
            <a:r>
              <a:rPr lang="en-US" dirty="0" smtClean="0"/>
              <a:t> </a:t>
            </a:r>
            <a:r>
              <a:rPr lang="en-US" dirty="0" err="1" smtClean="0"/>
              <a:t>বিভিন্ন</a:t>
            </a:r>
            <a:r>
              <a:rPr lang="en-US" dirty="0" smtClean="0"/>
              <a:t> </a:t>
            </a:r>
            <a:r>
              <a:rPr lang="en-US" dirty="0" err="1" smtClean="0"/>
              <a:t>দিকের</a:t>
            </a:r>
            <a:r>
              <a:rPr lang="en-US" dirty="0" smtClean="0"/>
              <a:t> </a:t>
            </a:r>
            <a:r>
              <a:rPr lang="en-US" dirty="0" err="1" smtClean="0"/>
              <a:t>বিকাশ</a:t>
            </a:r>
            <a:r>
              <a:rPr lang="en-US" dirty="0" smtClean="0"/>
              <a:t> </a:t>
            </a:r>
            <a:r>
              <a:rPr lang="en-US" dirty="0" err="1" smtClean="0"/>
              <a:t>পরস্পর</a:t>
            </a:r>
            <a:r>
              <a:rPr lang="en-US" dirty="0" smtClean="0"/>
              <a:t> </a:t>
            </a:r>
            <a:r>
              <a:rPr lang="en-US" dirty="0" err="1" smtClean="0"/>
              <a:t>সম্পর্কিত</a:t>
            </a:r>
            <a:r>
              <a:rPr lang="en-US" dirty="0" smtClean="0"/>
              <a:t> । </a:t>
            </a:r>
            <a:r>
              <a:rPr lang="en-US" dirty="0" err="1" smtClean="0"/>
              <a:t>তবে</a:t>
            </a:r>
            <a:r>
              <a:rPr lang="en-US" dirty="0" smtClean="0"/>
              <a:t> </a:t>
            </a:r>
            <a:r>
              <a:rPr lang="en-US" dirty="0" err="1" smtClean="0"/>
              <a:t>এইসবের</a:t>
            </a:r>
            <a:r>
              <a:rPr lang="en-US" dirty="0" smtClean="0"/>
              <a:t> </a:t>
            </a:r>
            <a:r>
              <a:rPr lang="en-US" dirty="0" err="1" smtClean="0"/>
              <a:t>মূলে</a:t>
            </a:r>
            <a:r>
              <a:rPr lang="en-US" dirty="0" smtClean="0"/>
              <a:t> </a:t>
            </a:r>
            <a:r>
              <a:rPr lang="en-US" dirty="0" err="1" smtClean="0"/>
              <a:t>রয়েছে</a:t>
            </a:r>
            <a:r>
              <a:rPr lang="en-US" dirty="0" smtClean="0"/>
              <a:t> Intelligence । </a:t>
            </a:r>
            <a:r>
              <a:rPr lang="en-US" dirty="0" err="1" smtClean="0"/>
              <a:t>শিশু</a:t>
            </a:r>
            <a:r>
              <a:rPr lang="en-US" dirty="0" smtClean="0"/>
              <a:t> </a:t>
            </a:r>
            <a:r>
              <a:rPr lang="en-US" dirty="0" err="1" smtClean="0"/>
              <a:t>যখন</a:t>
            </a:r>
            <a:r>
              <a:rPr lang="en-US" dirty="0" smtClean="0"/>
              <a:t> </a:t>
            </a:r>
            <a:r>
              <a:rPr lang="en-US" dirty="0" err="1" smtClean="0"/>
              <a:t>জন্মায়</a:t>
            </a:r>
            <a:r>
              <a:rPr lang="en-US" dirty="0" smtClean="0"/>
              <a:t> </a:t>
            </a:r>
            <a:r>
              <a:rPr lang="en-US" dirty="0" err="1" smtClean="0"/>
              <a:t>তখন</a:t>
            </a:r>
            <a:r>
              <a:rPr lang="en-US" dirty="0" smtClean="0"/>
              <a:t> </a:t>
            </a:r>
            <a:r>
              <a:rPr lang="en-US" dirty="0" err="1" smtClean="0"/>
              <a:t>তার</a:t>
            </a:r>
            <a:r>
              <a:rPr lang="en-US" dirty="0" smtClean="0"/>
              <a:t> </a:t>
            </a:r>
            <a:r>
              <a:rPr lang="en-US" dirty="0" err="1" smtClean="0"/>
              <a:t>স্নায়ুতন্ত্র</a:t>
            </a:r>
            <a:r>
              <a:rPr lang="en-US" dirty="0" smtClean="0"/>
              <a:t> </a:t>
            </a:r>
            <a:r>
              <a:rPr lang="en-US" dirty="0" err="1" smtClean="0"/>
              <a:t>দুর্বল</a:t>
            </a:r>
            <a:r>
              <a:rPr lang="en-US" dirty="0" smtClean="0"/>
              <a:t> </a:t>
            </a:r>
            <a:r>
              <a:rPr lang="en-US" dirty="0" err="1" smtClean="0"/>
              <a:t>থাকে।ফলে</a:t>
            </a:r>
            <a:r>
              <a:rPr lang="en-US" dirty="0" smtClean="0"/>
              <a:t> </a:t>
            </a:r>
            <a:r>
              <a:rPr lang="en-US" dirty="0" err="1" smtClean="0"/>
              <a:t>সে</a:t>
            </a:r>
            <a:r>
              <a:rPr lang="en-US" dirty="0" smtClean="0"/>
              <a:t> </a:t>
            </a:r>
            <a:r>
              <a:rPr lang="en-US" dirty="0" err="1" smtClean="0"/>
              <a:t>পরিবেশ</a:t>
            </a:r>
            <a:r>
              <a:rPr lang="en-US" dirty="0" smtClean="0"/>
              <a:t> </a:t>
            </a:r>
            <a:r>
              <a:rPr lang="en-US" dirty="0" err="1" smtClean="0"/>
              <a:t>হতে</a:t>
            </a:r>
            <a:r>
              <a:rPr lang="en-US" dirty="0" smtClean="0"/>
              <a:t> </a:t>
            </a:r>
            <a:r>
              <a:rPr lang="en-US" dirty="0" err="1" smtClean="0"/>
              <a:t>বিভিন্ন</a:t>
            </a:r>
            <a:r>
              <a:rPr lang="en-US" dirty="0" smtClean="0"/>
              <a:t> </a:t>
            </a:r>
            <a:r>
              <a:rPr lang="en-US" dirty="0" err="1" smtClean="0"/>
              <a:t>উদ্দীপকের</a:t>
            </a:r>
            <a:r>
              <a:rPr lang="en-US" dirty="0" smtClean="0"/>
              <a:t> </a:t>
            </a:r>
            <a:r>
              <a:rPr lang="en-US" dirty="0" err="1" smtClean="0"/>
              <a:t>প্রতি</a:t>
            </a:r>
            <a:r>
              <a:rPr lang="en-US" dirty="0" smtClean="0"/>
              <a:t> </a:t>
            </a:r>
            <a:r>
              <a:rPr lang="en-US" dirty="0" err="1" smtClean="0"/>
              <a:t>সারা</a:t>
            </a:r>
            <a:r>
              <a:rPr lang="en-US" dirty="0" smtClean="0"/>
              <a:t> </a:t>
            </a:r>
            <a:r>
              <a:rPr lang="en-US" dirty="0" err="1" smtClean="0"/>
              <a:t>দিতে</a:t>
            </a:r>
            <a:r>
              <a:rPr lang="en-US" dirty="0" smtClean="0"/>
              <a:t> </a:t>
            </a:r>
            <a:r>
              <a:rPr lang="en-US" dirty="0" err="1" smtClean="0"/>
              <a:t>অসমর্থ</a:t>
            </a:r>
            <a:r>
              <a:rPr lang="en-US" dirty="0" smtClean="0"/>
              <a:t> </a:t>
            </a:r>
            <a:r>
              <a:rPr lang="en-US" dirty="0" err="1" smtClean="0"/>
              <a:t>হয়</a:t>
            </a:r>
            <a:r>
              <a:rPr lang="en-US" dirty="0" smtClean="0"/>
              <a:t>। </a:t>
            </a:r>
            <a:r>
              <a:rPr lang="en-US" dirty="0" err="1" smtClean="0"/>
              <a:t>মাথার</a:t>
            </a:r>
            <a:r>
              <a:rPr lang="en-US" dirty="0" smtClean="0"/>
              <a:t> </a:t>
            </a:r>
            <a:r>
              <a:rPr lang="en-US" dirty="0" err="1" smtClean="0"/>
              <a:t>আকার</a:t>
            </a:r>
            <a:r>
              <a:rPr lang="en-US" dirty="0" smtClean="0"/>
              <a:t> </a:t>
            </a:r>
            <a:r>
              <a:rPr lang="en-US" dirty="0" err="1" smtClean="0"/>
              <a:t>জন্মের</a:t>
            </a:r>
            <a:r>
              <a:rPr lang="en-US" dirty="0" smtClean="0"/>
              <a:t> </a:t>
            </a:r>
            <a:r>
              <a:rPr lang="en-US" dirty="0" err="1" smtClean="0"/>
              <a:t>পর</a:t>
            </a:r>
            <a:r>
              <a:rPr lang="en-US" dirty="0" smtClean="0"/>
              <a:t> </a:t>
            </a:r>
            <a:r>
              <a:rPr lang="en-US" dirty="0" err="1" smtClean="0"/>
              <a:t>বেশী</a:t>
            </a:r>
            <a:r>
              <a:rPr lang="en-US" dirty="0" smtClean="0"/>
              <a:t> </a:t>
            </a:r>
            <a:r>
              <a:rPr lang="en-US" dirty="0" err="1" smtClean="0"/>
              <a:t>বৃদ্ধিপায়না</a:t>
            </a:r>
            <a:r>
              <a:rPr lang="en-US" dirty="0" smtClean="0"/>
              <a:t>। </a:t>
            </a:r>
            <a:r>
              <a:rPr lang="en-US" dirty="0" err="1" smtClean="0"/>
              <a:t>তবে</a:t>
            </a:r>
            <a:r>
              <a:rPr lang="en-US" dirty="0" smtClean="0"/>
              <a:t> </a:t>
            </a:r>
            <a:r>
              <a:rPr lang="en-US" dirty="0" err="1" smtClean="0"/>
              <a:t>মস্তিস্কের</a:t>
            </a:r>
            <a:r>
              <a:rPr lang="en-US" dirty="0" smtClean="0"/>
              <a:t> </a:t>
            </a:r>
            <a:r>
              <a:rPr lang="en-US" dirty="0" err="1" smtClean="0"/>
              <a:t>স্নায়ুকোষের</a:t>
            </a:r>
            <a:r>
              <a:rPr lang="en-US" dirty="0" smtClean="0"/>
              <a:t> </a:t>
            </a:r>
            <a:r>
              <a:rPr lang="en-US" dirty="0" err="1" smtClean="0"/>
              <a:t>বিন্যাস</a:t>
            </a:r>
            <a:r>
              <a:rPr lang="en-US" dirty="0" smtClean="0"/>
              <a:t> ও </a:t>
            </a:r>
            <a:r>
              <a:rPr lang="en-US" dirty="0" err="1" smtClean="0"/>
              <a:t>পরিণতি</a:t>
            </a:r>
            <a:r>
              <a:rPr lang="en-US" dirty="0" smtClean="0"/>
              <a:t> </a:t>
            </a:r>
            <a:r>
              <a:rPr lang="en-US" dirty="0" err="1" smtClean="0"/>
              <a:t>ঘটে</a:t>
            </a:r>
            <a:r>
              <a:rPr lang="en-US" dirty="0" smtClean="0"/>
              <a:t> </a:t>
            </a:r>
            <a:r>
              <a:rPr lang="en-US" dirty="0" err="1" smtClean="0"/>
              <a:t>যার</a:t>
            </a:r>
            <a:r>
              <a:rPr lang="en-US" dirty="0" smtClean="0"/>
              <a:t> </a:t>
            </a:r>
            <a:r>
              <a:rPr lang="en-US" dirty="0" err="1" smtClean="0"/>
              <a:t>ফলে</a:t>
            </a:r>
            <a:r>
              <a:rPr lang="en-US" dirty="0" smtClean="0"/>
              <a:t> </a:t>
            </a:r>
            <a:r>
              <a:rPr lang="en-US" dirty="0" err="1" smtClean="0"/>
              <a:t>বিভিন্ন</a:t>
            </a:r>
            <a:r>
              <a:rPr lang="en-US" dirty="0" smtClean="0"/>
              <a:t> </a:t>
            </a:r>
            <a:r>
              <a:rPr lang="en-US" dirty="0" err="1" smtClean="0"/>
              <a:t>কোষের</a:t>
            </a:r>
            <a:r>
              <a:rPr lang="en-US" dirty="0" smtClean="0"/>
              <a:t> </a:t>
            </a:r>
            <a:r>
              <a:rPr lang="en-US" dirty="0" err="1" smtClean="0"/>
              <a:t>মধ্যে</a:t>
            </a:r>
            <a:r>
              <a:rPr lang="en-US" dirty="0" smtClean="0"/>
              <a:t> </a:t>
            </a:r>
            <a:r>
              <a:rPr lang="en-US" dirty="0" err="1" smtClean="0"/>
              <a:t>যোগসূত্র</a:t>
            </a:r>
            <a:r>
              <a:rPr lang="en-US" dirty="0" smtClean="0"/>
              <a:t> </a:t>
            </a:r>
            <a:r>
              <a:rPr lang="en-US" dirty="0" err="1" smtClean="0"/>
              <a:t>কঠিনতর</a:t>
            </a:r>
            <a:r>
              <a:rPr lang="en-US" dirty="0" smtClean="0"/>
              <a:t> </a:t>
            </a:r>
            <a:r>
              <a:rPr lang="en-US" dirty="0" err="1" smtClean="0"/>
              <a:t>হয়</a:t>
            </a:r>
            <a:r>
              <a:rPr lang="en-US" dirty="0" smtClean="0"/>
              <a:t>। </a:t>
            </a:r>
            <a:r>
              <a:rPr lang="en-US" dirty="0" err="1" smtClean="0"/>
              <a:t>এর</a:t>
            </a:r>
            <a:r>
              <a:rPr lang="en-US" dirty="0" smtClean="0"/>
              <a:t> </a:t>
            </a:r>
            <a:r>
              <a:rPr lang="en-US" dirty="0" err="1" smtClean="0"/>
              <a:t>পরিণতি</a:t>
            </a:r>
            <a:r>
              <a:rPr lang="en-US" dirty="0" smtClean="0"/>
              <a:t> </a:t>
            </a:r>
            <a:r>
              <a:rPr lang="en-US" dirty="0" err="1" smtClean="0"/>
              <a:t>হিসাবে</a:t>
            </a:r>
            <a:r>
              <a:rPr lang="en-US" dirty="0" smtClean="0"/>
              <a:t> </a:t>
            </a:r>
            <a:r>
              <a:rPr lang="en-US" dirty="0" err="1" smtClean="0"/>
              <a:t>শিশুর</a:t>
            </a:r>
            <a:r>
              <a:rPr lang="en-US" dirty="0" smtClean="0"/>
              <a:t> </a:t>
            </a:r>
            <a:r>
              <a:rPr lang="en-US" dirty="0" err="1" smtClean="0"/>
              <a:t>মানসিক</a:t>
            </a:r>
            <a:r>
              <a:rPr lang="en-US" dirty="0" smtClean="0"/>
              <a:t> </a:t>
            </a:r>
            <a:r>
              <a:rPr lang="en-US" dirty="0" err="1" smtClean="0"/>
              <a:t>ক্ষমতা</a:t>
            </a:r>
            <a:r>
              <a:rPr lang="en-US" dirty="0" smtClean="0"/>
              <a:t> </a:t>
            </a:r>
            <a:r>
              <a:rPr lang="en-US" dirty="0" err="1" smtClean="0"/>
              <a:t>বৃদ্ধি</a:t>
            </a:r>
            <a:r>
              <a:rPr lang="en-US" dirty="0" smtClean="0"/>
              <a:t> </a:t>
            </a:r>
            <a:r>
              <a:rPr lang="en-US" dirty="0" err="1" smtClean="0"/>
              <a:t>পায়</a:t>
            </a:r>
            <a:r>
              <a:rPr lang="en-US" dirty="0" smtClean="0"/>
              <a:t>। </a:t>
            </a:r>
            <a:r>
              <a:rPr lang="en-US" dirty="0" err="1" smtClean="0"/>
              <a:t>ক্রমে</a:t>
            </a:r>
            <a:r>
              <a:rPr lang="en-US" dirty="0" smtClean="0"/>
              <a:t> </a:t>
            </a:r>
            <a:r>
              <a:rPr lang="en-US" dirty="0" err="1" smtClean="0"/>
              <a:t>শিশুরঅঙ্গসঞ্চালননিয়ন্ত্রণেআসে</a:t>
            </a:r>
            <a:r>
              <a:rPr lang="en-US" dirty="0" smtClean="0"/>
              <a:t>,</a:t>
            </a:r>
          </a:p>
          <a:p>
            <a:r>
              <a:rPr lang="en-US" dirty="0" err="1" smtClean="0"/>
              <a:t>সে</a:t>
            </a:r>
            <a:r>
              <a:rPr lang="en-US" dirty="0" smtClean="0"/>
              <a:t> </a:t>
            </a:r>
            <a:r>
              <a:rPr lang="en-US" dirty="0" err="1" smtClean="0"/>
              <a:t>স্পর্শ</a:t>
            </a:r>
            <a:r>
              <a:rPr lang="en-US" dirty="0" smtClean="0"/>
              <a:t> ও </a:t>
            </a:r>
            <a:r>
              <a:rPr lang="en-US" dirty="0" err="1" smtClean="0"/>
              <a:t>দৃষ্টি</a:t>
            </a:r>
            <a:r>
              <a:rPr lang="en-US" dirty="0" smtClean="0"/>
              <a:t> </a:t>
            </a:r>
            <a:r>
              <a:rPr lang="en-US" dirty="0" err="1" smtClean="0"/>
              <a:t>দ্বারা</a:t>
            </a:r>
            <a:r>
              <a:rPr lang="en-US" dirty="0" smtClean="0"/>
              <a:t> </a:t>
            </a:r>
            <a:r>
              <a:rPr lang="en-US" dirty="0" err="1" smtClean="0"/>
              <a:t>বস্তুটি</a:t>
            </a:r>
            <a:r>
              <a:rPr lang="en-US" dirty="0" smtClean="0"/>
              <a:t> </a:t>
            </a:r>
            <a:r>
              <a:rPr lang="en-US" dirty="0" err="1" smtClean="0"/>
              <a:t>সম্পর্কে</a:t>
            </a:r>
            <a:r>
              <a:rPr lang="en-US" dirty="0" smtClean="0"/>
              <a:t> </a:t>
            </a:r>
            <a:r>
              <a:rPr lang="en-US" dirty="0" err="1" smtClean="0"/>
              <a:t>জানতে</a:t>
            </a:r>
            <a:r>
              <a:rPr lang="en-US" dirty="0" smtClean="0"/>
              <a:t> </a:t>
            </a:r>
            <a:r>
              <a:rPr lang="en-US" dirty="0" err="1" smtClean="0"/>
              <a:t>শেখে</a:t>
            </a:r>
            <a:r>
              <a:rPr lang="en-US" dirty="0" smtClean="0"/>
              <a:t>। </a:t>
            </a:r>
            <a:r>
              <a:rPr lang="en-US" dirty="0" err="1" smtClean="0"/>
              <a:t>এভাবে</a:t>
            </a:r>
            <a:r>
              <a:rPr lang="en-US" dirty="0" smtClean="0"/>
              <a:t> </a:t>
            </a:r>
            <a:r>
              <a:rPr lang="en-US" dirty="0" err="1" smtClean="0"/>
              <a:t>পাঁচটি</a:t>
            </a:r>
            <a:r>
              <a:rPr lang="en-US" dirty="0" smtClean="0"/>
              <a:t> </a:t>
            </a:r>
            <a:r>
              <a:rPr lang="en-US" dirty="0" err="1" smtClean="0"/>
              <a:t>ইন্দ্রিয়ের</a:t>
            </a:r>
            <a:r>
              <a:rPr lang="en-US" dirty="0" smtClean="0"/>
              <a:t> </a:t>
            </a:r>
            <a:r>
              <a:rPr lang="en-US" dirty="0" err="1" smtClean="0"/>
              <a:t>সাহায্যে</a:t>
            </a:r>
            <a:r>
              <a:rPr lang="en-US" dirty="0" smtClean="0"/>
              <a:t> </a:t>
            </a:r>
            <a:r>
              <a:rPr lang="en-US" dirty="0" err="1" smtClean="0"/>
              <a:t>তার</a:t>
            </a:r>
            <a:r>
              <a:rPr lang="en-US" dirty="0" smtClean="0"/>
              <a:t> </a:t>
            </a:r>
            <a:r>
              <a:rPr lang="en-US" dirty="0" err="1" smtClean="0"/>
              <a:t>সকল</a:t>
            </a:r>
            <a:r>
              <a:rPr lang="en-US" dirty="0" smtClean="0"/>
              <a:t> </a:t>
            </a:r>
            <a:r>
              <a:rPr lang="en-US" dirty="0" err="1" smtClean="0"/>
              <a:t>প্রকার</a:t>
            </a:r>
            <a:r>
              <a:rPr lang="en-US" dirty="0" smtClean="0"/>
              <a:t> </a:t>
            </a:r>
            <a:r>
              <a:rPr lang="en-US" dirty="0" err="1" smtClean="0"/>
              <a:t>অনুভূতিগুলোর</a:t>
            </a:r>
            <a:r>
              <a:rPr lang="en-US" dirty="0" smtClean="0"/>
              <a:t> </a:t>
            </a:r>
            <a:r>
              <a:rPr lang="en-US" dirty="0" err="1" smtClean="0"/>
              <a:t>বিকাশ</a:t>
            </a:r>
            <a:r>
              <a:rPr lang="en-US" dirty="0" smtClean="0"/>
              <a:t> </a:t>
            </a:r>
            <a:r>
              <a:rPr lang="en-US" dirty="0" err="1" smtClean="0"/>
              <a:t>হতে</a:t>
            </a:r>
            <a:r>
              <a:rPr lang="en-US" dirty="0" smtClean="0"/>
              <a:t> </a:t>
            </a:r>
            <a:r>
              <a:rPr lang="en-US" dirty="0" err="1" smtClean="0"/>
              <a:t>থাকে</a:t>
            </a:r>
            <a:r>
              <a:rPr lang="en-US" dirty="0" smtClean="0"/>
              <a:t> </a:t>
            </a:r>
            <a:r>
              <a:rPr lang="en-US" dirty="0" err="1" smtClean="0"/>
              <a:t>এবং</a:t>
            </a:r>
            <a:r>
              <a:rPr lang="en-US" dirty="0" smtClean="0"/>
              <a:t> ৬মাস </a:t>
            </a:r>
            <a:r>
              <a:rPr lang="en-US" dirty="0" err="1" smtClean="0"/>
              <a:t>হতে</a:t>
            </a:r>
            <a:r>
              <a:rPr lang="en-US" dirty="0" smtClean="0"/>
              <a:t> </a:t>
            </a:r>
            <a:r>
              <a:rPr lang="en-US" dirty="0" err="1" smtClean="0"/>
              <a:t>কোন</a:t>
            </a:r>
            <a:r>
              <a:rPr lang="en-US" dirty="0" smtClean="0"/>
              <a:t> </a:t>
            </a:r>
            <a:r>
              <a:rPr lang="en-US" dirty="0" err="1" smtClean="0"/>
              <a:t>বস্তু</a:t>
            </a:r>
            <a:r>
              <a:rPr lang="en-US" dirty="0" smtClean="0"/>
              <a:t> </a:t>
            </a:r>
            <a:r>
              <a:rPr lang="en-US" dirty="0" err="1" smtClean="0"/>
              <a:t>সম্পর্কে</a:t>
            </a:r>
            <a:r>
              <a:rPr lang="en-US" dirty="0" smtClean="0"/>
              <a:t> </a:t>
            </a:r>
            <a:r>
              <a:rPr lang="en-US" dirty="0" err="1" smtClean="0"/>
              <a:t>অভি</a:t>
            </a:r>
            <a:r>
              <a:rPr lang="bn-IN" dirty="0" smtClean="0"/>
              <a:t>জ্ঞতা লাভ বা উপলব্ধি করার ক্ষমতা আরও বেশী হয়,একটু বড় হলে শিশু তার চারপাশের জিনিসগুলো হাত দিয়ে নেড়েচেড়ে তাদের রঙ আকার চোখ দিয়ে দেখে,কান দিয়ে শব্দের পার্থক্য শোনে,নাক দিয়ে গন্ধ শুকে্‌ জিভ দিয়ে স্বাদ নিয়ে চিনতে শুরু করে। ইন্দ্রিয়ের মাধ্যমে শিশু বিভিন্ন বস্তুগত গুনাবলী সম্পর্কে ধারণা করে এবং এভাবে আচরণের ফলে শিশুর মনে স্মৃতি শক্তির ক্ষমতা জন্মায়। </a:t>
            </a:r>
            <a:endParaRPr lang="en-US" dirty="0" smtClean="0"/>
          </a:p>
          <a:p>
            <a:endParaRPr lang="en-SG" dirty="0"/>
          </a:p>
        </p:txBody>
      </p:sp>
    </p:spTree>
    <p:extLst>
      <p:ext uri="{BB962C8B-B14F-4D97-AF65-F5344CB8AC3E}">
        <p14:creationId xmlns:p14="http://schemas.microsoft.com/office/powerpoint/2010/main" val="414246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ln>
            <a:solidFill>
              <a:schemeClr val="accent1"/>
            </a:solidFill>
          </a:ln>
        </p:spPr>
        <p:txBody>
          <a:bodyPr>
            <a:normAutofit fontScale="92500" lnSpcReduction="10000"/>
          </a:bodyPr>
          <a:lstStyle/>
          <a:p>
            <a:r>
              <a:rPr lang="bn-IN" dirty="0" smtClean="0"/>
              <a:t>প্রাক বিদ্যালয় শিশুর মানসিক বিকাশের প্রমাণ পাওয়া যায় ভাষায় বর্ধিত শব্দ সম্ভারে ও প্রকাশে। ডঃ হ্যাডফিল্ড বলেছেন— “ ৩ থেকে ৪ বছরের শিশু অনেকটা বৈজ্ঞানিকের মত,সে সব সবকিছু জানতে চায়, ধরতে চায়,তার ইন্দ্রিয়বোধ প্রখর হয়, পৃথকভাবে ইন্দ্রিয়কে ব্যবহার করতে শেখে ফলে তার জানার জগৎটা প্রখর হয় ”। </a:t>
            </a:r>
          </a:p>
          <a:p>
            <a:r>
              <a:rPr lang="bn-IN" dirty="0" smtClean="0"/>
              <a:t>শিশুর মানসিকতা বিকাশ নিয়ে সুইস মনোবিজ্ঞানী কাজ করেছেন।</a:t>
            </a:r>
          </a:p>
          <a:p>
            <a:r>
              <a:rPr lang="bn-IN" dirty="0" smtClean="0"/>
              <a:t>তিনি শিশুর চিন্তার দুটি মানসিক বৈশিষ্ট দেখান</a:t>
            </a:r>
            <a:r>
              <a:rPr lang="en-SG" dirty="0" smtClean="0"/>
              <a:t>—Realism </a:t>
            </a:r>
            <a:r>
              <a:rPr lang="bn-IN" dirty="0" smtClean="0"/>
              <a:t>এবং</a:t>
            </a:r>
            <a:r>
              <a:rPr lang="en-SG" dirty="0" err="1" smtClean="0"/>
              <a:t>Arimism</a:t>
            </a:r>
            <a:r>
              <a:rPr lang="en-SG" dirty="0" smtClean="0"/>
              <a:t> </a:t>
            </a:r>
            <a:endParaRPr lang="bn-IN" dirty="0" smtClean="0"/>
          </a:p>
          <a:p>
            <a:r>
              <a:rPr lang="bn-IN" dirty="0" smtClean="0"/>
              <a:t>উভয় বৈশিষ্ট শিশুর আত্মকেন্দ্রিকতা হতে বিকশিত হয়।</a:t>
            </a:r>
            <a:r>
              <a:rPr lang="en-SG" dirty="0" smtClean="0"/>
              <a:t>  </a:t>
            </a:r>
            <a:r>
              <a:rPr lang="en-SG" dirty="0" err="1" smtClean="0"/>
              <a:t>Levar</a:t>
            </a:r>
            <a:r>
              <a:rPr lang="en-SG" dirty="0" smtClean="0"/>
              <a:t> </a:t>
            </a:r>
            <a:r>
              <a:rPr lang="bn-IN" dirty="0" smtClean="0"/>
              <a:t>এবং</a:t>
            </a:r>
          </a:p>
          <a:p>
            <a:pPr marL="0" indent="0">
              <a:buNone/>
            </a:pPr>
            <a:r>
              <a:rPr lang="en-SG" dirty="0" smtClean="0"/>
              <a:t>Allen </a:t>
            </a:r>
            <a:r>
              <a:rPr lang="bn-IN" dirty="0" smtClean="0"/>
              <a:t>নামক দুজন মনোবিজ্ঞানী মানসিক বিকাশের ধারণা অধ্যয়ন করে একটি নক্সা প্রণয়ন করেন যাকে</a:t>
            </a:r>
            <a:r>
              <a:rPr lang="en-SG" dirty="0" smtClean="0"/>
              <a:t>  C.L.D </a:t>
            </a:r>
            <a:r>
              <a:rPr lang="bn-IN" dirty="0" smtClean="0"/>
              <a:t>বা</a:t>
            </a:r>
            <a:r>
              <a:rPr lang="en-SG" dirty="0" smtClean="0"/>
              <a:t>  Conceptual learning and development </a:t>
            </a:r>
            <a:r>
              <a:rPr lang="bn-IN" dirty="0" smtClean="0"/>
              <a:t>বলা হয়।  </a:t>
            </a:r>
          </a:p>
          <a:p>
            <a:endParaRPr lang="en-SG" dirty="0"/>
          </a:p>
        </p:txBody>
      </p:sp>
    </p:spTree>
    <p:extLst>
      <p:ext uri="{BB962C8B-B14F-4D97-AF65-F5344CB8AC3E}">
        <p14:creationId xmlns:p14="http://schemas.microsoft.com/office/powerpoint/2010/main" val="211184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মানসিক</a:t>
            </a:r>
            <a:r>
              <a:rPr lang="en-US" dirty="0" smtClean="0"/>
              <a:t> </a:t>
            </a:r>
            <a:r>
              <a:rPr lang="en-US" dirty="0" err="1" smtClean="0"/>
              <a:t>বিকাশের</a:t>
            </a:r>
            <a:r>
              <a:rPr lang="en-US" dirty="0" smtClean="0"/>
              <a:t> এ </a:t>
            </a:r>
            <a:r>
              <a:rPr lang="en-US" dirty="0" err="1" smtClean="0"/>
              <a:t>দিকটিকে</a:t>
            </a:r>
            <a:r>
              <a:rPr lang="en-US" dirty="0" smtClean="0"/>
              <a:t> </a:t>
            </a:r>
            <a:r>
              <a:rPr lang="en-US" dirty="0" err="1" smtClean="0"/>
              <a:t>প্রত্যেক</a:t>
            </a:r>
            <a:r>
              <a:rPr lang="en-US" dirty="0" smtClean="0"/>
              <a:t> </a:t>
            </a:r>
            <a:r>
              <a:rPr lang="en-US" dirty="0" err="1" smtClean="0"/>
              <a:t>শিশু</a:t>
            </a:r>
            <a:r>
              <a:rPr lang="en-US" dirty="0" smtClean="0"/>
              <a:t> </a:t>
            </a:r>
            <a:r>
              <a:rPr lang="en-US" dirty="0" err="1" smtClean="0"/>
              <a:t>কিছু</a:t>
            </a:r>
            <a:r>
              <a:rPr lang="en-US" dirty="0" smtClean="0"/>
              <a:t> </a:t>
            </a:r>
            <a:r>
              <a:rPr lang="en-US" dirty="0" err="1" smtClean="0"/>
              <a:t>স্তর</a:t>
            </a:r>
            <a:r>
              <a:rPr lang="en-US" dirty="0" smtClean="0"/>
              <a:t> </a:t>
            </a:r>
            <a:r>
              <a:rPr lang="en-US" dirty="0" err="1" smtClean="0"/>
              <a:t>অতিক্রম</a:t>
            </a:r>
            <a:r>
              <a:rPr lang="en-US" dirty="0" smtClean="0"/>
              <a:t> </a:t>
            </a:r>
            <a:r>
              <a:rPr lang="en-US" dirty="0" err="1" smtClean="0"/>
              <a:t>করে</a:t>
            </a:r>
            <a:r>
              <a:rPr lang="en-US" dirty="0" smtClean="0"/>
              <a:t>। </a:t>
            </a:r>
            <a:r>
              <a:rPr lang="en-US" dirty="0" err="1" smtClean="0"/>
              <a:t>সেগুলো</a:t>
            </a:r>
            <a:r>
              <a:rPr lang="en-US" dirty="0" smtClean="0"/>
              <a:t> </a:t>
            </a:r>
            <a:r>
              <a:rPr lang="en-US" dirty="0" err="1" smtClean="0"/>
              <a:t>নিম্নরূপ</a:t>
            </a:r>
            <a:r>
              <a:rPr lang="en-US" dirty="0" smtClean="0"/>
              <a:t> ----</a:t>
            </a:r>
          </a:p>
          <a:p>
            <a:pPr marL="0" indent="0">
              <a:buNone/>
            </a:pPr>
            <a:r>
              <a:rPr lang="en-US" dirty="0" smtClean="0"/>
              <a:t>ক) </a:t>
            </a:r>
            <a:r>
              <a:rPr lang="en-US" dirty="0" err="1" smtClean="0"/>
              <a:t>সাদৃশ</a:t>
            </a:r>
            <a:r>
              <a:rPr lang="en-US" dirty="0" smtClean="0"/>
              <a:t> ও </a:t>
            </a:r>
            <a:r>
              <a:rPr lang="en-US" dirty="0" err="1" smtClean="0"/>
              <a:t>পার্থক্য</a:t>
            </a:r>
            <a:r>
              <a:rPr lang="en-US" dirty="0" smtClean="0"/>
              <a:t> </a:t>
            </a:r>
            <a:r>
              <a:rPr lang="en-US" dirty="0" err="1" smtClean="0"/>
              <a:t>নির্ণয়</a:t>
            </a:r>
            <a:r>
              <a:rPr lang="en-US" dirty="0" smtClean="0"/>
              <a:t> – </a:t>
            </a:r>
            <a:r>
              <a:rPr lang="en-US" dirty="0" err="1" smtClean="0"/>
              <a:t>বয়স</a:t>
            </a:r>
            <a:r>
              <a:rPr lang="en-US" dirty="0" smtClean="0"/>
              <a:t> </a:t>
            </a:r>
            <a:r>
              <a:rPr lang="en-US" dirty="0" err="1" smtClean="0"/>
              <a:t>বৃদ্ধির</a:t>
            </a:r>
            <a:r>
              <a:rPr lang="en-US" dirty="0" smtClean="0"/>
              <a:t> </a:t>
            </a:r>
            <a:r>
              <a:rPr lang="en-US" dirty="0" err="1" smtClean="0"/>
              <a:t>সাথে</a:t>
            </a:r>
            <a:r>
              <a:rPr lang="en-US" dirty="0" smtClean="0"/>
              <a:t> </a:t>
            </a:r>
            <a:r>
              <a:rPr lang="en-US" dirty="0" err="1" smtClean="0"/>
              <a:t>সাথে</a:t>
            </a:r>
            <a:r>
              <a:rPr lang="en-US" dirty="0" smtClean="0"/>
              <a:t> </a:t>
            </a:r>
            <a:r>
              <a:rPr lang="en-US" dirty="0" err="1" smtClean="0"/>
              <a:t>শিশু</a:t>
            </a:r>
            <a:r>
              <a:rPr lang="en-US" dirty="0" smtClean="0"/>
              <a:t> </a:t>
            </a:r>
            <a:r>
              <a:rPr lang="en-US" dirty="0" err="1" smtClean="0"/>
              <a:t>মায়ের</a:t>
            </a:r>
            <a:r>
              <a:rPr lang="en-US" dirty="0" smtClean="0"/>
              <a:t> </a:t>
            </a:r>
            <a:r>
              <a:rPr lang="en-US" dirty="0" err="1" smtClean="0"/>
              <a:t>গলার</a:t>
            </a:r>
            <a:r>
              <a:rPr lang="en-US" dirty="0" smtClean="0"/>
              <a:t> </a:t>
            </a:r>
            <a:r>
              <a:rPr lang="en-US" dirty="0" err="1" smtClean="0"/>
              <a:t>স্বর</a:t>
            </a:r>
            <a:r>
              <a:rPr lang="en-US" dirty="0" smtClean="0"/>
              <a:t> </a:t>
            </a:r>
            <a:r>
              <a:rPr lang="en-US" dirty="0" err="1" smtClean="0"/>
              <a:t>চিনতে</a:t>
            </a:r>
            <a:r>
              <a:rPr lang="en-US" dirty="0" smtClean="0"/>
              <a:t> </a:t>
            </a:r>
            <a:r>
              <a:rPr lang="en-US" dirty="0" err="1" smtClean="0"/>
              <a:t>পারে</a:t>
            </a:r>
            <a:r>
              <a:rPr lang="en-US" dirty="0" smtClean="0"/>
              <a:t> </a:t>
            </a:r>
            <a:r>
              <a:rPr lang="en-US" dirty="0" err="1" smtClean="0"/>
              <a:t>এবং</a:t>
            </a:r>
            <a:r>
              <a:rPr lang="en-US" dirty="0" smtClean="0"/>
              <a:t> </a:t>
            </a:r>
            <a:r>
              <a:rPr lang="en-US" dirty="0" err="1" smtClean="0"/>
              <a:t>অপরিচিত</a:t>
            </a:r>
            <a:r>
              <a:rPr lang="en-US" dirty="0" smtClean="0"/>
              <a:t> </a:t>
            </a:r>
            <a:r>
              <a:rPr lang="en-US" dirty="0" err="1" smtClean="0"/>
              <a:t>গলার</a:t>
            </a:r>
            <a:r>
              <a:rPr lang="en-US" dirty="0" smtClean="0"/>
              <a:t> </a:t>
            </a:r>
            <a:r>
              <a:rPr lang="en-US" dirty="0" err="1" smtClean="0"/>
              <a:t>স্তরে</a:t>
            </a:r>
            <a:r>
              <a:rPr lang="en-US" dirty="0" smtClean="0"/>
              <a:t> </a:t>
            </a:r>
            <a:r>
              <a:rPr lang="en-US" dirty="0" err="1" smtClean="0"/>
              <a:t>বেশ</a:t>
            </a:r>
            <a:r>
              <a:rPr lang="en-US" dirty="0" smtClean="0"/>
              <a:t> </a:t>
            </a:r>
            <a:r>
              <a:rPr lang="en-US" dirty="0" err="1" smtClean="0"/>
              <a:t>সচেতন</a:t>
            </a:r>
            <a:r>
              <a:rPr lang="en-US" dirty="0" smtClean="0"/>
              <a:t> </a:t>
            </a:r>
            <a:r>
              <a:rPr lang="en-US" dirty="0" err="1" smtClean="0"/>
              <a:t>হয়</a:t>
            </a:r>
            <a:r>
              <a:rPr lang="en-US" dirty="0" smtClean="0"/>
              <a:t> </a:t>
            </a:r>
            <a:r>
              <a:rPr lang="en-US" dirty="0" err="1" smtClean="0"/>
              <a:t>এবং</a:t>
            </a:r>
            <a:r>
              <a:rPr lang="en-US" dirty="0" smtClean="0"/>
              <a:t> </a:t>
            </a:r>
            <a:r>
              <a:rPr lang="en-US" dirty="0" err="1" smtClean="0"/>
              <a:t>সে</a:t>
            </a:r>
            <a:r>
              <a:rPr lang="en-US" dirty="0" smtClean="0"/>
              <a:t> </a:t>
            </a:r>
            <a:r>
              <a:rPr lang="en-US" dirty="0" err="1" smtClean="0"/>
              <a:t>আওয়াজের</a:t>
            </a:r>
            <a:r>
              <a:rPr lang="en-US" dirty="0" smtClean="0"/>
              <a:t> </a:t>
            </a:r>
            <a:r>
              <a:rPr lang="en-US" dirty="0" err="1" smtClean="0"/>
              <a:t>উৎস</a:t>
            </a:r>
            <a:r>
              <a:rPr lang="en-US" dirty="0" smtClean="0"/>
              <a:t> </a:t>
            </a:r>
            <a:r>
              <a:rPr lang="en-US" dirty="0" err="1" smtClean="0"/>
              <a:t>খোঁজার</a:t>
            </a:r>
            <a:r>
              <a:rPr lang="en-US" dirty="0" smtClean="0"/>
              <a:t> </a:t>
            </a:r>
            <a:r>
              <a:rPr lang="en-US" dirty="0" err="1" smtClean="0"/>
              <a:t>জন্য</a:t>
            </a:r>
            <a:r>
              <a:rPr lang="en-US" dirty="0" smtClean="0"/>
              <a:t> </a:t>
            </a:r>
            <a:r>
              <a:rPr lang="en-US" dirty="0" err="1" smtClean="0"/>
              <a:t>চারিদিকে</a:t>
            </a:r>
            <a:r>
              <a:rPr lang="en-US" dirty="0" smtClean="0"/>
              <a:t> </a:t>
            </a:r>
            <a:r>
              <a:rPr lang="en-US" dirty="0" err="1" smtClean="0"/>
              <a:t>তাকায়</a:t>
            </a:r>
            <a:r>
              <a:rPr lang="en-US" dirty="0" smtClean="0"/>
              <a:t> । </a:t>
            </a:r>
          </a:p>
          <a:p>
            <a:pPr marL="0" indent="0">
              <a:buNone/>
            </a:pPr>
            <a:r>
              <a:rPr lang="en-US" dirty="0" smtClean="0"/>
              <a:t>খ) </a:t>
            </a:r>
            <a:r>
              <a:rPr lang="en-US" dirty="0" err="1" smtClean="0"/>
              <a:t>আকার</a:t>
            </a:r>
            <a:r>
              <a:rPr lang="en-US" dirty="0" smtClean="0"/>
              <a:t> </a:t>
            </a:r>
            <a:r>
              <a:rPr lang="en-US" dirty="0" err="1" smtClean="0"/>
              <a:t>শনাক্তকরণ</a:t>
            </a:r>
            <a:r>
              <a:rPr lang="en-US" dirty="0" smtClean="0"/>
              <a:t> – </a:t>
            </a:r>
            <a:r>
              <a:rPr lang="en-US" dirty="0" err="1" smtClean="0"/>
              <a:t>এটি</a:t>
            </a:r>
            <a:r>
              <a:rPr lang="en-US" dirty="0" smtClean="0"/>
              <a:t> </a:t>
            </a:r>
            <a:r>
              <a:rPr lang="en-US" dirty="0" err="1" smtClean="0"/>
              <a:t>মানসিক</a:t>
            </a:r>
            <a:r>
              <a:rPr lang="en-US" dirty="0" smtClean="0"/>
              <a:t> </a:t>
            </a:r>
            <a:r>
              <a:rPr lang="en-US" dirty="0" err="1" smtClean="0"/>
              <a:t>বিকাশের</a:t>
            </a:r>
            <a:r>
              <a:rPr lang="en-US" dirty="0" smtClean="0"/>
              <a:t> </a:t>
            </a:r>
            <a:r>
              <a:rPr lang="en-US" dirty="0" err="1" smtClean="0"/>
              <a:t>একটি</a:t>
            </a:r>
            <a:r>
              <a:rPr lang="en-US" dirty="0" smtClean="0"/>
              <a:t> </a:t>
            </a:r>
            <a:r>
              <a:rPr lang="en-US" dirty="0" err="1" smtClean="0"/>
              <a:t>উল্লেখযোগ্য</a:t>
            </a:r>
            <a:r>
              <a:rPr lang="en-US" dirty="0" smtClean="0"/>
              <a:t> </a:t>
            </a:r>
            <a:r>
              <a:rPr lang="en-US" dirty="0" err="1" smtClean="0"/>
              <a:t>পদক্ষেপ</a:t>
            </a:r>
            <a:r>
              <a:rPr lang="en-US" dirty="0" smtClean="0"/>
              <a:t> । </a:t>
            </a:r>
            <a:r>
              <a:rPr lang="en-US" dirty="0" err="1" smtClean="0"/>
              <a:t>শিশু</a:t>
            </a:r>
            <a:r>
              <a:rPr lang="en-US" dirty="0" smtClean="0"/>
              <a:t> </a:t>
            </a:r>
            <a:r>
              <a:rPr lang="en-US" dirty="0" err="1" smtClean="0"/>
              <a:t>বস্তুর</a:t>
            </a:r>
            <a:r>
              <a:rPr lang="en-US" dirty="0" smtClean="0"/>
              <a:t> </a:t>
            </a:r>
            <a:r>
              <a:rPr lang="en-US" dirty="0" err="1" smtClean="0"/>
              <a:t>নিজস্বতা</a:t>
            </a:r>
            <a:r>
              <a:rPr lang="en-US" dirty="0" smtClean="0"/>
              <a:t> </a:t>
            </a:r>
            <a:r>
              <a:rPr lang="en-US" dirty="0" err="1" smtClean="0"/>
              <a:t>রপ্ত</a:t>
            </a:r>
            <a:r>
              <a:rPr lang="en-US" dirty="0" smtClean="0"/>
              <a:t> </a:t>
            </a:r>
            <a:r>
              <a:rPr lang="en-US" dirty="0" err="1" smtClean="0"/>
              <a:t>করে</a:t>
            </a:r>
            <a:r>
              <a:rPr lang="en-US" dirty="0" smtClean="0"/>
              <a:t>। </a:t>
            </a:r>
            <a:r>
              <a:rPr lang="en-US" dirty="0" err="1" smtClean="0"/>
              <a:t>যেমন</a:t>
            </a:r>
            <a:r>
              <a:rPr lang="en-US" dirty="0" smtClean="0"/>
              <a:t> </a:t>
            </a:r>
            <a:r>
              <a:rPr lang="en-US" dirty="0" err="1" smtClean="0"/>
              <a:t>শোবার</a:t>
            </a:r>
            <a:r>
              <a:rPr lang="en-US" dirty="0" smtClean="0"/>
              <a:t> </a:t>
            </a:r>
            <a:r>
              <a:rPr lang="en-US" dirty="0" err="1" smtClean="0"/>
              <a:t>ঘরের</a:t>
            </a:r>
            <a:r>
              <a:rPr lang="en-US" dirty="0" smtClean="0"/>
              <a:t> </a:t>
            </a:r>
            <a:r>
              <a:rPr lang="en-US" dirty="0" err="1" smtClean="0"/>
              <a:t>মা</a:t>
            </a:r>
            <a:r>
              <a:rPr lang="en-US" dirty="0" smtClean="0"/>
              <a:t> </a:t>
            </a:r>
            <a:r>
              <a:rPr lang="en-US" dirty="0" err="1" smtClean="0"/>
              <a:t>এবং</a:t>
            </a:r>
            <a:r>
              <a:rPr lang="en-US" dirty="0" smtClean="0"/>
              <a:t> </a:t>
            </a:r>
            <a:r>
              <a:rPr lang="en-US" dirty="0" err="1" smtClean="0"/>
              <a:t>রান্নাঘরের</a:t>
            </a:r>
            <a:r>
              <a:rPr lang="en-US" dirty="0" smtClean="0"/>
              <a:t> </a:t>
            </a:r>
            <a:r>
              <a:rPr lang="en-US" dirty="0" err="1" smtClean="0"/>
              <a:t>মা</a:t>
            </a:r>
            <a:r>
              <a:rPr lang="en-US" dirty="0" smtClean="0"/>
              <a:t> </a:t>
            </a:r>
            <a:r>
              <a:rPr lang="en-US" dirty="0" err="1" smtClean="0"/>
              <a:t>একই</a:t>
            </a:r>
            <a:r>
              <a:rPr lang="en-US" dirty="0" smtClean="0"/>
              <a:t> । </a:t>
            </a:r>
            <a:r>
              <a:rPr lang="en-US" dirty="0" err="1" smtClean="0"/>
              <a:t>নীল</a:t>
            </a:r>
            <a:r>
              <a:rPr lang="en-US" dirty="0" smtClean="0"/>
              <a:t> </a:t>
            </a:r>
            <a:r>
              <a:rPr lang="en-US" dirty="0" err="1" smtClean="0"/>
              <a:t>শাড়ীতে</a:t>
            </a:r>
            <a:r>
              <a:rPr lang="en-US" dirty="0" smtClean="0"/>
              <a:t> </a:t>
            </a:r>
            <a:r>
              <a:rPr lang="en-US" dirty="0" err="1" smtClean="0"/>
              <a:t>মা</a:t>
            </a:r>
            <a:r>
              <a:rPr lang="en-US" dirty="0" smtClean="0"/>
              <a:t> </a:t>
            </a:r>
            <a:r>
              <a:rPr lang="en-US" dirty="0" err="1" smtClean="0"/>
              <a:t>এবং</a:t>
            </a:r>
            <a:r>
              <a:rPr lang="en-US" dirty="0" smtClean="0"/>
              <a:t> </a:t>
            </a:r>
            <a:r>
              <a:rPr lang="en-US" dirty="0" err="1" smtClean="0"/>
              <a:t>লাল</a:t>
            </a:r>
            <a:r>
              <a:rPr lang="en-US" dirty="0" smtClean="0"/>
              <a:t> </a:t>
            </a:r>
            <a:r>
              <a:rPr lang="en-US" dirty="0" err="1" smtClean="0"/>
              <a:t>শাড়ীতে</a:t>
            </a:r>
            <a:r>
              <a:rPr lang="en-US" dirty="0" smtClean="0"/>
              <a:t> </a:t>
            </a:r>
            <a:r>
              <a:rPr lang="en-US" dirty="0" err="1" smtClean="0"/>
              <a:t>মা</a:t>
            </a:r>
            <a:r>
              <a:rPr lang="en-US" dirty="0" smtClean="0"/>
              <a:t> </a:t>
            </a:r>
            <a:r>
              <a:rPr lang="en-US" dirty="0" err="1" smtClean="0"/>
              <a:t>একই</a:t>
            </a:r>
            <a:r>
              <a:rPr lang="en-US" dirty="0" smtClean="0"/>
              <a:t> । </a:t>
            </a:r>
            <a:r>
              <a:rPr lang="en-US" dirty="0" err="1" smtClean="0"/>
              <a:t>অনেক</a:t>
            </a:r>
            <a:r>
              <a:rPr lang="en-US" dirty="0" smtClean="0"/>
              <a:t>  </a:t>
            </a:r>
            <a:r>
              <a:rPr lang="en-US" dirty="0" err="1" smtClean="0"/>
              <a:t>মনোবি</a:t>
            </a:r>
            <a:r>
              <a:rPr lang="bn-IN" dirty="0" smtClean="0"/>
              <a:t>জ্ঞানী এ স্তরকে </a:t>
            </a:r>
            <a:r>
              <a:rPr lang="en-US" dirty="0" smtClean="0"/>
              <a:t> identity level</a:t>
            </a:r>
            <a:r>
              <a:rPr lang="bn-IN" dirty="0" smtClean="0"/>
              <a:t> বলেছেন । </a:t>
            </a:r>
          </a:p>
          <a:p>
            <a:pPr marL="0" indent="0">
              <a:buNone/>
            </a:pPr>
            <a:r>
              <a:rPr lang="bn-IN" dirty="0" smtClean="0"/>
              <a:t>গ) মনোযোগ ও শ্রেণীকরণ – এ দুটি মানসিক বৈশিষ্ট ,শিশু আকার সনাক্তকরণের সাথে সাথে অর্জন করে। একই সাথে শিশু শ্রেণীকরণের ক্ষমতাও লাভ করে। জেমন,মোটর গাড়ি ও খেলনাজাতীয় গাড়ি একই জাতীয় গাড়ি তবে তাদের ব্যবহার ভিন্ন । </a:t>
            </a:r>
            <a:endParaRPr lang="en-SG" dirty="0"/>
          </a:p>
        </p:txBody>
      </p:sp>
    </p:spTree>
    <p:extLst>
      <p:ext uri="{BB962C8B-B14F-4D97-AF65-F5344CB8AC3E}">
        <p14:creationId xmlns:p14="http://schemas.microsoft.com/office/powerpoint/2010/main" val="119316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Jerome Bruner </a:t>
            </a:r>
            <a:r>
              <a:rPr lang="en-US" dirty="0" err="1" smtClean="0"/>
              <a:t>এর</a:t>
            </a:r>
            <a:r>
              <a:rPr lang="en-US" dirty="0" smtClean="0"/>
              <a:t> </a:t>
            </a:r>
            <a:r>
              <a:rPr lang="en-US" dirty="0" err="1" smtClean="0"/>
              <a:t>মতে</a:t>
            </a:r>
            <a:r>
              <a:rPr lang="en-US" dirty="0" smtClean="0"/>
              <a:t> </a:t>
            </a:r>
            <a:r>
              <a:rPr lang="en-US" dirty="0" err="1" smtClean="0"/>
              <a:t>শিশুর</a:t>
            </a:r>
            <a:r>
              <a:rPr lang="en-US" dirty="0" smtClean="0"/>
              <a:t> </a:t>
            </a:r>
            <a:r>
              <a:rPr lang="en-US" dirty="0" err="1" smtClean="0"/>
              <a:t>মানসিক</a:t>
            </a:r>
            <a:r>
              <a:rPr lang="en-US" dirty="0" smtClean="0"/>
              <a:t> </a:t>
            </a:r>
            <a:r>
              <a:rPr lang="en-US" dirty="0" err="1" smtClean="0"/>
              <a:t>বিকাশ</a:t>
            </a:r>
            <a:r>
              <a:rPr lang="en-US" dirty="0" smtClean="0"/>
              <a:t> </a:t>
            </a:r>
            <a:r>
              <a:rPr lang="en-US" dirty="0" err="1" smtClean="0"/>
              <a:t>সমাজ</a:t>
            </a:r>
            <a:r>
              <a:rPr lang="en-US" dirty="0" smtClean="0"/>
              <a:t> ও </a:t>
            </a:r>
            <a:r>
              <a:rPr lang="en-US" dirty="0" err="1" smtClean="0"/>
              <a:t>কৃষ্টির</a:t>
            </a:r>
            <a:r>
              <a:rPr lang="en-US" dirty="0" smtClean="0"/>
              <a:t> </a:t>
            </a:r>
            <a:r>
              <a:rPr lang="en-US" dirty="0" err="1" smtClean="0"/>
              <a:t>দ্বারা</a:t>
            </a:r>
            <a:r>
              <a:rPr lang="en-US" dirty="0" smtClean="0"/>
              <a:t> </a:t>
            </a:r>
            <a:r>
              <a:rPr lang="en-US" dirty="0" err="1" smtClean="0"/>
              <a:t>আবদ্ধ</a:t>
            </a:r>
            <a:r>
              <a:rPr lang="en-US" dirty="0" smtClean="0"/>
              <a:t>। </a:t>
            </a:r>
            <a:r>
              <a:rPr lang="en-US" dirty="0" err="1" smtClean="0"/>
              <a:t>শিশু</a:t>
            </a:r>
            <a:r>
              <a:rPr lang="en-US" dirty="0" smtClean="0"/>
              <a:t> </a:t>
            </a:r>
            <a:r>
              <a:rPr lang="en-US" dirty="0" err="1" smtClean="0"/>
              <a:t>যে</a:t>
            </a:r>
            <a:r>
              <a:rPr lang="en-US" dirty="0" smtClean="0"/>
              <a:t> </a:t>
            </a:r>
            <a:r>
              <a:rPr lang="en-US" dirty="0" err="1" smtClean="0"/>
              <a:t>তার</a:t>
            </a:r>
            <a:r>
              <a:rPr lang="en-US" dirty="0" smtClean="0"/>
              <a:t> </a:t>
            </a:r>
            <a:r>
              <a:rPr lang="en-US" dirty="0" err="1" smtClean="0"/>
              <a:t>পরিবেশ</a:t>
            </a:r>
            <a:r>
              <a:rPr lang="en-US" dirty="0" smtClean="0"/>
              <a:t> ও </a:t>
            </a:r>
            <a:r>
              <a:rPr lang="en-US" dirty="0" err="1" smtClean="0"/>
              <a:t>পরিজন</a:t>
            </a:r>
            <a:r>
              <a:rPr lang="en-US" dirty="0" smtClean="0"/>
              <a:t> </a:t>
            </a:r>
            <a:r>
              <a:rPr lang="en-US" dirty="0" err="1" smtClean="0"/>
              <a:t>সম্পর্কে</a:t>
            </a:r>
            <a:r>
              <a:rPr lang="en-US" dirty="0" smtClean="0"/>
              <a:t> </a:t>
            </a:r>
            <a:r>
              <a:rPr lang="en-US" dirty="0" err="1" smtClean="0"/>
              <a:t>জানতে</a:t>
            </a:r>
            <a:r>
              <a:rPr lang="en-US" dirty="0" smtClean="0"/>
              <a:t> </a:t>
            </a:r>
            <a:r>
              <a:rPr lang="en-US" dirty="0" err="1" smtClean="0"/>
              <a:t>শেখে</a:t>
            </a:r>
            <a:r>
              <a:rPr lang="en-US" dirty="0" smtClean="0"/>
              <a:t> </a:t>
            </a:r>
            <a:r>
              <a:rPr lang="en-US" dirty="0" err="1" smtClean="0"/>
              <a:t>তা</a:t>
            </a:r>
            <a:r>
              <a:rPr lang="en-US" dirty="0" smtClean="0"/>
              <a:t> </a:t>
            </a:r>
            <a:r>
              <a:rPr lang="en-US" dirty="0" err="1" smtClean="0"/>
              <a:t>তার</a:t>
            </a:r>
            <a:r>
              <a:rPr lang="en-US" dirty="0" smtClean="0"/>
              <a:t> </a:t>
            </a:r>
            <a:r>
              <a:rPr lang="en-US" dirty="0" err="1" smtClean="0"/>
              <a:t>ভাষার</a:t>
            </a:r>
            <a:r>
              <a:rPr lang="en-US" dirty="0" smtClean="0"/>
              <a:t> </a:t>
            </a:r>
            <a:r>
              <a:rPr lang="en-US" dirty="0" err="1" smtClean="0"/>
              <a:t>দখলের</a:t>
            </a:r>
            <a:r>
              <a:rPr lang="en-US" dirty="0" smtClean="0"/>
              <a:t> </a:t>
            </a:r>
            <a:r>
              <a:rPr lang="en-US" dirty="0" err="1" smtClean="0"/>
              <a:t>সাথে</a:t>
            </a:r>
            <a:r>
              <a:rPr lang="en-US" dirty="0" smtClean="0"/>
              <a:t> </a:t>
            </a:r>
            <a:r>
              <a:rPr lang="en-US" dirty="0" err="1" smtClean="0"/>
              <a:t>রূপ</a:t>
            </a:r>
            <a:r>
              <a:rPr lang="en-US" dirty="0" smtClean="0"/>
              <a:t> </a:t>
            </a:r>
            <a:r>
              <a:rPr lang="en-US" dirty="0" err="1" smtClean="0"/>
              <a:t>নেয়</a:t>
            </a:r>
            <a:r>
              <a:rPr lang="en-US" dirty="0" smtClean="0"/>
              <a:t> । </a:t>
            </a:r>
            <a:r>
              <a:rPr lang="en-US" dirty="0" err="1" smtClean="0"/>
              <a:t>তথা</a:t>
            </a:r>
            <a:r>
              <a:rPr lang="en-US" dirty="0" smtClean="0"/>
              <a:t> </a:t>
            </a:r>
            <a:r>
              <a:rPr lang="en-US" dirty="0" err="1" smtClean="0"/>
              <a:t>সন্ধান</a:t>
            </a:r>
            <a:r>
              <a:rPr lang="en-US" dirty="0" smtClean="0"/>
              <a:t> </a:t>
            </a:r>
            <a:r>
              <a:rPr lang="en-US" dirty="0" err="1" smtClean="0"/>
              <a:t>বা</a:t>
            </a:r>
            <a:r>
              <a:rPr lang="en-US" dirty="0" smtClean="0"/>
              <a:t>  information seeking  </a:t>
            </a:r>
            <a:r>
              <a:rPr lang="en-US" dirty="0" err="1" smtClean="0"/>
              <a:t>এর</a:t>
            </a:r>
            <a:r>
              <a:rPr lang="en-US" dirty="0" smtClean="0"/>
              <a:t> </a:t>
            </a:r>
            <a:r>
              <a:rPr lang="en-US" dirty="0" err="1" smtClean="0"/>
              <a:t>ভিতর</a:t>
            </a:r>
            <a:r>
              <a:rPr lang="en-US" dirty="0" smtClean="0"/>
              <a:t> </a:t>
            </a:r>
            <a:r>
              <a:rPr lang="en-US" dirty="0" err="1" smtClean="0"/>
              <a:t>দিয়ে</a:t>
            </a:r>
            <a:r>
              <a:rPr lang="en-US" dirty="0" smtClean="0"/>
              <a:t> </a:t>
            </a:r>
            <a:r>
              <a:rPr lang="en-US" dirty="0" err="1" smtClean="0"/>
              <a:t>শিশু</a:t>
            </a:r>
            <a:r>
              <a:rPr lang="en-US" dirty="0" smtClean="0"/>
              <a:t> </a:t>
            </a:r>
            <a:r>
              <a:rPr lang="en-US" dirty="0" err="1" smtClean="0"/>
              <a:t>তার</a:t>
            </a:r>
            <a:r>
              <a:rPr lang="en-US" dirty="0" smtClean="0"/>
              <a:t> </a:t>
            </a:r>
            <a:r>
              <a:rPr lang="en-US" dirty="0" err="1" smtClean="0"/>
              <a:t>জগ</a:t>
            </a:r>
            <a:r>
              <a:rPr lang="en-US" dirty="0" smtClean="0"/>
              <a:t>ৎ </a:t>
            </a:r>
            <a:r>
              <a:rPr lang="en-US" dirty="0" err="1" smtClean="0"/>
              <a:t>সম্পর্কে</a:t>
            </a:r>
            <a:r>
              <a:rPr lang="en-US" dirty="0" smtClean="0"/>
              <a:t> </a:t>
            </a:r>
            <a:r>
              <a:rPr lang="en-US" dirty="0" err="1" smtClean="0"/>
              <a:t>কিছু</a:t>
            </a:r>
            <a:r>
              <a:rPr lang="en-US" dirty="0" smtClean="0"/>
              <a:t>  </a:t>
            </a:r>
            <a:r>
              <a:rPr lang="en-US" dirty="0" err="1" smtClean="0"/>
              <a:t>সংকেত</a:t>
            </a:r>
            <a:r>
              <a:rPr lang="en-US" dirty="0" smtClean="0"/>
              <a:t> </a:t>
            </a:r>
            <a:r>
              <a:rPr lang="en-US" dirty="0" err="1" smtClean="0"/>
              <a:t>আহরণ</a:t>
            </a:r>
            <a:r>
              <a:rPr lang="en-US" dirty="0" smtClean="0"/>
              <a:t> </a:t>
            </a:r>
            <a:r>
              <a:rPr lang="en-US" dirty="0" err="1" smtClean="0"/>
              <a:t>করে</a:t>
            </a:r>
            <a:r>
              <a:rPr lang="en-US" dirty="0" smtClean="0"/>
              <a:t>। এ </a:t>
            </a:r>
            <a:r>
              <a:rPr lang="en-US" dirty="0" err="1" smtClean="0"/>
              <a:t>সংকেত</a:t>
            </a:r>
            <a:r>
              <a:rPr lang="en-US" dirty="0" smtClean="0"/>
              <a:t> </a:t>
            </a:r>
            <a:r>
              <a:rPr lang="en-US" dirty="0" err="1" smtClean="0"/>
              <a:t>আহরণ</a:t>
            </a:r>
            <a:r>
              <a:rPr lang="en-US" dirty="0" smtClean="0"/>
              <a:t> </a:t>
            </a:r>
            <a:r>
              <a:rPr lang="en-US" dirty="0" err="1" smtClean="0"/>
              <a:t>প্রক্রিয়াকে</a:t>
            </a:r>
            <a:r>
              <a:rPr lang="en-US" dirty="0" smtClean="0"/>
              <a:t> </a:t>
            </a:r>
            <a:r>
              <a:rPr lang="en-US" dirty="0" err="1" smtClean="0"/>
              <a:t>তিনি</a:t>
            </a:r>
            <a:r>
              <a:rPr lang="en-US" dirty="0"/>
              <a:t> </a:t>
            </a:r>
            <a:r>
              <a:rPr lang="en-US" dirty="0" smtClean="0"/>
              <a:t> representation </a:t>
            </a:r>
            <a:r>
              <a:rPr lang="en-US" dirty="0" err="1" smtClean="0"/>
              <a:t>বলেছেন</a:t>
            </a:r>
            <a:r>
              <a:rPr lang="en-US" dirty="0" smtClean="0"/>
              <a:t>। </a:t>
            </a:r>
            <a:r>
              <a:rPr lang="en-US" dirty="0" err="1" smtClean="0"/>
              <a:t>এতে</a:t>
            </a:r>
            <a:r>
              <a:rPr lang="en-US" dirty="0" smtClean="0"/>
              <a:t> </a:t>
            </a:r>
            <a:r>
              <a:rPr lang="en-US" dirty="0" err="1" smtClean="0"/>
              <a:t>তিনটি</a:t>
            </a:r>
            <a:r>
              <a:rPr lang="en-US" dirty="0" smtClean="0"/>
              <a:t> </a:t>
            </a:r>
            <a:r>
              <a:rPr lang="en-US" dirty="0" err="1" smtClean="0"/>
              <a:t>ধাপ</a:t>
            </a:r>
            <a:r>
              <a:rPr lang="en-US" dirty="0" smtClean="0"/>
              <a:t> </a:t>
            </a:r>
            <a:r>
              <a:rPr lang="en-US" dirty="0" err="1" smtClean="0"/>
              <a:t>রয়েছে</a:t>
            </a:r>
            <a:r>
              <a:rPr lang="en-US" dirty="0" smtClean="0"/>
              <a:t> -------</a:t>
            </a:r>
          </a:p>
          <a:p>
            <a:pPr marL="0" indent="0">
              <a:buNone/>
            </a:pPr>
            <a:r>
              <a:rPr lang="en-US" dirty="0" smtClean="0"/>
              <a:t>ক)   Inactive representation -এ </a:t>
            </a:r>
            <a:r>
              <a:rPr lang="en-US" dirty="0" err="1" smtClean="0"/>
              <a:t>স্তরে</a:t>
            </a:r>
            <a:r>
              <a:rPr lang="en-US" dirty="0" smtClean="0"/>
              <a:t> </a:t>
            </a:r>
            <a:r>
              <a:rPr lang="en-US" dirty="0" err="1" smtClean="0"/>
              <a:t>শুধু</a:t>
            </a:r>
            <a:r>
              <a:rPr lang="en-US" dirty="0" smtClean="0"/>
              <a:t> </a:t>
            </a:r>
            <a:r>
              <a:rPr lang="en-US" dirty="0" err="1" smtClean="0"/>
              <a:t>শিশুর</a:t>
            </a:r>
            <a:r>
              <a:rPr lang="en-US" dirty="0" smtClean="0"/>
              <a:t> </a:t>
            </a:r>
            <a:r>
              <a:rPr lang="en-US" dirty="0" err="1" smtClean="0"/>
              <a:t>শিশুকালের</a:t>
            </a:r>
            <a:r>
              <a:rPr lang="en-US" dirty="0" smtClean="0"/>
              <a:t> </a:t>
            </a:r>
            <a:r>
              <a:rPr lang="en-US" dirty="0" err="1" smtClean="0"/>
              <a:t>অভ্যাসগত</a:t>
            </a:r>
            <a:r>
              <a:rPr lang="en-US" dirty="0" smtClean="0"/>
              <a:t> </a:t>
            </a:r>
            <a:r>
              <a:rPr lang="en-US" dirty="0" err="1" smtClean="0"/>
              <a:t>আচরণের</a:t>
            </a:r>
            <a:r>
              <a:rPr lang="en-US" dirty="0" smtClean="0"/>
              <a:t> </a:t>
            </a:r>
            <a:r>
              <a:rPr lang="en-US" dirty="0" err="1" smtClean="0"/>
              <a:t>প্রাধান্য</a:t>
            </a:r>
            <a:r>
              <a:rPr lang="en-US" dirty="0" smtClean="0"/>
              <a:t> </a:t>
            </a:r>
            <a:r>
              <a:rPr lang="en-US" dirty="0" err="1" smtClean="0"/>
              <a:t>থাকে</a:t>
            </a:r>
            <a:r>
              <a:rPr lang="en-US" dirty="0" smtClean="0"/>
              <a:t> । </a:t>
            </a:r>
          </a:p>
          <a:p>
            <a:pPr marL="0" indent="0">
              <a:buNone/>
            </a:pPr>
            <a:r>
              <a:rPr lang="en-US" dirty="0" smtClean="0"/>
              <a:t>খ)   Iconic  representation - এ </a:t>
            </a:r>
            <a:r>
              <a:rPr lang="en-US" dirty="0" err="1" smtClean="0"/>
              <a:t>স্তরে</a:t>
            </a:r>
            <a:r>
              <a:rPr lang="en-US" dirty="0" smtClean="0"/>
              <a:t> </a:t>
            </a:r>
            <a:r>
              <a:rPr lang="en-US" dirty="0" err="1" smtClean="0"/>
              <a:t>শিশুর</a:t>
            </a:r>
            <a:r>
              <a:rPr lang="en-US" dirty="0" smtClean="0"/>
              <a:t> </a:t>
            </a:r>
            <a:r>
              <a:rPr lang="en-US" dirty="0" err="1" smtClean="0"/>
              <a:t>মনে</a:t>
            </a:r>
            <a:r>
              <a:rPr lang="en-US" dirty="0" smtClean="0"/>
              <a:t> </a:t>
            </a:r>
            <a:r>
              <a:rPr lang="en-US" dirty="0" err="1" smtClean="0"/>
              <a:t>কিছু</a:t>
            </a:r>
            <a:r>
              <a:rPr lang="en-US" dirty="0" smtClean="0"/>
              <a:t> </a:t>
            </a:r>
            <a:r>
              <a:rPr lang="en-US" dirty="0" err="1" smtClean="0"/>
              <a:t>ধারণা</a:t>
            </a:r>
            <a:r>
              <a:rPr lang="en-US" dirty="0" smtClean="0"/>
              <a:t> </a:t>
            </a:r>
            <a:r>
              <a:rPr lang="en-US" dirty="0" err="1" smtClean="0"/>
              <a:t>বা</a:t>
            </a:r>
            <a:r>
              <a:rPr lang="en-US" dirty="0" smtClean="0"/>
              <a:t> </a:t>
            </a:r>
            <a:r>
              <a:rPr lang="en-US" dirty="0" err="1" smtClean="0"/>
              <a:t>প্রতিরূপের</a:t>
            </a:r>
            <a:r>
              <a:rPr lang="en-US" dirty="0" smtClean="0"/>
              <a:t> </a:t>
            </a:r>
            <a:r>
              <a:rPr lang="en-US" dirty="0" err="1" smtClean="0"/>
              <a:t>সৃস্টি</a:t>
            </a:r>
            <a:r>
              <a:rPr lang="en-US" dirty="0" smtClean="0"/>
              <a:t> </a:t>
            </a:r>
            <a:r>
              <a:rPr lang="en-US" dirty="0" err="1" smtClean="0"/>
              <a:t>হয়</a:t>
            </a:r>
            <a:r>
              <a:rPr lang="en-US" dirty="0" smtClean="0"/>
              <a:t> । </a:t>
            </a:r>
          </a:p>
          <a:p>
            <a:pPr marL="0" indent="0">
              <a:buNone/>
            </a:pPr>
            <a:r>
              <a:rPr lang="en-US" dirty="0" smtClean="0"/>
              <a:t>গ)   Symbolic  representation - এ </a:t>
            </a:r>
            <a:r>
              <a:rPr lang="en-US" dirty="0" err="1" smtClean="0"/>
              <a:t>স্তরে</a:t>
            </a:r>
            <a:r>
              <a:rPr lang="en-US" dirty="0" smtClean="0"/>
              <a:t> </a:t>
            </a:r>
            <a:r>
              <a:rPr lang="en-US" dirty="0" err="1" smtClean="0"/>
              <a:t>এসে</a:t>
            </a:r>
            <a:r>
              <a:rPr lang="en-US" dirty="0" smtClean="0"/>
              <a:t> </a:t>
            </a:r>
            <a:r>
              <a:rPr lang="en-US" dirty="0" err="1" smtClean="0"/>
              <a:t>শিশু</a:t>
            </a:r>
            <a:r>
              <a:rPr lang="en-US" dirty="0" smtClean="0"/>
              <a:t> </a:t>
            </a:r>
            <a:r>
              <a:rPr lang="en-US" dirty="0" err="1" smtClean="0"/>
              <a:t>ভাষাকে</a:t>
            </a:r>
            <a:r>
              <a:rPr lang="en-US" dirty="0" smtClean="0"/>
              <a:t>  </a:t>
            </a:r>
            <a:r>
              <a:rPr lang="en-US" dirty="0" err="1" smtClean="0"/>
              <a:t>প্রতীক</a:t>
            </a:r>
            <a:r>
              <a:rPr lang="en-US" dirty="0" smtClean="0"/>
              <a:t> </a:t>
            </a:r>
            <a:r>
              <a:rPr lang="en-US" dirty="0" err="1" smtClean="0"/>
              <a:t>রূপে</a:t>
            </a:r>
            <a:r>
              <a:rPr lang="en-US" dirty="0" smtClean="0"/>
              <a:t> </a:t>
            </a:r>
            <a:r>
              <a:rPr lang="en-US" dirty="0" err="1" smtClean="0"/>
              <a:t>ব্যবহার</a:t>
            </a:r>
            <a:r>
              <a:rPr lang="en-US" dirty="0" smtClean="0"/>
              <a:t> </a:t>
            </a:r>
            <a:r>
              <a:rPr lang="en-US" dirty="0" err="1" smtClean="0"/>
              <a:t>করে</a:t>
            </a:r>
            <a:r>
              <a:rPr lang="en-US" dirty="0" smtClean="0"/>
              <a:t> । </a:t>
            </a:r>
            <a:r>
              <a:rPr lang="en-US" dirty="0" err="1" smtClean="0"/>
              <a:t>শিশুর</a:t>
            </a:r>
            <a:r>
              <a:rPr lang="en-US" dirty="0" smtClean="0"/>
              <a:t> </a:t>
            </a:r>
            <a:r>
              <a:rPr lang="en-US" dirty="0" err="1" smtClean="0"/>
              <a:t>মানসিক</a:t>
            </a:r>
            <a:r>
              <a:rPr lang="en-US" dirty="0" smtClean="0"/>
              <a:t> </a:t>
            </a:r>
            <a:r>
              <a:rPr lang="en-US" dirty="0" err="1" smtClean="0"/>
              <a:t>বিকাশকে</a:t>
            </a:r>
            <a:r>
              <a:rPr lang="en-US" dirty="0" smtClean="0"/>
              <a:t> </a:t>
            </a:r>
            <a:r>
              <a:rPr lang="en-US" dirty="0" err="1" smtClean="0"/>
              <a:t>উন্নত</a:t>
            </a:r>
            <a:r>
              <a:rPr lang="en-US" dirty="0" smtClean="0"/>
              <a:t> </a:t>
            </a:r>
            <a:r>
              <a:rPr lang="en-US" dirty="0" err="1" smtClean="0"/>
              <a:t>করার</a:t>
            </a:r>
            <a:r>
              <a:rPr lang="en-US" dirty="0" smtClean="0"/>
              <a:t> </a:t>
            </a:r>
            <a:r>
              <a:rPr lang="en-US" dirty="0" err="1" smtClean="0"/>
              <a:t>জন্য</a:t>
            </a:r>
            <a:r>
              <a:rPr lang="en-US" dirty="0" smtClean="0"/>
              <a:t>  </a:t>
            </a:r>
            <a:r>
              <a:rPr lang="en-US" dirty="0" err="1" smtClean="0"/>
              <a:t>ছোটো</a:t>
            </a:r>
            <a:r>
              <a:rPr lang="en-US" dirty="0" smtClean="0"/>
              <a:t> </a:t>
            </a:r>
            <a:r>
              <a:rPr lang="en-US" dirty="0" err="1" smtClean="0"/>
              <a:t>বেলা</a:t>
            </a:r>
            <a:r>
              <a:rPr lang="en-US" dirty="0" smtClean="0"/>
              <a:t> </a:t>
            </a:r>
            <a:r>
              <a:rPr lang="en-US" dirty="0" err="1" smtClean="0"/>
              <a:t>থেকেই</a:t>
            </a:r>
            <a:r>
              <a:rPr lang="en-US" dirty="0" smtClean="0"/>
              <a:t> </a:t>
            </a:r>
            <a:r>
              <a:rPr lang="en-US" dirty="0" err="1" smtClean="0"/>
              <a:t>কতগুলো</a:t>
            </a:r>
            <a:r>
              <a:rPr lang="en-US" dirty="0" smtClean="0"/>
              <a:t> </a:t>
            </a:r>
            <a:r>
              <a:rPr lang="en-US" dirty="0" err="1" smtClean="0"/>
              <a:t>পদক্ষেপ</a:t>
            </a:r>
            <a:r>
              <a:rPr lang="en-US" dirty="0" smtClean="0"/>
              <a:t> </a:t>
            </a:r>
            <a:r>
              <a:rPr lang="en-US" dirty="0" err="1" smtClean="0"/>
              <a:t>নেয়া</a:t>
            </a:r>
            <a:r>
              <a:rPr lang="en-US" dirty="0" smtClean="0"/>
              <a:t> </a:t>
            </a:r>
            <a:r>
              <a:rPr lang="en-US" dirty="0" err="1" smtClean="0"/>
              <a:t>প্রয়োজন</a:t>
            </a:r>
            <a:r>
              <a:rPr lang="en-US" dirty="0" smtClean="0"/>
              <a:t> । </a:t>
            </a:r>
            <a:r>
              <a:rPr lang="en-US" dirty="0" err="1" smtClean="0"/>
              <a:t>যেমন</a:t>
            </a:r>
            <a:r>
              <a:rPr lang="en-US" dirty="0" smtClean="0"/>
              <a:t> – </a:t>
            </a:r>
          </a:p>
          <a:p>
            <a:pPr marL="0" indent="0">
              <a:buNone/>
            </a:pPr>
            <a:r>
              <a:rPr lang="en-US" dirty="0" smtClean="0"/>
              <a:t>১) </a:t>
            </a:r>
            <a:r>
              <a:rPr lang="en-US" dirty="0" err="1" smtClean="0"/>
              <a:t>চারপাশের</a:t>
            </a:r>
            <a:r>
              <a:rPr lang="en-US" dirty="0" smtClean="0"/>
              <a:t> </a:t>
            </a:r>
            <a:r>
              <a:rPr lang="en-US" dirty="0" err="1" smtClean="0"/>
              <a:t>বিষয়বস্তু</a:t>
            </a:r>
            <a:r>
              <a:rPr lang="en-US" dirty="0" smtClean="0"/>
              <a:t> ও </a:t>
            </a:r>
            <a:r>
              <a:rPr lang="en-US" dirty="0" err="1" smtClean="0"/>
              <a:t>ঘটনার</a:t>
            </a:r>
            <a:r>
              <a:rPr lang="en-US" dirty="0" smtClean="0"/>
              <a:t> </a:t>
            </a:r>
            <a:r>
              <a:rPr lang="en-US" dirty="0" err="1" smtClean="0"/>
              <a:t>প্রতি</a:t>
            </a:r>
            <a:r>
              <a:rPr lang="en-US" dirty="0" smtClean="0"/>
              <a:t>  </a:t>
            </a:r>
            <a:r>
              <a:rPr lang="en-US" dirty="0" err="1" smtClean="0"/>
              <a:t>আগ্রহ</a:t>
            </a:r>
            <a:r>
              <a:rPr lang="en-US" dirty="0" smtClean="0"/>
              <a:t> ও </a:t>
            </a:r>
            <a:r>
              <a:rPr lang="en-US" dirty="0" err="1" smtClean="0"/>
              <a:t>সজাগ</a:t>
            </a:r>
            <a:r>
              <a:rPr lang="en-US" dirty="0" smtClean="0"/>
              <a:t> </a:t>
            </a:r>
            <a:r>
              <a:rPr lang="en-US" dirty="0" err="1" smtClean="0"/>
              <a:t>থাকা</a:t>
            </a:r>
            <a:r>
              <a:rPr lang="en-US" dirty="0" smtClean="0"/>
              <a:t> </a:t>
            </a:r>
            <a:r>
              <a:rPr lang="en-US" dirty="0" err="1" smtClean="0"/>
              <a:t>ভাল</a:t>
            </a:r>
            <a:r>
              <a:rPr lang="en-US" dirty="0" smtClean="0"/>
              <a:t> </a:t>
            </a:r>
            <a:r>
              <a:rPr lang="en-US" dirty="0" err="1" smtClean="0"/>
              <a:t>এবং</a:t>
            </a:r>
            <a:r>
              <a:rPr lang="en-US" dirty="0" smtClean="0"/>
              <a:t> </a:t>
            </a:r>
            <a:r>
              <a:rPr lang="en-US" dirty="0" err="1" smtClean="0"/>
              <a:t>শিশু</a:t>
            </a:r>
            <a:r>
              <a:rPr lang="en-US" dirty="0" smtClean="0"/>
              <a:t> </a:t>
            </a:r>
            <a:r>
              <a:rPr lang="en-US" dirty="0" err="1" smtClean="0"/>
              <a:t>যাতে</a:t>
            </a:r>
            <a:r>
              <a:rPr lang="en-US" dirty="0" smtClean="0"/>
              <a:t> </a:t>
            </a:r>
            <a:r>
              <a:rPr lang="en-US" dirty="0" err="1" smtClean="0"/>
              <a:t>এগুলো</a:t>
            </a:r>
            <a:r>
              <a:rPr lang="en-US" dirty="0" smtClean="0"/>
              <a:t> </a:t>
            </a:r>
            <a:r>
              <a:rPr lang="en-US" dirty="0" err="1" smtClean="0"/>
              <a:t>লক্ষ্য</a:t>
            </a:r>
            <a:r>
              <a:rPr lang="en-US" dirty="0" smtClean="0"/>
              <a:t> </a:t>
            </a:r>
            <a:r>
              <a:rPr lang="en-US" dirty="0" err="1" smtClean="0"/>
              <a:t>করার</a:t>
            </a:r>
            <a:r>
              <a:rPr lang="en-US" dirty="0" smtClean="0"/>
              <a:t> </a:t>
            </a:r>
            <a:r>
              <a:rPr lang="en-US" dirty="0" err="1" smtClean="0"/>
              <a:t>সুজোগ</a:t>
            </a:r>
            <a:r>
              <a:rPr lang="en-US" dirty="0" smtClean="0"/>
              <a:t> </a:t>
            </a:r>
            <a:r>
              <a:rPr lang="en-US" dirty="0" err="1" smtClean="0"/>
              <a:t>পায়</a:t>
            </a:r>
            <a:r>
              <a:rPr lang="en-US" dirty="0" smtClean="0"/>
              <a:t> </a:t>
            </a:r>
            <a:r>
              <a:rPr lang="en-US" dirty="0" err="1" smtClean="0"/>
              <a:t>এর</a:t>
            </a:r>
            <a:r>
              <a:rPr lang="en-US" dirty="0" smtClean="0"/>
              <a:t> </a:t>
            </a:r>
            <a:r>
              <a:rPr lang="en-US" dirty="0" err="1" smtClean="0"/>
              <a:t>প্রতি</a:t>
            </a:r>
            <a:r>
              <a:rPr lang="en-US" dirty="0" smtClean="0"/>
              <a:t> </a:t>
            </a:r>
            <a:r>
              <a:rPr lang="en-US" dirty="0" err="1" smtClean="0"/>
              <a:t>নজর</a:t>
            </a:r>
            <a:r>
              <a:rPr lang="en-US" dirty="0" smtClean="0"/>
              <a:t> </a:t>
            </a:r>
            <a:r>
              <a:rPr lang="en-US" dirty="0" err="1" smtClean="0"/>
              <a:t>দেয়া</a:t>
            </a:r>
            <a:r>
              <a:rPr lang="en-US" dirty="0" smtClean="0"/>
              <a:t> </a:t>
            </a:r>
            <a:r>
              <a:rPr lang="en-US" dirty="0" err="1" smtClean="0"/>
              <a:t>উচি</a:t>
            </a:r>
            <a:r>
              <a:rPr lang="en-US" dirty="0" smtClean="0"/>
              <a:t>ৎ ।</a:t>
            </a:r>
            <a:endParaRPr lang="en-SG" dirty="0"/>
          </a:p>
        </p:txBody>
      </p:sp>
    </p:spTree>
    <p:extLst>
      <p:ext uri="{BB962C8B-B14F-4D97-AF65-F5344CB8AC3E}">
        <p14:creationId xmlns:p14="http://schemas.microsoft.com/office/powerpoint/2010/main" val="345880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২) </a:t>
            </a:r>
            <a:r>
              <a:rPr lang="en-US" dirty="0" err="1" smtClean="0"/>
              <a:t>শিশুর</a:t>
            </a:r>
            <a:r>
              <a:rPr lang="en-US" dirty="0" smtClean="0"/>
              <a:t> </a:t>
            </a:r>
            <a:r>
              <a:rPr lang="en-US" dirty="0" err="1" smtClean="0"/>
              <a:t>পরিবেশ</a:t>
            </a:r>
            <a:r>
              <a:rPr lang="en-US" dirty="0" smtClean="0"/>
              <a:t> </a:t>
            </a:r>
            <a:r>
              <a:rPr lang="en-US" dirty="0" err="1" smtClean="0"/>
              <a:t>তার</a:t>
            </a:r>
            <a:r>
              <a:rPr lang="en-US" dirty="0" smtClean="0"/>
              <a:t> </a:t>
            </a:r>
            <a:r>
              <a:rPr lang="en-US" dirty="0" err="1" smtClean="0"/>
              <a:t>পরিনতি</a:t>
            </a:r>
            <a:r>
              <a:rPr lang="en-US" dirty="0" smtClean="0"/>
              <a:t> </a:t>
            </a:r>
            <a:r>
              <a:rPr lang="en-US" dirty="0" err="1" smtClean="0"/>
              <a:t>অনুযায়ী</a:t>
            </a:r>
            <a:r>
              <a:rPr lang="en-US" dirty="0" smtClean="0"/>
              <a:t> </a:t>
            </a:r>
            <a:r>
              <a:rPr lang="en-US" dirty="0" err="1" smtClean="0"/>
              <a:t>হওয়া</a:t>
            </a:r>
            <a:r>
              <a:rPr lang="en-US" dirty="0" smtClean="0"/>
              <a:t> </a:t>
            </a:r>
            <a:r>
              <a:rPr lang="en-US" dirty="0" err="1" smtClean="0"/>
              <a:t>উচি</a:t>
            </a:r>
            <a:r>
              <a:rPr lang="en-US" dirty="0" smtClean="0"/>
              <a:t>ৎ । এ </a:t>
            </a:r>
            <a:r>
              <a:rPr lang="en-US" dirty="0" err="1" smtClean="0"/>
              <a:t>ব্যপারে</a:t>
            </a:r>
            <a:r>
              <a:rPr lang="en-US" dirty="0" smtClean="0"/>
              <a:t> </a:t>
            </a:r>
            <a:r>
              <a:rPr lang="en-US" dirty="0" err="1" smtClean="0"/>
              <a:t>শিশুকে</a:t>
            </a:r>
            <a:r>
              <a:rPr lang="en-US" dirty="0" smtClean="0"/>
              <a:t> </a:t>
            </a:r>
            <a:r>
              <a:rPr lang="en-US" dirty="0" err="1" smtClean="0"/>
              <a:t>জোর</a:t>
            </a:r>
            <a:r>
              <a:rPr lang="en-US" dirty="0" smtClean="0"/>
              <a:t> </a:t>
            </a:r>
            <a:r>
              <a:rPr lang="en-US" dirty="0" err="1" smtClean="0"/>
              <a:t>করে</a:t>
            </a:r>
            <a:r>
              <a:rPr lang="en-US" dirty="0" smtClean="0"/>
              <a:t> </a:t>
            </a:r>
            <a:r>
              <a:rPr lang="en-US" dirty="0" err="1" smtClean="0"/>
              <a:t>কোন</a:t>
            </a:r>
            <a:r>
              <a:rPr lang="en-US" dirty="0" smtClean="0"/>
              <a:t> </a:t>
            </a:r>
            <a:r>
              <a:rPr lang="en-US" dirty="0" err="1" smtClean="0"/>
              <a:t>কিছুর</a:t>
            </a:r>
            <a:r>
              <a:rPr lang="en-US" dirty="0" smtClean="0"/>
              <a:t> </a:t>
            </a:r>
            <a:r>
              <a:rPr lang="en-US" dirty="0" err="1" smtClean="0"/>
              <a:t>জ্ঞান</a:t>
            </a:r>
            <a:r>
              <a:rPr lang="en-US" dirty="0" smtClean="0"/>
              <a:t> </a:t>
            </a:r>
            <a:r>
              <a:rPr lang="en-US" dirty="0" err="1" smtClean="0"/>
              <a:t>দেয়া</a:t>
            </a:r>
            <a:r>
              <a:rPr lang="en-US" dirty="0" smtClean="0"/>
              <a:t> </a:t>
            </a:r>
            <a:r>
              <a:rPr lang="en-US" dirty="0" err="1" smtClean="0"/>
              <a:t>অনর্থক</a:t>
            </a:r>
            <a:r>
              <a:rPr lang="en-US" dirty="0" smtClean="0"/>
              <a:t> । </a:t>
            </a:r>
            <a:r>
              <a:rPr lang="en-US" dirty="0" err="1" smtClean="0"/>
              <a:t>তার</a:t>
            </a:r>
            <a:r>
              <a:rPr lang="en-US" dirty="0" smtClean="0"/>
              <a:t> </a:t>
            </a:r>
            <a:r>
              <a:rPr lang="en-US" dirty="0" err="1" smtClean="0"/>
              <a:t>ইচ্ছা</a:t>
            </a:r>
            <a:r>
              <a:rPr lang="en-US" dirty="0" smtClean="0"/>
              <a:t> </a:t>
            </a:r>
            <a:r>
              <a:rPr lang="en-US" dirty="0" err="1" smtClean="0"/>
              <a:t>বা</a:t>
            </a:r>
            <a:r>
              <a:rPr lang="en-US" dirty="0" smtClean="0"/>
              <a:t> </a:t>
            </a:r>
            <a:r>
              <a:rPr lang="en-US" dirty="0" err="1" smtClean="0"/>
              <a:t>জিজ্ঞাসাই</a:t>
            </a:r>
            <a:r>
              <a:rPr lang="en-US" dirty="0" smtClean="0"/>
              <a:t>  </a:t>
            </a:r>
            <a:r>
              <a:rPr lang="en-US" dirty="0" err="1" smtClean="0"/>
              <a:t>তাকে</a:t>
            </a:r>
            <a:r>
              <a:rPr lang="en-US" dirty="0" smtClean="0"/>
              <a:t> </a:t>
            </a:r>
            <a:r>
              <a:rPr lang="en-US" dirty="0" err="1" smtClean="0"/>
              <a:t>কোন</a:t>
            </a:r>
            <a:r>
              <a:rPr lang="en-US" dirty="0" smtClean="0"/>
              <a:t> </a:t>
            </a:r>
            <a:r>
              <a:rPr lang="en-US" dirty="0" err="1" smtClean="0"/>
              <a:t>কিছু</a:t>
            </a:r>
            <a:r>
              <a:rPr lang="en-US" dirty="0" smtClean="0"/>
              <a:t> </a:t>
            </a:r>
            <a:r>
              <a:rPr lang="en-US" dirty="0" err="1" smtClean="0"/>
              <a:t>শেখা</a:t>
            </a:r>
            <a:r>
              <a:rPr lang="en-US" dirty="0" smtClean="0"/>
              <a:t> </a:t>
            </a:r>
            <a:r>
              <a:rPr lang="en-US" dirty="0" err="1" smtClean="0"/>
              <a:t>বা</a:t>
            </a:r>
            <a:r>
              <a:rPr lang="en-US" dirty="0" smtClean="0"/>
              <a:t> </a:t>
            </a:r>
            <a:r>
              <a:rPr lang="en-US" dirty="0" err="1" smtClean="0"/>
              <a:t>বোঝার</a:t>
            </a:r>
            <a:r>
              <a:rPr lang="en-US" dirty="0" smtClean="0"/>
              <a:t> </a:t>
            </a:r>
            <a:r>
              <a:rPr lang="en-US" dirty="0" err="1" smtClean="0"/>
              <a:t>ইঙ্গিত</a:t>
            </a:r>
            <a:r>
              <a:rPr lang="en-US" dirty="0" smtClean="0"/>
              <a:t> </a:t>
            </a:r>
            <a:r>
              <a:rPr lang="en-US" dirty="0" err="1" smtClean="0"/>
              <a:t>দেবে</a:t>
            </a:r>
            <a:r>
              <a:rPr lang="en-US" dirty="0" smtClean="0"/>
              <a:t> । </a:t>
            </a:r>
          </a:p>
          <a:p>
            <a:pPr marL="0" indent="0">
              <a:buNone/>
            </a:pPr>
            <a:r>
              <a:rPr lang="en-US" dirty="0" smtClean="0"/>
              <a:t>৩) </a:t>
            </a:r>
            <a:r>
              <a:rPr lang="en-US" dirty="0" err="1" smtClean="0"/>
              <a:t>শিশুর</a:t>
            </a:r>
            <a:r>
              <a:rPr lang="en-US" dirty="0" smtClean="0"/>
              <a:t> </a:t>
            </a:r>
            <a:r>
              <a:rPr lang="en-US" dirty="0" err="1" smtClean="0"/>
              <a:t>শিক্ষা</a:t>
            </a:r>
            <a:r>
              <a:rPr lang="en-US" dirty="0" smtClean="0"/>
              <a:t> </a:t>
            </a:r>
            <a:r>
              <a:rPr lang="en-US" dirty="0" err="1" smtClean="0"/>
              <a:t>প্রত্যক্ষভাবেই</a:t>
            </a:r>
            <a:r>
              <a:rPr lang="en-US" dirty="0" smtClean="0"/>
              <a:t> </a:t>
            </a:r>
            <a:r>
              <a:rPr lang="en-US" dirty="0" err="1" smtClean="0"/>
              <a:t>ঘটে</a:t>
            </a:r>
            <a:r>
              <a:rPr lang="en-US" dirty="0" smtClean="0"/>
              <a:t> । </a:t>
            </a:r>
            <a:r>
              <a:rPr lang="en-US" dirty="0" err="1" smtClean="0"/>
              <a:t>তাই</a:t>
            </a:r>
            <a:r>
              <a:rPr lang="en-US" dirty="0" smtClean="0"/>
              <a:t> </a:t>
            </a:r>
            <a:r>
              <a:rPr lang="en-US" dirty="0" err="1" smtClean="0"/>
              <a:t>হাতে</a:t>
            </a:r>
            <a:r>
              <a:rPr lang="en-US" dirty="0" smtClean="0"/>
              <a:t> </a:t>
            </a:r>
            <a:r>
              <a:rPr lang="en-US" dirty="0" err="1" smtClean="0"/>
              <a:t>কলমে</a:t>
            </a:r>
            <a:r>
              <a:rPr lang="en-US" dirty="0" smtClean="0"/>
              <a:t> ও </a:t>
            </a:r>
            <a:r>
              <a:rPr lang="en-US" dirty="0" err="1" smtClean="0"/>
              <a:t>ইন্দ্রিয়</a:t>
            </a:r>
            <a:r>
              <a:rPr lang="en-US" dirty="0" smtClean="0"/>
              <a:t>  </a:t>
            </a:r>
            <a:r>
              <a:rPr lang="en-US" dirty="0" err="1" smtClean="0"/>
              <a:t>সহযোগে</a:t>
            </a:r>
            <a:r>
              <a:rPr lang="en-US" dirty="0" smtClean="0"/>
              <a:t> </a:t>
            </a:r>
            <a:r>
              <a:rPr lang="en-US" dirty="0" err="1" smtClean="0"/>
              <a:t>সে</a:t>
            </a:r>
            <a:r>
              <a:rPr lang="en-US" dirty="0" smtClean="0"/>
              <a:t> </a:t>
            </a:r>
            <a:r>
              <a:rPr lang="en-US" dirty="0" err="1" smtClean="0"/>
              <a:t>যা</a:t>
            </a:r>
            <a:r>
              <a:rPr lang="en-US" dirty="0" smtClean="0"/>
              <a:t> </a:t>
            </a:r>
            <a:r>
              <a:rPr lang="en-US" dirty="0" err="1" smtClean="0"/>
              <a:t>করে</a:t>
            </a:r>
            <a:r>
              <a:rPr lang="en-US" dirty="0" smtClean="0"/>
              <a:t> </a:t>
            </a:r>
            <a:r>
              <a:rPr lang="en-US" dirty="0" err="1" smtClean="0"/>
              <a:t>তা</a:t>
            </a:r>
            <a:r>
              <a:rPr lang="en-US" dirty="0" smtClean="0"/>
              <a:t> </a:t>
            </a:r>
            <a:r>
              <a:rPr lang="en-US" dirty="0" err="1" smtClean="0"/>
              <a:t>উপলব্ধি</a:t>
            </a:r>
            <a:r>
              <a:rPr lang="en-US" dirty="0" smtClean="0"/>
              <a:t> </a:t>
            </a:r>
            <a:r>
              <a:rPr lang="en-US" dirty="0" err="1" smtClean="0"/>
              <a:t>করতে</a:t>
            </a:r>
            <a:r>
              <a:rPr lang="en-US" dirty="0" smtClean="0"/>
              <a:t> </a:t>
            </a:r>
            <a:r>
              <a:rPr lang="en-US" dirty="0" err="1" smtClean="0"/>
              <a:t>পারে</a:t>
            </a:r>
            <a:r>
              <a:rPr lang="en-US" dirty="0" smtClean="0"/>
              <a:t> । </a:t>
            </a:r>
            <a:r>
              <a:rPr lang="en-US" dirty="0" err="1" smtClean="0"/>
              <a:t>শিশুর</a:t>
            </a:r>
            <a:r>
              <a:rPr lang="en-US" dirty="0" smtClean="0"/>
              <a:t> </a:t>
            </a:r>
            <a:r>
              <a:rPr lang="en-US" dirty="0" err="1" smtClean="0"/>
              <a:t>মানসিক</a:t>
            </a:r>
            <a:r>
              <a:rPr lang="en-US" dirty="0" smtClean="0"/>
              <a:t> </a:t>
            </a:r>
            <a:r>
              <a:rPr lang="en-US" dirty="0" err="1" smtClean="0"/>
              <a:t>বিকাশে</a:t>
            </a:r>
            <a:r>
              <a:rPr lang="en-US" dirty="0" smtClean="0"/>
              <a:t> </a:t>
            </a:r>
            <a:r>
              <a:rPr lang="en-US" dirty="0" err="1" smtClean="0"/>
              <a:t>উন্নতির</a:t>
            </a:r>
            <a:r>
              <a:rPr lang="en-US" dirty="0" smtClean="0"/>
              <a:t> </a:t>
            </a:r>
            <a:r>
              <a:rPr lang="en-US" dirty="0" err="1" smtClean="0"/>
              <a:t>জন্য</a:t>
            </a:r>
            <a:r>
              <a:rPr lang="en-US" dirty="0" smtClean="0"/>
              <a:t> </a:t>
            </a:r>
            <a:r>
              <a:rPr lang="en-US" dirty="0" err="1" smtClean="0"/>
              <a:t>তার</a:t>
            </a:r>
            <a:r>
              <a:rPr lang="en-US" dirty="0" smtClean="0"/>
              <a:t> </a:t>
            </a:r>
            <a:r>
              <a:rPr lang="en-US" dirty="0"/>
              <a:t> </a:t>
            </a:r>
            <a:r>
              <a:rPr lang="en-US" dirty="0" err="1" smtClean="0"/>
              <a:t>সাথে</a:t>
            </a:r>
            <a:r>
              <a:rPr lang="en-US" dirty="0" smtClean="0"/>
              <a:t> </a:t>
            </a:r>
            <a:r>
              <a:rPr lang="en-US" dirty="0" err="1" smtClean="0"/>
              <a:t>কোন</a:t>
            </a:r>
            <a:r>
              <a:rPr lang="en-US" dirty="0" smtClean="0"/>
              <a:t> </a:t>
            </a:r>
            <a:r>
              <a:rPr lang="en-US" dirty="0" err="1" smtClean="0"/>
              <a:t>কাজ</a:t>
            </a:r>
            <a:r>
              <a:rPr lang="en-US" dirty="0" smtClean="0"/>
              <a:t> </a:t>
            </a:r>
            <a:r>
              <a:rPr lang="en-US" dirty="0" err="1" smtClean="0"/>
              <a:t>করলে</a:t>
            </a:r>
            <a:r>
              <a:rPr lang="en-US" dirty="0" smtClean="0"/>
              <a:t> </a:t>
            </a:r>
            <a:r>
              <a:rPr lang="en-US" dirty="0" err="1" smtClean="0"/>
              <a:t>সে</a:t>
            </a:r>
            <a:r>
              <a:rPr lang="en-US" dirty="0" smtClean="0"/>
              <a:t> </a:t>
            </a:r>
            <a:r>
              <a:rPr lang="en-US" dirty="0" err="1" smtClean="0"/>
              <a:t>যেমন</a:t>
            </a:r>
            <a:r>
              <a:rPr lang="en-US" dirty="0" smtClean="0"/>
              <a:t> </a:t>
            </a:r>
            <a:r>
              <a:rPr lang="en-US" dirty="0" err="1" smtClean="0"/>
              <a:t>উৎসাহ</a:t>
            </a:r>
            <a:r>
              <a:rPr lang="en-US" dirty="0" smtClean="0"/>
              <a:t> </a:t>
            </a:r>
            <a:r>
              <a:rPr lang="en-US" dirty="0" err="1" smtClean="0"/>
              <a:t>পাবে</a:t>
            </a:r>
            <a:r>
              <a:rPr lang="en-US" dirty="0" smtClean="0"/>
              <a:t> </a:t>
            </a:r>
            <a:r>
              <a:rPr lang="en-US" dirty="0" err="1" smtClean="0"/>
              <a:t>তেমন</a:t>
            </a:r>
            <a:r>
              <a:rPr lang="en-US" dirty="0" smtClean="0"/>
              <a:t> </a:t>
            </a:r>
            <a:r>
              <a:rPr lang="en-US" dirty="0" err="1" smtClean="0"/>
              <a:t>তাড়াতাড়ি</a:t>
            </a:r>
            <a:r>
              <a:rPr lang="en-US" dirty="0" smtClean="0"/>
              <a:t> </a:t>
            </a:r>
            <a:r>
              <a:rPr lang="en-US" dirty="0" err="1" smtClean="0"/>
              <a:t>শিখবে</a:t>
            </a:r>
            <a:r>
              <a:rPr lang="en-US" dirty="0" smtClean="0"/>
              <a:t> ।</a:t>
            </a:r>
          </a:p>
          <a:p>
            <a:pPr marL="0" indent="0">
              <a:buNone/>
            </a:pPr>
            <a:r>
              <a:rPr lang="en-US" dirty="0" smtClean="0"/>
              <a:t>৪) </a:t>
            </a:r>
            <a:r>
              <a:rPr lang="en-US" dirty="0" err="1" smtClean="0"/>
              <a:t>চিন্তাশক্তি</a:t>
            </a:r>
            <a:r>
              <a:rPr lang="en-US" dirty="0" smtClean="0"/>
              <a:t> ও </a:t>
            </a:r>
            <a:r>
              <a:rPr lang="en-US" dirty="0" err="1" smtClean="0"/>
              <a:t>সৃজনশীলতাকে</a:t>
            </a:r>
            <a:r>
              <a:rPr lang="en-US" dirty="0" smtClean="0"/>
              <a:t> </a:t>
            </a:r>
            <a:r>
              <a:rPr lang="en-US" dirty="0" err="1" smtClean="0"/>
              <a:t>উন্নত</a:t>
            </a:r>
            <a:r>
              <a:rPr lang="en-US" dirty="0" smtClean="0"/>
              <a:t> </a:t>
            </a:r>
            <a:r>
              <a:rPr lang="en-US" dirty="0" err="1" smtClean="0"/>
              <a:t>করার</a:t>
            </a:r>
            <a:r>
              <a:rPr lang="en-US" dirty="0" smtClean="0"/>
              <a:t> </a:t>
            </a:r>
            <a:r>
              <a:rPr lang="en-US" dirty="0" err="1" smtClean="0"/>
              <a:t>জন্য</a:t>
            </a:r>
            <a:r>
              <a:rPr lang="en-US" dirty="0" smtClean="0"/>
              <a:t> </a:t>
            </a:r>
            <a:r>
              <a:rPr lang="en-US" dirty="0" err="1" smtClean="0"/>
              <a:t>শিশুদের</a:t>
            </a:r>
            <a:r>
              <a:rPr lang="en-US" dirty="0" smtClean="0"/>
              <a:t>  </a:t>
            </a:r>
            <a:r>
              <a:rPr lang="en-US" dirty="0" err="1" smtClean="0"/>
              <a:t>স্বাধীনভাবে</a:t>
            </a:r>
            <a:r>
              <a:rPr lang="en-US" dirty="0" smtClean="0"/>
              <a:t> </a:t>
            </a:r>
            <a:r>
              <a:rPr lang="en-US" dirty="0" err="1" smtClean="0"/>
              <a:t>তার</a:t>
            </a:r>
            <a:r>
              <a:rPr lang="en-US" dirty="0" smtClean="0"/>
              <a:t> </a:t>
            </a:r>
            <a:r>
              <a:rPr lang="en-US" dirty="0" err="1" smtClean="0"/>
              <a:t>কল্পনা</a:t>
            </a:r>
            <a:r>
              <a:rPr lang="en-US" dirty="0" smtClean="0"/>
              <a:t> ও </a:t>
            </a:r>
            <a:r>
              <a:rPr lang="en-US" dirty="0" err="1" smtClean="0"/>
              <a:t>চিন্তা</a:t>
            </a:r>
            <a:r>
              <a:rPr lang="en-US" dirty="0" smtClean="0"/>
              <a:t> </a:t>
            </a:r>
            <a:r>
              <a:rPr lang="en-US" dirty="0" err="1" smtClean="0"/>
              <a:t>ভাবনা</a:t>
            </a:r>
            <a:r>
              <a:rPr lang="en-US" dirty="0" smtClean="0"/>
              <a:t> </a:t>
            </a:r>
            <a:r>
              <a:rPr lang="en-US" dirty="0" err="1" smtClean="0"/>
              <a:t>প্রকাশের</a:t>
            </a:r>
            <a:r>
              <a:rPr lang="en-US" dirty="0" smtClean="0"/>
              <a:t> </a:t>
            </a:r>
            <a:r>
              <a:rPr lang="en-US" dirty="0" err="1" smtClean="0"/>
              <a:t>সুযোগ</a:t>
            </a:r>
            <a:r>
              <a:rPr lang="en-US" dirty="0" smtClean="0"/>
              <a:t> </a:t>
            </a:r>
            <a:r>
              <a:rPr lang="en-US" dirty="0" err="1" smtClean="0"/>
              <a:t>দিতে</a:t>
            </a:r>
            <a:r>
              <a:rPr lang="en-US" dirty="0" smtClean="0"/>
              <a:t> </a:t>
            </a:r>
            <a:r>
              <a:rPr lang="en-US" dirty="0" err="1" smtClean="0"/>
              <a:t>হবে</a:t>
            </a:r>
            <a:r>
              <a:rPr lang="en-US" dirty="0" smtClean="0"/>
              <a:t> । </a:t>
            </a:r>
          </a:p>
          <a:p>
            <a:pPr marL="0" indent="0">
              <a:buNone/>
            </a:pPr>
            <a:r>
              <a:rPr lang="en-US" dirty="0" smtClean="0"/>
              <a:t>৫) </a:t>
            </a:r>
            <a:r>
              <a:rPr lang="en-US" dirty="0" err="1" smtClean="0"/>
              <a:t>শিশুর</a:t>
            </a:r>
            <a:r>
              <a:rPr lang="en-US" dirty="0" smtClean="0"/>
              <a:t> </a:t>
            </a:r>
            <a:r>
              <a:rPr lang="en-US" dirty="0" err="1" smtClean="0"/>
              <a:t>সমস্যা</a:t>
            </a:r>
            <a:r>
              <a:rPr lang="en-US" dirty="0" smtClean="0"/>
              <a:t> </a:t>
            </a:r>
            <a:r>
              <a:rPr lang="en-US" dirty="0" err="1" smtClean="0"/>
              <a:t>সমাধানে</a:t>
            </a:r>
            <a:r>
              <a:rPr lang="en-US" dirty="0" smtClean="0"/>
              <a:t> </a:t>
            </a:r>
            <a:r>
              <a:rPr lang="en-US" dirty="0" err="1" smtClean="0"/>
              <a:t>সহায়ক</a:t>
            </a:r>
            <a:r>
              <a:rPr lang="en-US" dirty="0" smtClean="0"/>
              <a:t> </a:t>
            </a:r>
            <a:r>
              <a:rPr lang="en-US" dirty="0" err="1" smtClean="0"/>
              <a:t>বিষয়াদি</a:t>
            </a:r>
            <a:r>
              <a:rPr lang="en-US" dirty="0" smtClean="0"/>
              <a:t>  </a:t>
            </a:r>
            <a:r>
              <a:rPr lang="en-US" dirty="0" err="1" smtClean="0"/>
              <a:t>যেমন</a:t>
            </a:r>
            <a:r>
              <a:rPr lang="en-US" dirty="0" smtClean="0"/>
              <a:t> </a:t>
            </a:r>
            <a:r>
              <a:rPr lang="en-US" dirty="0" err="1" smtClean="0"/>
              <a:t>তথ্য</a:t>
            </a:r>
            <a:r>
              <a:rPr lang="en-US" dirty="0" smtClean="0"/>
              <a:t> </a:t>
            </a:r>
            <a:r>
              <a:rPr lang="en-US" dirty="0" err="1" smtClean="0"/>
              <a:t>সংগ্রহ</a:t>
            </a:r>
            <a:r>
              <a:rPr lang="en-US" dirty="0" smtClean="0"/>
              <a:t> </a:t>
            </a:r>
            <a:r>
              <a:rPr lang="en-US" dirty="0" err="1" smtClean="0"/>
              <a:t>বিকল্প</a:t>
            </a:r>
            <a:r>
              <a:rPr lang="en-US" dirty="0" smtClean="0"/>
              <a:t> </a:t>
            </a:r>
            <a:r>
              <a:rPr lang="en-US" dirty="0" err="1" smtClean="0"/>
              <a:t>পন্থা,সঠিক</a:t>
            </a:r>
            <a:r>
              <a:rPr lang="en-US" dirty="0" smtClean="0"/>
              <a:t> </a:t>
            </a:r>
            <a:r>
              <a:rPr lang="en-US" dirty="0" err="1" smtClean="0"/>
              <a:t>সমাধান</a:t>
            </a:r>
            <a:r>
              <a:rPr lang="en-US" dirty="0" smtClean="0"/>
              <a:t> </a:t>
            </a:r>
            <a:r>
              <a:rPr lang="en-US" dirty="0" err="1" smtClean="0"/>
              <a:t>যাচাই</a:t>
            </a:r>
            <a:r>
              <a:rPr lang="en-US" dirty="0" smtClean="0"/>
              <a:t> </a:t>
            </a:r>
            <a:r>
              <a:rPr lang="en-US" dirty="0" err="1" smtClean="0"/>
              <a:t>করা</a:t>
            </a:r>
            <a:r>
              <a:rPr lang="en-US" dirty="0" smtClean="0"/>
              <a:t> </a:t>
            </a:r>
            <a:r>
              <a:rPr lang="en-US" dirty="0" err="1" smtClean="0"/>
              <a:t>এবং</a:t>
            </a:r>
            <a:r>
              <a:rPr lang="en-US" dirty="0" smtClean="0"/>
              <a:t> </a:t>
            </a:r>
            <a:r>
              <a:rPr lang="en-US" dirty="0" err="1" smtClean="0"/>
              <a:t>নিরুপন</a:t>
            </a:r>
            <a:r>
              <a:rPr lang="en-US" dirty="0" smtClean="0"/>
              <a:t> </a:t>
            </a:r>
            <a:r>
              <a:rPr lang="en-US" dirty="0" err="1" smtClean="0"/>
              <a:t>করা</a:t>
            </a:r>
            <a:r>
              <a:rPr lang="en-US" dirty="0" smtClean="0"/>
              <a:t> </a:t>
            </a:r>
            <a:r>
              <a:rPr lang="en-US" dirty="0" err="1" smtClean="0"/>
              <a:t>এগুলো</a:t>
            </a:r>
            <a:r>
              <a:rPr lang="en-US" dirty="0" smtClean="0"/>
              <a:t> </a:t>
            </a:r>
            <a:r>
              <a:rPr lang="en-US" dirty="0" err="1" smtClean="0"/>
              <a:t>ব্যবহারের</a:t>
            </a:r>
            <a:r>
              <a:rPr lang="en-US" dirty="0" smtClean="0"/>
              <a:t> </a:t>
            </a:r>
            <a:r>
              <a:rPr lang="en-US" dirty="0" err="1" smtClean="0"/>
              <a:t>সুযোগ</a:t>
            </a:r>
            <a:r>
              <a:rPr lang="en-US" dirty="0" smtClean="0"/>
              <a:t> </a:t>
            </a:r>
            <a:r>
              <a:rPr lang="en-US" dirty="0" err="1" smtClean="0"/>
              <a:t>দিতে</a:t>
            </a:r>
            <a:r>
              <a:rPr lang="en-US" dirty="0" smtClean="0"/>
              <a:t> </a:t>
            </a:r>
            <a:r>
              <a:rPr lang="en-US" dirty="0" err="1" smtClean="0"/>
              <a:t>হবে</a:t>
            </a:r>
            <a:r>
              <a:rPr lang="en-US" dirty="0" smtClean="0"/>
              <a:t> ।</a:t>
            </a:r>
            <a:endParaRPr lang="en-SG" dirty="0"/>
          </a:p>
        </p:txBody>
      </p:sp>
    </p:spTree>
    <p:extLst>
      <p:ext uri="{BB962C8B-B14F-4D97-AF65-F5344CB8AC3E}">
        <p14:creationId xmlns:p14="http://schemas.microsoft.com/office/powerpoint/2010/main" val="116228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a:t> </a:t>
            </a:r>
            <a:r>
              <a:rPr lang="bn-IN" dirty="0" smtClean="0"/>
              <a:t>           প্রাক বিদ্যালয় বয়সে শিশুর মানসিক বিকাশ তরান্বিত করার </a:t>
            </a:r>
            <a:r>
              <a:rPr lang="en-US" dirty="0" smtClean="0"/>
              <a:t> </a:t>
            </a:r>
            <a:r>
              <a:rPr lang="bn-IN" dirty="0" smtClean="0"/>
              <a:t>বয়স </a:t>
            </a:r>
            <a:r>
              <a:rPr lang="bn-IN" dirty="0" smtClean="0"/>
              <a:t>। এ সময়টিতে সে যেমন সামাজিক  ভাবে এবং দৈহিক ভাবে বিকাশের </a:t>
            </a:r>
            <a:r>
              <a:rPr lang="bn-IN" dirty="0" smtClean="0"/>
              <a:t>জন্য </a:t>
            </a:r>
            <a:r>
              <a:rPr lang="bn-IN" dirty="0" smtClean="0"/>
              <a:t>তৈরী হতে থাকে তেমনি মানসিক ভাবে বিকাশের জন্য এটাই প্রকৃত সময় । তবে সকলের মানসিক বিকাশ একই  ভাবে হয় না </a:t>
            </a:r>
            <a:r>
              <a:rPr lang="bn-IN" dirty="0" smtClean="0"/>
              <a:t>৪  </a:t>
            </a:r>
            <a:r>
              <a:rPr lang="bn-IN" dirty="0" smtClean="0"/>
              <a:t>বছরের একটি ছেলে যুক্তিপূর্ণ চিন্তা করতে পারে না। তাই তাকে সমস্যা সমাধানে আগ্রহী করা </a:t>
            </a:r>
            <a:r>
              <a:rPr lang="bn-IN" smtClean="0"/>
              <a:t>ঠিক </a:t>
            </a:r>
            <a:r>
              <a:rPr lang="bn-IN" smtClean="0"/>
              <a:t>না।  </a:t>
            </a:r>
            <a:r>
              <a:rPr lang="bn-IN" dirty="0" smtClean="0"/>
              <a:t>অথচ ১ বছরের </a:t>
            </a:r>
            <a:r>
              <a:rPr lang="bn-IN" dirty="0" smtClean="0"/>
              <a:t>একটি </a:t>
            </a:r>
            <a:r>
              <a:rPr lang="en-US" dirty="0"/>
              <a:t> </a:t>
            </a:r>
            <a:r>
              <a:rPr lang="en-US" dirty="0" err="1" smtClean="0"/>
              <a:t>ছেলের</a:t>
            </a:r>
            <a:r>
              <a:rPr lang="bn-IN" dirty="0" smtClean="0"/>
              <a:t> চিন্তায় যুক্তির আভাস আছে । পরিশেষে বলা যায়  মানসিক পরিনতির উপরই শিশুর শিক্ষা   নির্ভরশীল এবং তা অবশ্যই বয়সভেদে ।</a:t>
            </a:r>
            <a:endParaRPr lang="en-SG" dirty="0"/>
          </a:p>
        </p:txBody>
      </p:sp>
    </p:spTree>
    <p:extLst>
      <p:ext uri="{BB962C8B-B14F-4D97-AF65-F5344CB8AC3E}">
        <p14:creationId xmlns:p14="http://schemas.microsoft.com/office/powerpoint/2010/main" val="535762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874</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Vrinda</vt:lpstr>
      <vt:lpstr>Office Theme</vt:lpstr>
      <vt:lpstr>প্রাক বিদ্যালয় শিশুর মানসিক বিকাশ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প্রাক বিদ্যালয় শিশুর মানসিক বিকাশ</dc:title>
  <dc:creator>Ferdousi Begum</dc:creator>
  <cp:lastModifiedBy>Ferdousi Begum</cp:lastModifiedBy>
  <cp:revision>39</cp:revision>
  <dcterms:created xsi:type="dcterms:W3CDTF">2020-05-11T18:28:08Z</dcterms:created>
  <dcterms:modified xsi:type="dcterms:W3CDTF">2020-05-12T16:57:10Z</dcterms:modified>
</cp:coreProperties>
</file>