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D31FAF6-A7F1-4442-82BC-EFF6B5B926DA}">
          <p14:sldIdLst>
            <p14:sldId id="256"/>
            <p14:sldId id="257"/>
            <p14:sldId id="258"/>
            <p14:sldId id="259"/>
            <p14:sldId id="260"/>
            <p14:sldId id="261"/>
          </p14:sldIdLst>
        </p14:section>
        <p14:section name="Untitled Section" id="{AA221DF3-A2F5-4E34-8497-01B4175E026F}">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S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SG"/>
          </a:p>
        </p:txBody>
      </p:sp>
      <p:sp>
        <p:nvSpPr>
          <p:cNvPr id="4" name="Date Placeholder 3"/>
          <p:cNvSpPr>
            <a:spLocks noGrp="1"/>
          </p:cNvSpPr>
          <p:nvPr>
            <p:ph type="dt" sz="half" idx="10"/>
          </p:nvPr>
        </p:nvSpPr>
        <p:spPr/>
        <p:txBody>
          <a:bodyPr/>
          <a:lstStyle/>
          <a:p>
            <a:fld id="{49FC8805-4E69-4C25-83B4-334841D7BA78}" type="datetimeFigureOut">
              <a:rPr lang="en-SG" smtClean="0"/>
              <a:t>18/5/2020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C38A12-ABB8-40EE-B4FA-55C89CA6E0E0}" type="slidenum">
              <a:rPr lang="en-SG" smtClean="0"/>
              <a:t>‹#›</a:t>
            </a:fld>
            <a:endParaRPr lang="en-SG"/>
          </a:p>
        </p:txBody>
      </p:sp>
    </p:spTree>
    <p:extLst>
      <p:ext uri="{BB962C8B-B14F-4D97-AF65-F5344CB8AC3E}">
        <p14:creationId xmlns:p14="http://schemas.microsoft.com/office/powerpoint/2010/main" val="279979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9FC8805-4E69-4C25-83B4-334841D7BA78}" type="datetimeFigureOut">
              <a:rPr lang="en-SG" smtClean="0"/>
              <a:t>18/5/2020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C38A12-ABB8-40EE-B4FA-55C89CA6E0E0}" type="slidenum">
              <a:rPr lang="en-SG" smtClean="0"/>
              <a:t>‹#›</a:t>
            </a:fld>
            <a:endParaRPr lang="en-SG"/>
          </a:p>
        </p:txBody>
      </p:sp>
    </p:spTree>
    <p:extLst>
      <p:ext uri="{BB962C8B-B14F-4D97-AF65-F5344CB8AC3E}">
        <p14:creationId xmlns:p14="http://schemas.microsoft.com/office/powerpoint/2010/main" val="326322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S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9FC8805-4E69-4C25-83B4-334841D7BA78}" type="datetimeFigureOut">
              <a:rPr lang="en-SG" smtClean="0"/>
              <a:t>18/5/2020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C38A12-ABB8-40EE-B4FA-55C89CA6E0E0}" type="slidenum">
              <a:rPr lang="en-SG" smtClean="0"/>
              <a:t>‹#›</a:t>
            </a:fld>
            <a:endParaRPr lang="en-SG"/>
          </a:p>
        </p:txBody>
      </p:sp>
    </p:spTree>
    <p:extLst>
      <p:ext uri="{BB962C8B-B14F-4D97-AF65-F5344CB8AC3E}">
        <p14:creationId xmlns:p14="http://schemas.microsoft.com/office/powerpoint/2010/main" val="2562728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10"/>
          </p:nvPr>
        </p:nvSpPr>
        <p:spPr/>
        <p:txBody>
          <a:bodyPr/>
          <a:lstStyle/>
          <a:p>
            <a:fld id="{49FC8805-4E69-4C25-83B4-334841D7BA78}" type="datetimeFigureOut">
              <a:rPr lang="en-SG" smtClean="0"/>
              <a:t>18/5/2020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C38A12-ABB8-40EE-B4FA-55C89CA6E0E0}" type="slidenum">
              <a:rPr lang="en-SG" smtClean="0"/>
              <a:t>‹#›</a:t>
            </a:fld>
            <a:endParaRPr lang="en-SG"/>
          </a:p>
        </p:txBody>
      </p:sp>
    </p:spTree>
    <p:extLst>
      <p:ext uri="{BB962C8B-B14F-4D97-AF65-F5344CB8AC3E}">
        <p14:creationId xmlns:p14="http://schemas.microsoft.com/office/powerpoint/2010/main" val="803658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S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FC8805-4E69-4C25-83B4-334841D7BA78}" type="datetimeFigureOut">
              <a:rPr lang="en-SG" smtClean="0"/>
              <a:t>18/5/2020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A0C38A12-ABB8-40EE-B4FA-55C89CA6E0E0}" type="slidenum">
              <a:rPr lang="en-SG" smtClean="0"/>
              <a:t>‹#›</a:t>
            </a:fld>
            <a:endParaRPr lang="en-SG"/>
          </a:p>
        </p:txBody>
      </p:sp>
    </p:spTree>
    <p:extLst>
      <p:ext uri="{BB962C8B-B14F-4D97-AF65-F5344CB8AC3E}">
        <p14:creationId xmlns:p14="http://schemas.microsoft.com/office/powerpoint/2010/main" val="2500010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Date Placeholder 4"/>
          <p:cNvSpPr>
            <a:spLocks noGrp="1"/>
          </p:cNvSpPr>
          <p:nvPr>
            <p:ph type="dt" sz="half" idx="10"/>
          </p:nvPr>
        </p:nvSpPr>
        <p:spPr/>
        <p:txBody>
          <a:bodyPr/>
          <a:lstStyle/>
          <a:p>
            <a:fld id="{49FC8805-4E69-4C25-83B4-334841D7BA78}" type="datetimeFigureOut">
              <a:rPr lang="en-SG" smtClean="0"/>
              <a:t>18/5/2020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0C38A12-ABB8-40EE-B4FA-55C89CA6E0E0}" type="slidenum">
              <a:rPr lang="en-SG" smtClean="0"/>
              <a:t>‹#›</a:t>
            </a:fld>
            <a:endParaRPr lang="en-SG"/>
          </a:p>
        </p:txBody>
      </p:sp>
    </p:spTree>
    <p:extLst>
      <p:ext uri="{BB962C8B-B14F-4D97-AF65-F5344CB8AC3E}">
        <p14:creationId xmlns:p14="http://schemas.microsoft.com/office/powerpoint/2010/main" val="1534971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S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7" name="Date Placeholder 6"/>
          <p:cNvSpPr>
            <a:spLocks noGrp="1"/>
          </p:cNvSpPr>
          <p:nvPr>
            <p:ph type="dt" sz="half" idx="10"/>
          </p:nvPr>
        </p:nvSpPr>
        <p:spPr/>
        <p:txBody>
          <a:bodyPr/>
          <a:lstStyle/>
          <a:p>
            <a:fld id="{49FC8805-4E69-4C25-83B4-334841D7BA78}" type="datetimeFigureOut">
              <a:rPr lang="en-SG" smtClean="0"/>
              <a:t>18/5/2020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A0C38A12-ABB8-40EE-B4FA-55C89CA6E0E0}" type="slidenum">
              <a:rPr lang="en-SG" smtClean="0"/>
              <a:t>‹#›</a:t>
            </a:fld>
            <a:endParaRPr lang="en-SG"/>
          </a:p>
        </p:txBody>
      </p:sp>
    </p:spTree>
    <p:extLst>
      <p:ext uri="{BB962C8B-B14F-4D97-AF65-F5344CB8AC3E}">
        <p14:creationId xmlns:p14="http://schemas.microsoft.com/office/powerpoint/2010/main" val="296298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SG"/>
          </a:p>
        </p:txBody>
      </p:sp>
      <p:sp>
        <p:nvSpPr>
          <p:cNvPr id="3" name="Date Placeholder 2"/>
          <p:cNvSpPr>
            <a:spLocks noGrp="1"/>
          </p:cNvSpPr>
          <p:nvPr>
            <p:ph type="dt" sz="half" idx="10"/>
          </p:nvPr>
        </p:nvSpPr>
        <p:spPr/>
        <p:txBody>
          <a:bodyPr/>
          <a:lstStyle/>
          <a:p>
            <a:fld id="{49FC8805-4E69-4C25-83B4-334841D7BA78}" type="datetimeFigureOut">
              <a:rPr lang="en-SG" smtClean="0"/>
              <a:t>18/5/2020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A0C38A12-ABB8-40EE-B4FA-55C89CA6E0E0}" type="slidenum">
              <a:rPr lang="en-SG" smtClean="0"/>
              <a:t>‹#›</a:t>
            </a:fld>
            <a:endParaRPr lang="en-SG"/>
          </a:p>
        </p:txBody>
      </p:sp>
    </p:spTree>
    <p:extLst>
      <p:ext uri="{BB962C8B-B14F-4D97-AF65-F5344CB8AC3E}">
        <p14:creationId xmlns:p14="http://schemas.microsoft.com/office/powerpoint/2010/main" val="3105488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FC8805-4E69-4C25-83B4-334841D7BA78}" type="datetimeFigureOut">
              <a:rPr lang="en-SG" smtClean="0"/>
              <a:t>18/5/2020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A0C38A12-ABB8-40EE-B4FA-55C89CA6E0E0}" type="slidenum">
              <a:rPr lang="en-SG" smtClean="0"/>
              <a:t>‹#›</a:t>
            </a:fld>
            <a:endParaRPr lang="en-SG"/>
          </a:p>
        </p:txBody>
      </p:sp>
    </p:spTree>
    <p:extLst>
      <p:ext uri="{BB962C8B-B14F-4D97-AF65-F5344CB8AC3E}">
        <p14:creationId xmlns:p14="http://schemas.microsoft.com/office/powerpoint/2010/main" val="3877654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FC8805-4E69-4C25-83B4-334841D7BA78}" type="datetimeFigureOut">
              <a:rPr lang="en-SG" smtClean="0"/>
              <a:t>18/5/2020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0C38A12-ABB8-40EE-B4FA-55C89CA6E0E0}" type="slidenum">
              <a:rPr lang="en-SG" smtClean="0"/>
              <a:t>‹#›</a:t>
            </a:fld>
            <a:endParaRPr lang="en-SG"/>
          </a:p>
        </p:txBody>
      </p:sp>
    </p:spTree>
    <p:extLst>
      <p:ext uri="{BB962C8B-B14F-4D97-AF65-F5344CB8AC3E}">
        <p14:creationId xmlns:p14="http://schemas.microsoft.com/office/powerpoint/2010/main" val="3957774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S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FC8805-4E69-4C25-83B4-334841D7BA78}" type="datetimeFigureOut">
              <a:rPr lang="en-SG" smtClean="0"/>
              <a:t>18/5/2020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A0C38A12-ABB8-40EE-B4FA-55C89CA6E0E0}" type="slidenum">
              <a:rPr lang="en-SG" smtClean="0"/>
              <a:t>‹#›</a:t>
            </a:fld>
            <a:endParaRPr lang="en-SG"/>
          </a:p>
        </p:txBody>
      </p:sp>
    </p:spTree>
    <p:extLst>
      <p:ext uri="{BB962C8B-B14F-4D97-AF65-F5344CB8AC3E}">
        <p14:creationId xmlns:p14="http://schemas.microsoft.com/office/powerpoint/2010/main" val="1651293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S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S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C8805-4E69-4C25-83B4-334841D7BA78}" type="datetimeFigureOut">
              <a:rPr lang="en-SG" smtClean="0"/>
              <a:t>18/5/2020</a:t>
            </a:fld>
            <a:endParaRPr lang="en-S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C38A12-ABB8-40EE-B4FA-55C89CA6E0E0}" type="slidenum">
              <a:rPr lang="en-SG" smtClean="0"/>
              <a:t>‹#›</a:t>
            </a:fld>
            <a:endParaRPr lang="en-SG"/>
          </a:p>
        </p:txBody>
      </p:sp>
    </p:spTree>
    <p:extLst>
      <p:ext uri="{BB962C8B-B14F-4D97-AF65-F5344CB8AC3E}">
        <p14:creationId xmlns:p14="http://schemas.microsoft.com/office/powerpoint/2010/main" val="1280911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8090" y="697360"/>
            <a:ext cx="9144000" cy="2387600"/>
          </a:xfrm>
        </p:spPr>
        <p:txBody>
          <a:bodyPr/>
          <a:lstStyle/>
          <a:p>
            <a:r>
              <a:rPr lang="en-SG" dirty="0" smtClean="0"/>
              <a:t>The Child With Special Need</a:t>
            </a:r>
            <a:endParaRPr lang="en-SG" dirty="0"/>
          </a:p>
        </p:txBody>
      </p:sp>
      <p:sp>
        <p:nvSpPr>
          <p:cNvPr id="3" name="Subtitle 2"/>
          <p:cNvSpPr>
            <a:spLocks noGrp="1"/>
          </p:cNvSpPr>
          <p:nvPr>
            <p:ph type="subTitle" idx="1"/>
          </p:nvPr>
        </p:nvSpPr>
        <p:spPr/>
        <p:txBody>
          <a:bodyPr>
            <a:normAutofit fontScale="85000" lnSpcReduction="20000"/>
          </a:bodyPr>
          <a:lstStyle/>
          <a:p>
            <a:r>
              <a:rPr lang="en-US" dirty="0" err="1" smtClean="0"/>
              <a:t>কোন</a:t>
            </a:r>
            <a:r>
              <a:rPr lang="en-US" dirty="0" smtClean="0"/>
              <a:t> </a:t>
            </a:r>
            <a:r>
              <a:rPr lang="en-US" dirty="0" err="1" smtClean="0"/>
              <a:t>কারণে</a:t>
            </a:r>
            <a:r>
              <a:rPr lang="en-US" dirty="0" smtClean="0"/>
              <a:t> </a:t>
            </a:r>
            <a:r>
              <a:rPr lang="en-US" dirty="0" err="1" smtClean="0"/>
              <a:t>ব্যক্তির</a:t>
            </a:r>
            <a:r>
              <a:rPr lang="en-US" dirty="0" smtClean="0"/>
              <a:t> </a:t>
            </a:r>
            <a:r>
              <a:rPr lang="en-US" dirty="0" err="1" smtClean="0"/>
              <a:t>অপ্রত্যাশিত</a:t>
            </a:r>
            <a:r>
              <a:rPr lang="en-US" dirty="0" smtClean="0"/>
              <a:t> </a:t>
            </a:r>
            <a:r>
              <a:rPr lang="en-US" dirty="0" err="1" smtClean="0"/>
              <a:t>মানসিক</a:t>
            </a:r>
            <a:r>
              <a:rPr lang="en-US" dirty="0" smtClean="0"/>
              <a:t> </a:t>
            </a:r>
            <a:r>
              <a:rPr lang="en-US" dirty="0" err="1" smtClean="0"/>
              <a:t>ক্ষমতার</a:t>
            </a:r>
            <a:r>
              <a:rPr lang="en-US" dirty="0" smtClean="0"/>
              <a:t> </a:t>
            </a:r>
            <a:r>
              <a:rPr lang="en-US" dirty="0" err="1" smtClean="0"/>
              <a:t>বিকাশ</a:t>
            </a:r>
            <a:r>
              <a:rPr lang="en-US" dirty="0" smtClean="0"/>
              <a:t> </a:t>
            </a:r>
            <a:r>
              <a:rPr lang="en-US" dirty="0" err="1" smtClean="0"/>
              <a:t>বিঘ্নিত</a:t>
            </a:r>
            <a:r>
              <a:rPr lang="en-US" dirty="0" smtClean="0"/>
              <a:t> </a:t>
            </a:r>
            <a:r>
              <a:rPr lang="en-US" dirty="0" err="1" smtClean="0"/>
              <a:t>হলে</a:t>
            </a:r>
            <a:r>
              <a:rPr lang="en-US" dirty="0" smtClean="0"/>
              <a:t> </a:t>
            </a:r>
            <a:r>
              <a:rPr lang="en-US" dirty="0" err="1" smtClean="0"/>
              <a:t>সেই</a:t>
            </a:r>
            <a:r>
              <a:rPr lang="en-US" dirty="0" smtClean="0"/>
              <a:t> </a:t>
            </a:r>
            <a:r>
              <a:rPr lang="en-US" dirty="0" err="1" smtClean="0"/>
              <a:t>অবস্থাকেই</a:t>
            </a:r>
            <a:r>
              <a:rPr lang="en-US" dirty="0" smtClean="0"/>
              <a:t> </a:t>
            </a:r>
            <a:r>
              <a:rPr lang="en-US" dirty="0" err="1" smtClean="0"/>
              <a:t>প্রতিবন্ধকতা</a:t>
            </a:r>
            <a:r>
              <a:rPr lang="en-US" dirty="0" smtClean="0"/>
              <a:t> </a:t>
            </a:r>
            <a:r>
              <a:rPr lang="en-US" dirty="0" err="1" smtClean="0"/>
              <a:t>বলে</a:t>
            </a:r>
            <a:r>
              <a:rPr lang="en-US" dirty="0" smtClean="0"/>
              <a:t> </a:t>
            </a:r>
            <a:r>
              <a:rPr lang="en-US" dirty="0" err="1" smtClean="0"/>
              <a:t>এবং</a:t>
            </a:r>
            <a:r>
              <a:rPr lang="en-US" dirty="0" smtClean="0"/>
              <a:t> ঐ </a:t>
            </a:r>
            <a:r>
              <a:rPr lang="en-US" dirty="0" err="1" smtClean="0"/>
              <a:t>ব্যক্তিকে</a:t>
            </a:r>
            <a:r>
              <a:rPr lang="en-US" dirty="0" smtClean="0"/>
              <a:t> </a:t>
            </a:r>
            <a:r>
              <a:rPr lang="en-US" dirty="0" err="1" smtClean="0"/>
              <a:t>প্রতিবন্ধী</a:t>
            </a:r>
            <a:r>
              <a:rPr lang="en-US" dirty="0" smtClean="0"/>
              <a:t> </a:t>
            </a:r>
            <a:r>
              <a:rPr lang="en-US" dirty="0" err="1" smtClean="0"/>
              <a:t>বা</a:t>
            </a:r>
            <a:r>
              <a:rPr lang="en-US" dirty="0" smtClean="0"/>
              <a:t> </a:t>
            </a:r>
            <a:r>
              <a:rPr lang="en-US" dirty="0" err="1" smtClean="0"/>
              <a:t>বিশেষ</a:t>
            </a:r>
            <a:r>
              <a:rPr lang="en-US" dirty="0" smtClean="0"/>
              <a:t> </a:t>
            </a:r>
            <a:r>
              <a:rPr lang="en-US" dirty="0" err="1" smtClean="0"/>
              <a:t>চাহিদা</a:t>
            </a:r>
            <a:r>
              <a:rPr lang="en-US" dirty="0" smtClean="0"/>
              <a:t> </a:t>
            </a:r>
            <a:r>
              <a:rPr lang="en-US" dirty="0" err="1" smtClean="0"/>
              <a:t>সম্পন্ন</a:t>
            </a:r>
            <a:r>
              <a:rPr lang="en-US" dirty="0" smtClean="0"/>
              <a:t> </a:t>
            </a:r>
            <a:r>
              <a:rPr lang="en-US" dirty="0" err="1" smtClean="0"/>
              <a:t>শিশু</a:t>
            </a:r>
            <a:r>
              <a:rPr lang="en-US" dirty="0" smtClean="0"/>
              <a:t> </a:t>
            </a:r>
            <a:r>
              <a:rPr lang="en-US" dirty="0" err="1" smtClean="0"/>
              <a:t>বলে</a:t>
            </a:r>
            <a:r>
              <a:rPr lang="en-US" dirty="0" smtClean="0"/>
              <a:t> </a:t>
            </a:r>
            <a:r>
              <a:rPr lang="en-US" dirty="0" err="1" smtClean="0"/>
              <a:t>আখ্যায়িত</a:t>
            </a:r>
            <a:r>
              <a:rPr lang="en-US" dirty="0" smtClean="0"/>
              <a:t> </a:t>
            </a:r>
            <a:r>
              <a:rPr lang="en-US" dirty="0" err="1" smtClean="0"/>
              <a:t>করা</a:t>
            </a:r>
            <a:r>
              <a:rPr lang="en-US" dirty="0" smtClean="0"/>
              <a:t> </a:t>
            </a:r>
            <a:r>
              <a:rPr lang="en-US" dirty="0" err="1" smtClean="0"/>
              <a:t>হয়</a:t>
            </a:r>
            <a:r>
              <a:rPr lang="en-US" dirty="0" smtClean="0"/>
              <a:t>। </a:t>
            </a:r>
          </a:p>
          <a:p>
            <a:r>
              <a:rPr lang="en-US" dirty="0" err="1" smtClean="0"/>
              <a:t>সমাজের</a:t>
            </a:r>
            <a:r>
              <a:rPr lang="en-US" dirty="0" smtClean="0"/>
              <a:t> </a:t>
            </a:r>
            <a:r>
              <a:rPr lang="en-US" dirty="0" err="1" smtClean="0"/>
              <a:t>প্রত্যেক</a:t>
            </a:r>
            <a:r>
              <a:rPr lang="en-US" dirty="0" smtClean="0"/>
              <a:t> </a:t>
            </a:r>
            <a:r>
              <a:rPr lang="en-US" dirty="0" err="1" smtClean="0"/>
              <a:t>ব্যক্তি</a:t>
            </a:r>
            <a:r>
              <a:rPr lang="en-US" dirty="0" smtClean="0"/>
              <a:t> </a:t>
            </a:r>
            <a:r>
              <a:rPr lang="en-US" dirty="0" err="1" smtClean="0"/>
              <a:t>সাধারণভাবে</a:t>
            </a:r>
            <a:r>
              <a:rPr lang="en-US" dirty="0" smtClean="0"/>
              <a:t> </a:t>
            </a:r>
            <a:r>
              <a:rPr lang="en-US" dirty="0" err="1" smtClean="0"/>
              <a:t>কতগুলি</a:t>
            </a:r>
            <a:r>
              <a:rPr lang="en-US" dirty="0" smtClean="0"/>
              <a:t> </a:t>
            </a:r>
            <a:r>
              <a:rPr lang="en-US" dirty="0" err="1" smtClean="0"/>
              <a:t>দক্ষতার</a:t>
            </a:r>
            <a:r>
              <a:rPr lang="en-US" dirty="0" smtClean="0"/>
              <a:t> </a:t>
            </a:r>
            <a:r>
              <a:rPr lang="en-US" dirty="0" err="1" smtClean="0"/>
              <a:t>অধিকারী</a:t>
            </a:r>
            <a:r>
              <a:rPr lang="en-US" dirty="0" smtClean="0"/>
              <a:t> </a:t>
            </a:r>
            <a:r>
              <a:rPr lang="en-US" dirty="0" err="1" smtClean="0"/>
              <a:t>বলে</a:t>
            </a:r>
            <a:r>
              <a:rPr lang="en-US" dirty="0" smtClean="0"/>
              <a:t> </a:t>
            </a:r>
            <a:r>
              <a:rPr lang="en-US" dirty="0" err="1" smtClean="0"/>
              <a:t>আশা</a:t>
            </a:r>
            <a:r>
              <a:rPr lang="en-US" dirty="0" smtClean="0"/>
              <a:t> </a:t>
            </a:r>
            <a:r>
              <a:rPr lang="en-US" dirty="0" err="1" smtClean="0"/>
              <a:t>করা</a:t>
            </a:r>
            <a:r>
              <a:rPr lang="en-US" dirty="0" smtClean="0"/>
              <a:t> </a:t>
            </a:r>
            <a:r>
              <a:rPr lang="en-US" dirty="0" err="1" smtClean="0"/>
              <a:t>হয়</a:t>
            </a:r>
            <a:r>
              <a:rPr lang="en-US" dirty="0" smtClean="0"/>
              <a:t> </a:t>
            </a:r>
            <a:r>
              <a:rPr lang="en-US" dirty="0" err="1" smtClean="0"/>
              <a:t>কিন্তু</a:t>
            </a:r>
            <a:r>
              <a:rPr lang="en-US" dirty="0" smtClean="0"/>
              <a:t> </a:t>
            </a:r>
            <a:r>
              <a:rPr lang="en-US" dirty="0" err="1" smtClean="0"/>
              <a:t>বংশগতির</a:t>
            </a:r>
            <a:r>
              <a:rPr lang="en-US" dirty="0" smtClean="0"/>
              <a:t> </a:t>
            </a:r>
            <a:r>
              <a:rPr lang="en-US" dirty="0" err="1" smtClean="0"/>
              <a:t>প্রভাব,জৈবিক</a:t>
            </a:r>
            <a:r>
              <a:rPr lang="en-US" dirty="0" smtClean="0"/>
              <a:t> </a:t>
            </a:r>
            <a:r>
              <a:rPr lang="en-US" dirty="0" err="1" smtClean="0"/>
              <a:t>ক্ষতি,সামাজিক,মনস্তাত্তিক</a:t>
            </a:r>
            <a:r>
              <a:rPr lang="en-US" dirty="0" smtClean="0"/>
              <a:t>, </a:t>
            </a:r>
            <a:r>
              <a:rPr lang="en-US" dirty="0" err="1" smtClean="0"/>
              <a:t>ব্যক্তিগত</a:t>
            </a:r>
            <a:r>
              <a:rPr lang="en-US" dirty="0" smtClean="0"/>
              <a:t> </a:t>
            </a:r>
            <a:r>
              <a:rPr lang="en-US" dirty="0" err="1" smtClean="0"/>
              <a:t>পারিবারিক</a:t>
            </a:r>
            <a:r>
              <a:rPr lang="en-US" dirty="0" smtClean="0"/>
              <a:t> </a:t>
            </a:r>
            <a:r>
              <a:rPr lang="en-US" dirty="0" err="1" smtClean="0"/>
              <a:t>ঘটনার</a:t>
            </a:r>
            <a:r>
              <a:rPr lang="en-US" dirty="0" smtClean="0"/>
              <a:t> </a:t>
            </a:r>
            <a:r>
              <a:rPr lang="en-US" dirty="0" err="1" smtClean="0"/>
              <a:t>ফল</a:t>
            </a:r>
            <a:r>
              <a:rPr lang="en-US" dirty="0" smtClean="0"/>
              <a:t> </a:t>
            </a:r>
            <a:r>
              <a:rPr lang="en-US" dirty="0" err="1" smtClean="0"/>
              <a:t>স্বরুপ</a:t>
            </a:r>
            <a:r>
              <a:rPr lang="en-US" dirty="0" smtClean="0"/>
              <a:t> </a:t>
            </a:r>
            <a:r>
              <a:rPr lang="en-US" dirty="0" err="1" smtClean="0"/>
              <a:t>কোন</a:t>
            </a:r>
            <a:r>
              <a:rPr lang="en-US" dirty="0" smtClean="0"/>
              <a:t> </a:t>
            </a:r>
            <a:r>
              <a:rPr lang="en-US" dirty="0" err="1" smtClean="0"/>
              <a:t>কোন</a:t>
            </a:r>
            <a:r>
              <a:rPr lang="en-US" dirty="0" smtClean="0"/>
              <a:t> </a:t>
            </a:r>
            <a:r>
              <a:rPr lang="en-US" dirty="0" err="1" smtClean="0"/>
              <a:t>ব্যক্তি</a:t>
            </a:r>
            <a:r>
              <a:rPr lang="en-US" dirty="0" smtClean="0"/>
              <a:t> ঐ </a:t>
            </a:r>
            <a:r>
              <a:rPr lang="en-US" dirty="0" err="1" smtClean="0"/>
              <a:t>সকল</a:t>
            </a:r>
            <a:r>
              <a:rPr lang="en-US" dirty="0" smtClean="0"/>
              <a:t> </a:t>
            </a:r>
            <a:r>
              <a:rPr lang="en-US" dirty="0" err="1" smtClean="0"/>
              <a:t>আচরণগত</a:t>
            </a:r>
            <a:r>
              <a:rPr lang="en-US" dirty="0" smtClean="0"/>
              <a:t> </a:t>
            </a:r>
            <a:r>
              <a:rPr lang="en-US" dirty="0" err="1" smtClean="0"/>
              <a:t>যোগ্যতা</a:t>
            </a:r>
            <a:r>
              <a:rPr lang="en-US" dirty="0" smtClean="0"/>
              <a:t> </a:t>
            </a:r>
            <a:r>
              <a:rPr lang="en-US" dirty="0" err="1" smtClean="0"/>
              <a:t>অর্জনে</a:t>
            </a:r>
            <a:r>
              <a:rPr lang="en-US" dirty="0" smtClean="0"/>
              <a:t> </a:t>
            </a:r>
            <a:r>
              <a:rPr lang="en-US" dirty="0" err="1" smtClean="0"/>
              <a:t>ব্যর্থ</a:t>
            </a:r>
            <a:r>
              <a:rPr lang="en-US" dirty="0" smtClean="0"/>
              <a:t> </a:t>
            </a:r>
            <a:r>
              <a:rPr lang="en-US" dirty="0" err="1" smtClean="0"/>
              <a:t>হয়</a:t>
            </a:r>
            <a:r>
              <a:rPr lang="en-US" dirty="0" smtClean="0"/>
              <a:t>। </a:t>
            </a:r>
            <a:r>
              <a:rPr lang="en-US" dirty="0" err="1" smtClean="0"/>
              <a:t>প্রতিবন্ধিতা</a:t>
            </a:r>
            <a:r>
              <a:rPr lang="en-US" dirty="0" smtClean="0"/>
              <a:t> </a:t>
            </a:r>
            <a:r>
              <a:rPr lang="en-US" dirty="0" err="1" smtClean="0"/>
              <a:t>কোন</a:t>
            </a:r>
            <a:r>
              <a:rPr lang="en-US" dirty="0" smtClean="0"/>
              <a:t> </a:t>
            </a:r>
            <a:r>
              <a:rPr lang="en-US" dirty="0" err="1" smtClean="0"/>
              <a:t>প্রকার</a:t>
            </a:r>
            <a:r>
              <a:rPr lang="en-US" dirty="0" smtClean="0"/>
              <a:t> </a:t>
            </a:r>
            <a:r>
              <a:rPr lang="en-US" dirty="0" err="1" smtClean="0"/>
              <a:t>রোগ</a:t>
            </a:r>
            <a:r>
              <a:rPr lang="en-US" dirty="0" smtClean="0"/>
              <a:t> </a:t>
            </a:r>
            <a:r>
              <a:rPr lang="en-US" dirty="0" err="1" smtClean="0"/>
              <a:t>নয়</a:t>
            </a:r>
            <a:r>
              <a:rPr lang="en-US" dirty="0" smtClean="0"/>
              <a:t> </a:t>
            </a:r>
            <a:r>
              <a:rPr lang="en-US" dirty="0" err="1" smtClean="0"/>
              <a:t>তবে</a:t>
            </a:r>
            <a:r>
              <a:rPr lang="en-US" dirty="0" smtClean="0"/>
              <a:t> </a:t>
            </a:r>
            <a:r>
              <a:rPr lang="en-US" dirty="0" err="1" smtClean="0"/>
              <a:t>বিশেষ</a:t>
            </a:r>
            <a:r>
              <a:rPr lang="en-US" dirty="0" smtClean="0"/>
              <a:t> </a:t>
            </a:r>
            <a:r>
              <a:rPr lang="en-US" dirty="0" err="1" smtClean="0"/>
              <a:t>চিকিৎসা</a:t>
            </a:r>
            <a:r>
              <a:rPr lang="en-US" dirty="0" smtClean="0"/>
              <a:t> </a:t>
            </a:r>
            <a:r>
              <a:rPr lang="en-US" dirty="0" err="1" smtClean="0"/>
              <a:t>বিশেষ</a:t>
            </a:r>
            <a:r>
              <a:rPr lang="en-US" dirty="0" smtClean="0"/>
              <a:t> </a:t>
            </a:r>
            <a:r>
              <a:rPr lang="en-US" dirty="0" err="1" smtClean="0"/>
              <a:t>শিক্ষার</a:t>
            </a:r>
            <a:r>
              <a:rPr lang="en-US" dirty="0" smtClean="0"/>
              <a:t> </a:t>
            </a:r>
            <a:r>
              <a:rPr lang="en-US" dirty="0" err="1" smtClean="0"/>
              <a:t>মাধ্যমে</a:t>
            </a:r>
            <a:r>
              <a:rPr lang="en-US" dirty="0" smtClean="0"/>
              <a:t> </a:t>
            </a:r>
            <a:r>
              <a:rPr lang="en-US" dirty="0" err="1" smtClean="0"/>
              <a:t>তাদের</a:t>
            </a:r>
            <a:r>
              <a:rPr lang="en-US" dirty="0" smtClean="0"/>
              <a:t> </a:t>
            </a:r>
            <a:r>
              <a:rPr lang="en-US" dirty="0" err="1" smtClean="0"/>
              <a:t>ক্ষমতার</a:t>
            </a:r>
            <a:r>
              <a:rPr lang="en-US" dirty="0" smtClean="0"/>
              <a:t> </a:t>
            </a:r>
            <a:r>
              <a:rPr lang="en-US" dirty="0" err="1" smtClean="0"/>
              <a:t>সীমাবদ্ধতা</a:t>
            </a:r>
            <a:r>
              <a:rPr lang="en-US" dirty="0" smtClean="0"/>
              <a:t> </a:t>
            </a:r>
            <a:r>
              <a:rPr lang="en-US" dirty="0" err="1" smtClean="0"/>
              <a:t>অনেকাংশে</a:t>
            </a:r>
            <a:r>
              <a:rPr lang="en-US" dirty="0" smtClean="0"/>
              <a:t> </a:t>
            </a:r>
            <a:r>
              <a:rPr lang="en-US" dirty="0" err="1" smtClean="0"/>
              <a:t>লাঘব</a:t>
            </a:r>
            <a:r>
              <a:rPr lang="en-US" dirty="0" smtClean="0"/>
              <a:t> </a:t>
            </a:r>
            <a:r>
              <a:rPr lang="en-US" dirty="0" err="1" smtClean="0"/>
              <a:t>করা</a:t>
            </a:r>
            <a:r>
              <a:rPr lang="en-US" dirty="0" smtClean="0"/>
              <a:t> </a:t>
            </a:r>
            <a:r>
              <a:rPr lang="en-US" dirty="0" err="1" smtClean="0"/>
              <a:t>করা</a:t>
            </a:r>
            <a:r>
              <a:rPr lang="en-US" dirty="0" smtClean="0"/>
              <a:t> </a:t>
            </a:r>
            <a:r>
              <a:rPr lang="en-US" dirty="0" err="1" smtClean="0"/>
              <a:t>যায়</a:t>
            </a:r>
            <a:r>
              <a:rPr lang="en-US" dirty="0" smtClean="0"/>
              <a:t> </a:t>
            </a:r>
            <a:r>
              <a:rPr lang="en-US" dirty="0" err="1" smtClean="0"/>
              <a:t>এবং</a:t>
            </a:r>
            <a:r>
              <a:rPr lang="en-US" dirty="0" smtClean="0"/>
              <a:t> ঐ </a:t>
            </a:r>
            <a:r>
              <a:rPr lang="en-US" dirty="0" err="1" smtClean="0"/>
              <a:t>ব্যক্তি</a:t>
            </a:r>
            <a:r>
              <a:rPr lang="en-US" dirty="0" smtClean="0"/>
              <a:t> </a:t>
            </a:r>
            <a:r>
              <a:rPr lang="en-US" dirty="0" err="1" smtClean="0"/>
              <a:t>সামাজিক</a:t>
            </a:r>
            <a:r>
              <a:rPr lang="en-US" dirty="0" smtClean="0"/>
              <a:t> </a:t>
            </a:r>
            <a:r>
              <a:rPr lang="en-US" dirty="0" err="1" smtClean="0"/>
              <a:t>জীবন</a:t>
            </a:r>
            <a:r>
              <a:rPr lang="en-US" dirty="0" smtClean="0"/>
              <a:t> </a:t>
            </a:r>
            <a:r>
              <a:rPr lang="en-US" dirty="0" err="1" smtClean="0"/>
              <a:t>যাপনে</a:t>
            </a:r>
            <a:r>
              <a:rPr lang="en-US" dirty="0" smtClean="0"/>
              <a:t> </a:t>
            </a:r>
            <a:r>
              <a:rPr lang="en-US" dirty="0" err="1" smtClean="0"/>
              <a:t>সক্ষম</a:t>
            </a:r>
            <a:r>
              <a:rPr lang="en-US" dirty="0" smtClean="0"/>
              <a:t> </a:t>
            </a:r>
            <a:r>
              <a:rPr lang="en-US" dirty="0" err="1" smtClean="0"/>
              <a:t>হতে</a:t>
            </a:r>
            <a:r>
              <a:rPr lang="en-US" dirty="0" smtClean="0"/>
              <a:t> </a:t>
            </a:r>
            <a:r>
              <a:rPr lang="en-US" dirty="0" err="1" smtClean="0"/>
              <a:t>পারে</a:t>
            </a:r>
            <a:r>
              <a:rPr lang="en-US" dirty="0" smtClean="0"/>
              <a:t>  </a:t>
            </a:r>
            <a:endParaRPr lang="en-SG" dirty="0"/>
          </a:p>
        </p:txBody>
      </p:sp>
    </p:spTree>
    <p:extLst>
      <p:ext uri="{BB962C8B-B14F-4D97-AF65-F5344CB8AC3E}">
        <p14:creationId xmlns:p14="http://schemas.microsoft.com/office/powerpoint/2010/main" val="1906342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55000" lnSpcReduction="20000"/>
          </a:bodyPr>
          <a:lstStyle/>
          <a:p>
            <a:pPr marL="0" indent="0">
              <a:buNone/>
            </a:pPr>
            <a:r>
              <a:rPr lang="bn-IN" dirty="0" smtClean="0"/>
              <a:t>প্রতিবন্ধিকতা প্রধানত দুই প্রকার –</a:t>
            </a:r>
          </a:p>
          <a:p>
            <a:pPr marL="0" indent="0">
              <a:buNone/>
            </a:pPr>
            <a:r>
              <a:rPr lang="bn-IN" dirty="0"/>
              <a:t> </a:t>
            </a:r>
            <a:r>
              <a:rPr lang="bn-IN" dirty="0" smtClean="0"/>
              <a:t>     ১) শারীরিক প্রতিবন্ধকতা </a:t>
            </a:r>
          </a:p>
          <a:p>
            <a:pPr marL="0" indent="0">
              <a:buNone/>
            </a:pPr>
            <a:r>
              <a:rPr lang="bn-IN" dirty="0"/>
              <a:t> </a:t>
            </a:r>
            <a:r>
              <a:rPr lang="bn-IN" dirty="0" smtClean="0"/>
              <a:t>     ২) মানসিক প্রতিবন্ধকতা </a:t>
            </a:r>
          </a:p>
          <a:p>
            <a:pPr marL="0" indent="0">
              <a:buNone/>
            </a:pPr>
            <a:r>
              <a:rPr lang="bn-IN" dirty="0" smtClean="0"/>
              <a:t>১)শারীরিক প্রতিবন্ধকতা – শারীরিক প্রতিবন্ধীরা শারীরিক দিক দিয়ে অন্যান্য সুস্থ স্বাভাবিক ব্যক্তির মত হয় না।এদের বুদ্ধাংক সাধারণত স্বাভাবিক হয়ে থাকে। ফলে সহজেই তারা সব কিছু বুঝতে পারে।শারীরিক প্রতিবন্ধীদের মধ্যে এক তৃতীয়াংশ মানসিক সমস্যায় ভোগে।তারা যখন দৈহিক ত্রুটি নিয়ে জন্মগ্রহন করে তখন অনেকেই</a:t>
            </a:r>
            <a:r>
              <a:rPr lang="en-US" dirty="0" smtClean="0"/>
              <a:t> </a:t>
            </a:r>
            <a:r>
              <a:rPr lang="bn-IN" dirty="0" smtClean="0"/>
              <a:t>সেটাকে মেনে নিতে পারে না।ফলে তারা মানসিক সমস্যায় ভোগে।শারীরিক প্রতিবন্ধীদের তিন ভাগে ভাগ করা যায়।</a:t>
            </a:r>
          </a:p>
          <a:p>
            <a:pPr marL="0" indent="0">
              <a:buNone/>
            </a:pPr>
            <a:r>
              <a:rPr lang="bn-IN" dirty="0" smtClean="0"/>
              <a:t>(ক)শ্রবণ প্রতিবন্ধকতাঃ-কানে শোনার ক্ষেত্রে আংশিক বা সম্পূন অক্ষমতা এই প্রকার প্রতিবন্ধকতার প্রধান বৈশিস্ট্য।অন্যের কথা শুনতে না পাওয়ার জন্য বা ত্রুটিপূর্ণ শোনার জন্য এই সমস্ত ব্যক্তি অনেক সময় কথা শিখতে ব্যর্থ হয়। ফলে তারা কথা বলতে পারে না। এই সমস্ত শিশুরা প্রথম থেকেই নিরাপত্তাহীনতায় ভোগে।শৈশবকাল থেকে তাদের যে আবেগ গড়ে উঠা দরকার তা ক্ষতিগ্রস্থ হয়। কারন বিভিন্ন আদর স্নেহপূর্ণ শব্দ শিশু শুনতে পায় না। শ্রবণগত প্রতিবন্ধীদের অন্যান্য আচরণগত যোগ্যতার তেমন ক্ষতি হয় না। </a:t>
            </a:r>
          </a:p>
          <a:p>
            <a:pPr marL="0" indent="0">
              <a:buNone/>
            </a:pPr>
            <a:r>
              <a:rPr lang="bn-IN" dirty="0" smtClean="0"/>
              <a:t>(খ)দৃস্টিগত প্রতিবন্ধকতাঃ- চোখে দেখার ক্ষেত্রে আংশিক বা সম্পূর্ণ অক্ষমতা হলে।দৃস্টিগত প্রতিবন্ধকতা আংশিক দৃষ্টিহীন ব্যক্তির কর্মকুশলতা অনেক সীমিত কারনঃ কর্নিয়া রেটিনা নষ্ট হতে পারে।গর্ভবতী মায়ের জার্মান হাম হলে শিশুর চোখে ছানি নিয়ে জন্মায়। এছাড়াও ভিটামিন এ এর অভাব। দুর্ঘটনাজনিত কারণে দৃষ্টিগত প্রতিবন্ধী হয়ে থাকে। </a:t>
            </a:r>
          </a:p>
          <a:p>
            <a:pPr marL="0" indent="0">
              <a:buNone/>
            </a:pPr>
            <a:r>
              <a:rPr lang="bn-IN" dirty="0" smtClean="0"/>
              <a:t>(গ) অস্থি ও </a:t>
            </a:r>
            <a:r>
              <a:rPr lang="bn-IN" dirty="0"/>
              <a:t>পেশীগত </a:t>
            </a:r>
            <a:r>
              <a:rPr lang="bn-IN" dirty="0" smtClean="0"/>
              <a:t>প্রতিবন্ধকতাঃ- সেরিব্রাললসি, প্যারালাইসিস বা অনুরূপ কোন কারণে পেশী সমস্যার জন্য এবং হাত পা বিনষ্ট হলে অঙ্গসঞ্চালনমূলক কর্মকাণ্ড বিভিন্ন মাত্রায় বিঘ্নিত হয়। এই প্রকার প্রতিবন্ধকতাকে অস্থি পেশীগত প্রতিবন্ধকতা বলে। প্রতিবন্ধকতার মাত্রা ও প্রকৃতির উপর নির্ভর করে তাদের দৈনন্দিন কর্মজীবনে সমস্যা সৃষ্টি হয় ।  </a:t>
            </a:r>
            <a:endParaRPr lang="en-SG" dirty="0"/>
          </a:p>
        </p:txBody>
      </p:sp>
    </p:spTree>
    <p:extLst>
      <p:ext uri="{BB962C8B-B14F-4D97-AF65-F5344CB8AC3E}">
        <p14:creationId xmlns:p14="http://schemas.microsoft.com/office/powerpoint/2010/main" val="3595210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70000" lnSpcReduction="20000"/>
          </a:bodyPr>
          <a:lstStyle/>
          <a:p>
            <a:pPr marL="0" indent="0">
              <a:buNone/>
            </a:pPr>
            <a:r>
              <a:rPr lang="bn-IN" dirty="0" smtClean="0"/>
              <a:t>২)মানসিক প্রতিবন্ধী– ভূমিস্ট হওয়ার পর শিশু কেঁদে উঠার মাধ্যমেই তার অস্তিত্ব প্রমাণ করে। তারপর সে চোখ মেলে নতুন এক পৃথিবীকে দেখে। মুখ নেড়ে খাবার খায়। এক সময় হাসতে শেখে, কথা বলতে শেখে এমনকি সুস্থভাবে জীবন যাপনের উপযোগী ব্যক্তিত্বে পরিনত হয়।কিন্তূ এমন কিছু শিশু আছে যারা এই স্বাভাবিক আচরণগত ধারা বজায় রাখতে পারে না তাদেরকে আমরা মানসিক প্রতিবন্ধী বলি।</a:t>
            </a:r>
          </a:p>
          <a:p>
            <a:pPr marL="0" indent="0">
              <a:buNone/>
            </a:pPr>
            <a:r>
              <a:rPr lang="bn-IN" dirty="0"/>
              <a:t> </a:t>
            </a:r>
            <a:r>
              <a:rPr lang="bn-IN" dirty="0" smtClean="0"/>
              <a:t>        আমেরিকার মানসিক প্রতিবন্ধী সমিতি বুদ্ধির মাত্রা অনুসারে প্রতিবন্ধীদের চারভাগে ভাগ করেছেন।যেমন –</a:t>
            </a:r>
          </a:p>
          <a:p>
            <a:pPr marL="0" indent="0">
              <a:buNone/>
            </a:pPr>
            <a:r>
              <a:rPr lang="bn-IN" dirty="0" smtClean="0"/>
              <a:t>(ক)মৃদু মানসিক প্রতিবন্ধীঃ-এদের বুদ্ধাংক ৫২-৬৮।শারীরিক কোন</a:t>
            </a:r>
            <a:r>
              <a:rPr lang="en-US" dirty="0" smtClean="0"/>
              <a:t> </a:t>
            </a:r>
            <a:r>
              <a:rPr lang="en-US" dirty="0" err="1" smtClean="0"/>
              <a:t>বৈকল্য</a:t>
            </a:r>
            <a:r>
              <a:rPr lang="en-US" dirty="0" smtClean="0"/>
              <a:t> </a:t>
            </a:r>
            <a:r>
              <a:rPr lang="en-US" dirty="0" err="1" smtClean="0"/>
              <a:t>সাধারণত</a:t>
            </a:r>
            <a:r>
              <a:rPr lang="en-US" dirty="0" smtClean="0"/>
              <a:t> </a:t>
            </a:r>
            <a:r>
              <a:rPr lang="en-US" dirty="0" err="1" smtClean="0"/>
              <a:t>দেখা</a:t>
            </a:r>
            <a:r>
              <a:rPr lang="en-US" dirty="0" smtClean="0"/>
              <a:t> </a:t>
            </a:r>
            <a:r>
              <a:rPr lang="en-US" dirty="0" err="1" smtClean="0"/>
              <a:t>যায়</a:t>
            </a:r>
            <a:r>
              <a:rPr lang="en-US" dirty="0" smtClean="0"/>
              <a:t> </a:t>
            </a:r>
            <a:r>
              <a:rPr lang="en-US" dirty="0" err="1" smtClean="0"/>
              <a:t>না</a:t>
            </a:r>
            <a:r>
              <a:rPr lang="en-US" dirty="0" smtClean="0"/>
              <a:t>। </a:t>
            </a:r>
            <a:r>
              <a:rPr lang="en-US" dirty="0" err="1" smtClean="0"/>
              <a:t>বিশেষ</a:t>
            </a:r>
            <a:r>
              <a:rPr lang="en-US" dirty="0" smtClean="0"/>
              <a:t> </a:t>
            </a:r>
            <a:r>
              <a:rPr lang="en-US" dirty="0" err="1" smtClean="0"/>
              <a:t>শিক্ষা</a:t>
            </a:r>
            <a:r>
              <a:rPr lang="en-US" dirty="0" smtClean="0"/>
              <a:t> </a:t>
            </a:r>
            <a:r>
              <a:rPr lang="en-US" dirty="0" err="1" smtClean="0"/>
              <a:t>দানের</a:t>
            </a:r>
            <a:r>
              <a:rPr lang="en-US" dirty="0" smtClean="0"/>
              <a:t> </a:t>
            </a:r>
            <a:r>
              <a:rPr lang="en-US" dirty="0" err="1" smtClean="0"/>
              <a:t>মাধ্যমে</a:t>
            </a:r>
            <a:r>
              <a:rPr lang="en-US" dirty="0" smtClean="0"/>
              <a:t> </a:t>
            </a:r>
            <a:r>
              <a:rPr lang="en-US" dirty="0" err="1" smtClean="0"/>
              <a:t>এদের</a:t>
            </a:r>
            <a:r>
              <a:rPr lang="en-US" dirty="0" smtClean="0"/>
              <a:t> </a:t>
            </a:r>
            <a:r>
              <a:rPr lang="en-US" dirty="0" err="1" smtClean="0"/>
              <a:t>স্বনির্ভর</a:t>
            </a:r>
            <a:r>
              <a:rPr lang="en-US" dirty="0" smtClean="0"/>
              <a:t> </a:t>
            </a:r>
            <a:r>
              <a:rPr lang="en-US" dirty="0" err="1" smtClean="0"/>
              <a:t>নাগরিকে</a:t>
            </a:r>
            <a:r>
              <a:rPr lang="en-US" dirty="0" smtClean="0"/>
              <a:t> </a:t>
            </a:r>
            <a:r>
              <a:rPr lang="en-US" dirty="0" err="1" smtClean="0"/>
              <a:t>পরিণত</a:t>
            </a:r>
            <a:r>
              <a:rPr lang="en-US" dirty="0" smtClean="0"/>
              <a:t> </a:t>
            </a:r>
            <a:r>
              <a:rPr lang="en-US" dirty="0" err="1" smtClean="0"/>
              <a:t>করা</a:t>
            </a:r>
            <a:r>
              <a:rPr lang="en-US" dirty="0" smtClean="0"/>
              <a:t> </a:t>
            </a:r>
            <a:r>
              <a:rPr lang="en-US" dirty="0" err="1" smtClean="0"/>
              <a:t>যায়</a:t>
            </a:r>
            <a:r>
              <a:rPr lang="en-US" dirty="0" smtClean="0"/>
              <a:t>। </a:t>
            </a:r>
            <a:r>
              <a:rPr lang="en-US" dirty="0" err="1" smtClean="0"/>
              <a:t>এদের</a:t>
            </a:r>
            <a:r>
              <a:rPr lang="en-US" dirty="0" smtClean="0"/>
              <a:t> </a:t>
            </a:r>
            <a:r>
              <a:rPr lang="en-US" dirty="0" err="1" smtClean="0"/>
              <a:t>আচরণগত</a:t>
            </a:r>
            <a:r>
              <a:rPr lang="en-US" dirty="0" smtClean="0"/>
              <a:t> </a:t>
            </a:r>
            <a:r>
              <a:rPr lang="en-US" dirty="0" err="1" smtClean="0"/>
              <a:t>যোগ্যতা</a:t>
            </a:r>
            <a:r>
              <a:rPr lang="en-US" dirty="0" smtClean="0"/>
              <a:t> </a:t>
            </a:r>
            <a:r>
              <a:rPr lang="en-US" dirty="0" err="1" smtClean="0"/>
              <a:t>সর্বোচ্চ</a:t>
            </a:r>
            <a:r>
              <a:rPr lang="en-US" dirty="0" smtClean="0"/>
              <a:t> ১১ </a:t>
            </a:r>
            <a:r>
              <a:rPr lang="en-US" dirty="0" err="1" smtClean="0"/>
              <a:t>বছরের</a:t>
            </a:r>
            <a:r>
              <a:rPr lang="en-US" dirty="0" smtClean="0"/>
              <a:t> </a:t>
            </a:r>
            <a:r>
              <a:rPr lang="en-US" dirty="0" err="1" smtClean="0"/>
              <a:t>স্বাভাবিক</a:t>
            </a:r>
            <a:r>
              <a:rPr lang="en-US" dirty="0" smtClean="0"/>
              <a:t> </a:t>
            </a:r>
            <a:r>
              <a:rPr lang="en-US" dirty="0" err="1" smtClean="0"/>
              <a:t>শিশুর</a:t>
            </a:r>
            <a:r>
              <a:rPr lang="en-US" dirty="0" smtClean="0"/>
              <a:t> </a:t>
            </a:r>
            <a:r>
              <a:rPr lang="en-US" dirty="0" err="1" smtClean="0"/>
              <a:t>অনুরূপ</a:t>
            </a:r>
            <a:r>
              <a:rPr lang="en-US" dirty="0" smtClean="0"/>
              <a:t> </a:t>
            </a:r>
            <a:r>
              <a:rPr lang="en-US" dirty="0" err="1" smtClean="0"/>
              <a:t>হয়</a:t>
            </a:r>
            <a:r>
              <a:rPr lang="en-US" dirty="0" smtClean="0"/>
              <a:t> ।</a:t>
            </a:r>
          </a:p>
          <a:p>
            <a:pPr marL="0" indent="0">
              <a:buNone/>
            </a:pPr>
            <a:r>
              <a:rPr lang="en-US" dirty="0" smtClean="0"/>
              <a:t>(খ) </a:t>
            </a:r>
            <a:r>
              <a:rPr lang="en-US" dirty="0" err="1" smtClean="0"/>
              <a:t>মধ্যম</a:t>
            </a:r>
            <a:r>
              <a:rPr lang="en-US" dirty="0" smtClean="0"/>
              <a:t> </a:t>
            </a:r>
            <a:r>
              <a:rPr lang="en-US" dirty="0" err="1" smtClean="0"/>
              <a:t>মানসিক</a:t>
            </a:r>
            <a:r>
              <a:rPr lang="en-US" dirty="0" smtClean="0"/>
              <a:t> </a:t>
            </a:r>
            <a:r>
              <a:rPr lang="en-US" dirty="0" err="1" smtClean="0"/>
              <a:t>প্রতিবন্ধীঃ</a:t>
            </a:r>
            <a:r>
              <a:rPr lang="en-US" dirty="0" smtClean="0"/>
              <a:t>– </a:t>
            </a:r>
            <a:r>
              <a:rPr lang="en-US" dirty="0" err="1" smtClean="0"/>
              <a:t>এদের</a:t>
            </a:r>
            <a:r>
              <a:rPr lang="en-US" dirty="0" smtClean="0"/>
              <a:t> </a:t>
            </a:r>
            <a:r>
              <a:rPr lang="en-US" dirty="0" err="1" smtClean="0"/>
              <a:t>বুদ্ধাংক</a:t>
            </a:r>
            <a:r>
              <a:rPr lang="en-US" dirty="0" smtClean="0"/>
              <a:t> ৩৬-৫১ </a:t>
            </a:r>
            <a:r>
              <a:rPr lang="en-US" dirty="0" err="1" smtClean="0"/>
              <a:t>শারীরিক</a:t>
            </a:r>
            <a:r>
              <a:rPr lang="en-US" dirty="0" smtClean="0"/>
              <a:t> </a:t>
            </a:r>
            <a:r>
              <a:rPr lang="en-US" dirty="0" err="1" smtClean="0"/>
              <a:t>জড়তা</a:t>
            </a:r>
            <a:r>
              <a:rPr lang="en-US" dirty="0" smtClean="0"/>
              <a:t> ও </a:t>
            </a:r>
            <a:r>
              <a:rPr lang="en-US" dirty="0" err="1" smtClean="0"/>
              <a:t>বৈকল্য</a:t>
            </a:r>
            <a:r>
              <a:rPr lang="en-US" dirty="0" smtClean="0"/>
              <a:t> </a:t>
            </a:r>
            <a:r>
              <a:rPr lang="en-US" dirty="0" err="1" smtClean="0"/>
              <a:t>থাকে</a:t>
            </a:r>
            <a:r>
              <a:rPr lang="en-US" dirty="0" smtClean="0"/>
              <a:t>। </a:t>
            </a:r>
            <a:r>
              <a:rPr lang="en-US" dirty="0" err="1" smtClean="0"/>
              <a:t>এদেরকে</a:t>
            </a:r>
            <a:r>
              <a:rPr lang="en-US" dirty="0" smtClean="0"/>
              <a:t> </a:t>
            </a:r>
            <a:r>
              <a:rPr lang="en-US" dirty="0" err="1" smtClean="0"/>
              <a:t>প্রশিক্ষন</a:t>
            </a:r>
            <a:r>
              <a:rPr lang="en-US" dirty="0" smtClean="0"/>
              <a:t> </a:t>
            </a:r>
            <a:r>
              <a:rPr lang="en-US" dirty="0" err="1" smtClean="0"/>
              <a:t>গ্রহণের</a:t>
            </a:r>
            <a:r>
              <a:rPr lang="en-US" dirty="0" smtClean="0"/>
              <a:t> </a:t>
            </a:r>
            <a:r>
              <a:rPr lang="en-US" dirty="0" err="1" smtClean="0"/>
              <a:t>উপযোগী</a:t>
            </a:r>
            <a:r>
              <a:rPr lang="en-US" dirty="0" smtClean="0"/>
              <a:t> </a:t>
            </a:r>
            <a:r>
              <a:rPr lang="en-US" dirty="0" err="1" smtClean="0"/>
              <a:t>বলা</a:t>
            </a:r>
            <a:r>
              <a:rPr lang="en-US" dirty="0" smtClean="0"/>
              <a:t> </a:t>
            </a:r>
            <a:r>
              <a:rPr lang="en-US" dirty="0" err="1" smtClean="0"/>
              <a:t>হয়</a:t>
            </a:r>
            <a:r>
              <a:rPr lang="en-US" dirty="0" smtClean="0"/>
              <a:t>। </a:t>
            </a:r>
            <a:r>
              <a:rPr lang="en-US" dirty="0" err="1" smtClean="0"/>
              <a:t>বৃত্তিমূলক</a:t>
            </a:r>
            <a:r>
              <a:rPr lang="en-US" dirty="0" smtClean="0"/>
              <a:t> </a:t>
            </a:r>
            <a:r>
              <a:rPr lang="en-US" dirty="0" err="1" smtClean="0"/>
              <a:t>প্রশিক্ষনের</a:t>
            </a:r>
            <a:r>
              <a:rPr lang="en-US" dirty="0" smtClean="0"/>
              <a:t> </a:t>
            </a:r>
            <a:r>
              <a:rPr lang="en-US" dirty="0" err="1" smtClean="0"/>
              <a:t>মাধ্যমে</a:t>
            </a:r>
            <a:r>
              <a:rPr lang="en-US" dirty="0" smtClean="0"/>
              <a:t> </a:t>
            </a:r>
            <a:r>
              <a:rPr lang="en-US" dirty="0" err="1" smtClean="0"/>
              <a:t>এদেরকে</a:t>
            </a:r>
            <a:r>
              <a:rPr lang="en-US" dirty="0" smtClean="0"/>
              <a:t> </a:t>
            </a:r>
            <a:r>
              <a:rPr lang="en-US" dirty="0" err="1" smtClean="0"/>
              <a:t>সরল</a:t>
            </a:r>
            <a:r>
              <a:rPr lang="en-US" dirty="0" smtClean="0"/>
              <a:t> </a:t>
            </a:r>
            <a:r>
              <a:rPr lang="en-US" dirty="0" err="1" smtClean="0"/>
              <a:t>পেশা</a:t>
            </a:r>
            <a:r>
              <a:rPr lang="en-US" dirty="0" smtClean="0"/>
              <a:t> </a:t>
            </a:r>
            <a:r>
              <a:rPr lang="en-US" dirty="0" err="1" smtClean="0"/>
              <a:t>গ্রহনের</a:t>
            </a:r>
            <a:r>
              <a:rPr lang="en-US" dirty="0" smtClean="0"/>
              <a:t> </a:t>
            </a:r>
            <a:r>
              <a:rPr lang="en-US" dirty="0" err="1" smtClean="0"/>
              <a:t>উপযোগী</a:t>
            </a:r>
            <a:r>
              <a:rPr lang="en-US" dirty="0" smtClean="0"/>
              <a:t> </a:t>
            </a:r>
            <a:r>
              <a:rPr lang="en-US" dirty="0" err="1" smtClean="0"/>
              <a:t>বলা</a:t>
            </a:r>
            <a:r>
              <a:rPr lang="en-US" dirty="0" smtClean="0"/>
              <a:t> </a:t>
            </a:r>
            <a:r>
              <a:rPr lang="en-US" dirty="0" err="1" smtClean="0"/>
              <a:t>যায়</a:t>
            </a:r>
            <a:r>
              <a:rPr lang="en-US" dirty="0" smtClean="0"/>
              <a:t>। </a:t>
            </a:r>
            <a:r>
              <a:rPr lang="en-US" dirty="0" err="1" smtClean="0"/>
              <a:t>এদের</a:t>
            </a:r>
            <a:r>
              <a:rPr lang="en-US" dirty="0" smtClean="0"/>
              <a:t> </a:t>
            </a:r>
            <a:r>
              <a:rPr lang="en-US" dirty="0" err="1" smtClean="0"/>
              <a:t>আচরণগত</a:t>
            </a:r>
            <a:r>
              <a:rPr lang="en-US" dirty="0" smtClean="0"/>
              <a:t> </a:t>
            </a:r>
            <a:r>
              <a:rPr lang="en-US" dirty="0" err="1" smtClean="0"/>
              <a:t>যোগ্যতা</a:t>
            </a:r>
            <a:r>
              <a:rPr lang="en-US" dirty="0" smtClean="0"/>
              <a:t> </a:t>
            </a:r>
            <a:r>
              <a:rPr lang="en-US" dirty="0" err="1" smtClean="0"/>
              <a:t>সর্বোচ্চ</a:t>
            </a:r>
            <a:r>
              <a:rPr lang="en-US" dirty="0" smtClean="0"/>
              <a:t>  ৮ </a:t>
            </a:r>
            <a:r>
              <a:rPr lang="en-US" dirty="0" err="1" smtClean="0"/>
              <a:t>বছরের</a:t>
            </a:r>
            <a:r>
              <a:rPr lang="en-US" dirty="0" smtClean="0"/>
              <a:t> </a:t>
            </a:r>
            <a:r>
              <a:rPr lang="en-US" dirty="0" err="1" smtClean="0"/>
              <a:t>স্বাভাবিক</a:t>
            </a:r>
            <a:r>
              <a:rPr lang="en-US" dirty="0" smtClean="0"/>
              <a:t> </a:t>
            </a:r>
            <a:r>
              <a:rPr lang="en-US" dirty="0" err="1" smtClean="0"/>
              <a:t>শিশুর</a:t>
            </a:r>
            <a:r>
              <a:rPr lang="en-US" dirty="0" smtClean="0"/>
              <a:t> </a:t>
            </a:r>
            <a:r>
              <a:rPr lang="en-US" dirty="0" err="1" smtClean="0"/>
              <a:t>অনুরূপ</a:t>
            </a:r>
            <a:r>
              <a:rPr lang="en-US" dirty="0" smtClean="0"/>
              <a:t>। </a:t>
            </a:r>
          </a:p>
          <a:p>
            <a:pPr marL="0" indent="0">
              <a:buNone/>
            </a:pPr>
            <a:r>
              <a:rPr lang="en-US" dirty="0" smtClean="0"/>
              <a:t>(গ) </a:t>
            </a:r>
            <a:r>
              <a:rPr lang="en-US" dirty="0" err="1" smtClean="0"/>
              <a:t>গুরুতর</a:t>
            </a:r>
            <a:r>
              <a:rPr lang="en-US" dirty="0" smtClean="0"/>
              <a:t> </a:t>
            </a:r>
            <a:r>
              <a:rPr lang="en-US" dirty="0" err="1" smtClean="0"/>
              <a:t>মানসিক</a:t>
            </a:r>
            <a:r>
              <a:rPr lang="en-US" dirty="0" smtClean="0"/>
              <a:t> </a:t>
            </a:r>
            <a:r>
              <a:rPr lang="en-US" dirty="0" err="1" smtClean="0"/>
              <a:t>প্রতিবন্ধীঃ</a:t>
            </a:r>
            <a:r>
              <a:rPr lang="en-US" dirty="0" smtClean="0"/>
              <a:t>- </a:t>
            </a:r>
            <a:r>
              <a:rPr lang="en-US" dirty="0" err="1" smtClean="0"/>
              <a:t>এদের</a:t>
            </a:r>
            <a:r>
              <a:rPr lang="en-US" dirty="0" smtClean="0"/>
              <a:t> </a:t>
            </a:r>
            <a:r>
              <a:rPr lang="en-US" dirty="0" err="1" smtClean="0"/>
              <a:t>বুদ্ধাংক</a:t>
            </a:r>
            <a:r>
              <a:rPr lang="en-US" dirty="0" smtClean="0"/>
              <a:t> ২</a:t>
            </a:r>
            <a:r>
              <a:rPr lang="bn-IN" dirty="0" smtClean="0"/>
              <a:t>০-৩৫।শারীরিক অক্ষমতাও বিকাশে গুরুতর বাঁধা পরিলক্ষিত হয়।দীর্ঘকালীন প্রশিক্ষনের মাধ্যমে এদের পরনির্ভরশীলতা আংশিকভাবে হ্রাস করা সম্ভব হতে পারে।এদের আচরণগত যোগ্যতা সর্বোচ্চ। ৫ বছরের স্বাভাবিক শিশুর মত ।</a:t>
            </a:r>
            <a:r>
              <a:rPr lang="en-US" dirty="0" smtClean="0"/>
              <a:t> </a:t>
            </a:r>
            <a:r>
              <a:rPr lang="bn-IN" dirty="0" smtClean="0"/>
              <a:t> </a:t>
            </a:r>
            <a:endParaRPr lang="en-SG" dirty="0"/>
          </a:p>
        </p:txBody>
      </p:sp>
    </p:spTree>
    <p:extLst>
      <p:ext uri="{BB962C8B-B14F-4D97-AF65-F5344CB8AC3E}">
        <p14:creationId xmlns:p14="http://schemas.microsoft.com/office/powerpoint/2010/main" val="2854136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77500" lnSpcReduction="20000"/>
          </a:bodyPr>
          <a:lstStyle/>
          <a:p>
            <a:pPr marL="0" indent="0">
              <a:buNone/>
            </a:pPr>
            <a:r>
              <a:rPr lang="bn-IN" dirty="0" smtClean="0"/>
              <a:t>   মানসিক প্রতিবন্ধকতার কারণঃ-মানসিক প্রতিবন্ধকতার অনেক কারণ রয়েছে-</a:t>
            </a:r>
          </a:p>
          <a:p>
            <a:pPr marL="0" indent="0">
              <a:buNone/>
            </a:pPr>
            <a:r>
              <a:rPr lang="bn-IN" dirty="0"/>
              <a:t> </a:t>
            </a:r>
            <a:r>
              <a:rPr lang="bn-IN" dirty="0" smtClean="0"/>
              <a:t> (১)বংশধারা সম্পর্কিত কারণঃ-অনেক সময় দেখা যায় মানসিক প্রতিবন্ধকতা পিতামাতার কাছ থেকে সন্তান-সন্ততি উত্তরাধিকার সূত্রে লাভ করে থাকে।ক্রমোজমের সংমিশ্রণের অস্বাভাবিকতা থেকে শিশু মানসিক প্রতিবন্ধী হতে পারে। যেমন ২১ নম্বরের ক্রমোজোমে দুটির স্থলে তিনটি ক্রমোজোম থাকলে ডাউন্স সিনড্রোম হওয়ার সম্ভাবনা থাকে। </a:t>
            </a:r>
          </a:p>
          <a:p>
            <a:pPr marL="0" indent="0">
              <a:buNone/>
            </a:pPr>
            <a:r>
              <a:rPr lang="bn-IN" dirty="0"/>
              <a:t> </a:t>
            </a:r>
            <a:r>
              <a:rPr lang="bn-IN" dirty="0" smtClean="0"/>
              <a:t> (২)জৈব রাসায়নিক কারণ- নানা রকম জৈব রাসায়নিক কারণে মানসিক প্রতিবন্ধকতা হতে পারে।যেমন আয়োডিনের অভাবে মানসিক প্রতিবন্ধকতার উদ্ভব হয়। </a:t>
            </a:r>
          </a:p>
          <a:p>
            <a:pPr marL="0" indent="0">
              <a:buNone/>
            </a:pPr>
            <a:r>
              <a:rPr lang="bn-IN" dirty="0" smtClean="0"/>
              <a:t>  (৩) রোগ-জীবানুর আক্রমণজনিত </a:t>
            </a:r>
            <a:r>
              <a:rPr lang="bn-IN" dirty="0" smtClean="0"/>
              <a:t>কারনঃ-</a:t>
            </a:r>
            <a:r>
              <a:rPr lang="en-US" dirty="0" err="1" smtClean="0"/>
              <a:t>শিশু</a:t>
            </a:r>
            <a:r>
              <a:rPr lang="en-US" dirty="0" smtClean="0"/>
              <a:t> </a:t>
            </a:r>
            <a:r>
              <a:rPr lang="en-US" dirty="0" err="1" smtClean="0"/>
              <a:t>গর্ভে</a:t>
            </a:r>
            <a:r>
              <a:rPr lang="en-US" dirty="0" smtClean="0"/>
              <a:t> </a:t>
            </a:r>
            <a:r>
              <a:rPr lang="en-US" dirty="0" err="1" smtClean="0"/>
              <a:t>থাকাকালীন</a:t>
            </a:r>
            <a:r>
              <a:rPr lang="en-US" dirty="0" smtClean="0"/>
              <a:t> </a:t>
            </a:r>
            <a:r>
              <a:rPr lang="en-US" dirty="0" err="1" smtClean="0"/>
              <a:t>শিশুর</a:t>
            </a:r>
            <a:r>
              <a:rPr lang="en-US" dirty="0" smtClean="0"/>
              <a:t> </a:t>
            </a:r>
            <a:r>
              <a:rPr lang="en-US" dirty="0" err="1" smtClean="0"/>
              <a:t>মা</a:t>
            </a:r>
            <a:r>
              <a:rPr lang="en-US" dirty="0" smtClean="0"/>
              <a:t> </a:t>
            </a:r>
            <a:r>
              <a:rPr lang="en-US" dirty="0" err="1" smtClean="0"/>
              <a:t>কোন</a:t>
            </a:r>
            <a:r>
              <a:rPr lang="en-US" dirty="0" smtClean="0"/>
              <a:t> </a:t>
            </a:r>
            <a:r>
              <a:rPr lang="en-US" dirty="0" err="1" smtClean="0"/>
              <a:t>রোগে</a:t>
            </a:r>
            <a:r>
              <a:rPr lang="en-US" dirty="0" smtClean="0"/>
              <a:t> </a:t>
            </a:r>
            <a:r>
              <a:rPr lang="en-US" dirty="0" err="1" smtClean="0"/>
              <a:t>যেমন</a:t>
            </a:r>
            <a:r>
              <a:rPr lang="en-US" dirty="0" smtClean="0"/>
              <a:t> </a:t>
            </a:r>
            <a:r>
              <a:rPr lang="en-US" dirty="0" err="1" smtClean="0"/>
              <a:t>জার্মান</a:t>
            </a:r>
            <a:r>
              <a:rPr lang="en-US" dirty="0" smtClean="0"/>
              <a:t> </a:t>
            </a:r>
            <a:r>
              <a:rPr lang="en-US" dirty="0" err="1" smtClean="0"/>
              <a:t>হাম</a:t>
            </a:r>
            <a:r>
              <a:rPr lang="en-US" dirty="0" smtClean="0"/>
              <a:t>, </a:t>
            </a:r>
            <a:r>
              <a:rPr lang="en-US" dirty="0" err="1" smtClean="0"/>
              <a:t>সিফিলিস</a:t>
            </a:r>
            <a:r>
              <a:rPr lang="en-US" dirty="0" smtClean="0"/>
              <a:t> </a:t>
            </a:r>
            <a:r>
              <a:rPr lang="en-US" dirty="0" err="1" smtClean="0"/>
              <a:t>ইত্যাদিতে</a:t>
            </a:r>
            <a:r>
              <a:rPr lang="en-US" dirty="0" smtClean="0"/>
              <a:t> </a:t>
            </a:r>
            <a:r>
              <a:rPr lang="en-US" dirty="0" err="1" smtClean="0"/>
              <a:t>আক্রান্ত</a:t>
            </a:r>
            <a:r>
              <a:rPr lang="en-US" dirty="0" smtClean="0"/>
              <a:t> </a:t>
            </a:r>
            <a:r>
              <a:rPr lang="en-US" dirty="0" err="1" smtClean="0"/>
              <a:t>হয়</a:t>
            </a:r>
            <a:r>
              <a:rPr lang="en-US" dirty="0" smtClean="0"/>
              <a:t>। </a:t>
            </a:r>
            <a:r>
              <a:rPr lang="en-US" dirty="0" err="1" smtClean="0"/>
              <a:t>তবে</a:t>
            </a:r>
            <a:r>
              <a:rPr lang="en-US" dirty="0" smtClean="0"/>
              <a:t> </a:t>
            </a:r>
            <a:r>
              <a:rPr lang="en-US" dirty="0" err="1" smtClean="0"/>
              <a:t>শিশু</a:t>
            </a:r>
            <a:r>
              <a:rPr lang="en-US" dirty="0" smtClean="0"/>
              <a:t> </a:t>
            </a:r>
            <a:r>
              <a:rPr lang="en-US" dirty="0" err="1" smtClean="0"/>
              <a:t>মানসিক</a:t>
            </a:r>
            <a:r>
              <a:rPr lang="en-US" dirty="0" smtClean="0"/>
              <a:t> </a:t>
            </a:r>
            <a:r>
              <a:rPr lang="en-US" dirty="0" err="1" smtClean="0"/>
              <a:t>প্রতিবন্ধী</a:t>
            </a:r>
            <a:r>
              <a:rPr lang="en-US" dirty="0" smtClean="0"/>
              <a:t> </a:t>
            </a:r>
            <a:r>
              <a:rPr lang="en-US" dirty="0" err="1" smtClean="0"/>
              <a:t>হতে</a:t>
            </a:r>
            <a:r>
              <a:rPr lang="en-US" dirty="0" smtClean="0"/>
              <a:t> </a:t>
            </a:r>
            <a:r>
              <a:rPr lang="en-US" dirty="0" err="1" smtClean="0"/>
              <a:t>পারে</a:t>
            </a:r>
            <a:r>
              <a:rPr lang="en-US" dirty="0" smtClean="0"/>
              <a:t>। </a:t>
            </a:r>
            <a:r>
              <a:rPr lang="en-US" dirty="0" err="1" smtClean="0"/>
              <a:t>ভূমিস্ট</a:t>
            </a:r>
            <a:r>
              <a:rPr lang="en-US" dirty="0" smtClean="0"/>
              <a:t> </a:t>
            </a:r>
            <a:r>
              <a:rPr lang="en-US" dirty="0" err="1" smtClean="0"/>
              <a:t>হওয়ার</a:t>
            </a:r>
            <a:r>
              <a:rPr lang="en-US" dirty="0" smtClean="0"/>
              <a:t> </a:t>
            </a:r>
            <a:r>
              <a:rPr lang="en-US" dirty="0" err="1" smtClean="0"/>
              <a:t>পারে</a:t>
            </a:r>
            <a:r>
              <a:rPr lang="en-US" dirty="0" smtClean="0"/>
              <a:t> </a:t>
            </a:r>
            <a:r>
              <a:rPr lang="en-US" dirty="0" err="1" smtClean="0"/>
              <a:t>যদি</a:t>
            </a:r>
            <a:r>
              <a:rPr lang="en-US" dirty="0" smtClean="0"/>
              <a:t> </a:t>
            </a:r>
            <a:r>
              <a:rPr lang="en-US" dirty="0" err="1" smtClean="0"/>
              <a:t>কোন</a:t>
            </a:r>
            <a:r>
              <a:rPr lang="en-US" dirty="0" smtClean="0"/>
              <a:t> </a:t>
            </a:r>
            <a:r>
              <a:rPr lang="en-US" dirty="0" err="1" smtClean="0"/>
              <a:t>বিশেষ</a:t>
            </a:r>
            <a:r>
              <a:rPr lang="en-US" dirty="0" smtClean="0"/>
              <a:t> </a:t>
            </a:r>
            <a:r>
              <a:rPr lang="en-US" dirty="0" err="1" smtClean="0"/>
              <a:t>রোগে</a:t>
            </a:r>
            <a:r>
              <a:rPr lang="en-US" dirty="0" smtClean="0"/>
              <a:t> </a:t>
            </a:r>
            <a:r>
              <a:rPr lang="en-US" dirty="0" err="1" smtClean="0"/>
              <a:t>আক্রান্ত</a:t>
            </a:r>
            <a:r>
              <a:rPr lang="en-US" dirty="0" smtClean="0"/>
              <a:t> </a:t>
            </a:r>
            <a:r>
              <a:rPr lang="en-US" dirty="0" err="1" smtClean="0"/>
              <a:t>হয়</a:t>
            </a:r>
            <a:r>
              <a:rPr lang="en-US" dirty="0" smtClean="0"/>
              <a:t> </a:t>
            </a:r>
            <a:r>
              <a:rPr lang="en-US" dirty="0" err="1" smtClean="0"/>
              <a:t>তবে</a:t>
            </a:r>
            <a:r>
              <a:rPr lang="en-US" dirty="0" smtClean="0"/>
              <a:t> </a:t>
            </a:r>
            <a:r>
              <a:rPr lang="en-US" dirty="0" err="1" smtClean="0"/>
              <a:t>শিশুর</a:t>
            </a:r>
            <a:r>
              <a:rPr lang="en-US" dirty="0" smtClean="0"/>
              <a:t> </a:t>
            </a:r>
            <a:r>
              <a:rPr lang="en-US" dirty="0" err="1" smtClean="0"/>
              <a:t>মস্তিষ্কে</a:t>
            </a:r>
            <a:r>
              <a:rPr lang="en-US" dirty="0" smtClean="0"/>
              <a:t> </a:t>
            </a:r>
            <a:r>
              <a:rPr lang="en-US" dirty="0" err="1" smtClean="0"/>
              <a:t>অস্বাভাবিকতা</a:t>
            </a:r>
            <a:r>
              <a:rPr lang="en-US" dirty="0" smtClean="0"/>
              <a:t> </a:t>
            </a:r>
            <a:r>
              <a:rPr lang="en-US" dirty="0" err="1" smtClean="0"/>
              <a:t>দেখা</a:t>
            </a:r>
            <a:r>
              <a:rPr lang="en-US" dirty="0" smtClean="0"/>
              <a:t> </a:t>
            </a:r>
            <a:r>
              <a:rPr lang="en-US" dirty="0" err="1" smtClean="0"/>
              <a:t>দিতে</a:t>
            </a:r>
            <a:r>
              <a:rPr lang="en-US" dirty="0" smtClean="0"/>
              <a:t> </a:t>
            </a:r>
            <a:r>
              <a:rPr lang="en-US" dirty="0" err="1" smtClean="0"/>
              <a:t>পারে</a:t>
            </a:r>
            <a:r>
              <a:rPr lang="en-US" dirty="0" smtClean="0"/>
              <a:t> </a:t>
            </a:r>
            <a:r>
              <a:rPr lang="en-US" dirty="0" err="1" smtClean="0"/>
              <a:t>এবং</a:t>
            </a:r>
            <a:r>
              <a:rPr lang="en-US" dirty="0" smtClean="0"/>
              <a:t> </a:t>
            </a:r>
            <a:r>
              <a:rPr lang="en-US" dirty="0" err="1" smtClean="0"/>
              <a:t>সে</a:t>
            </a:r>
            <a:r>
              <a:rPr lang="en-US" dirty="0" smtClean="0"/>
              <a:t> </a:t>
            </a:r>
            <a:r>
              <a:rPr lang="en-US" dirty="0" err="1" smtClean="0"/>
              <a:t>মানবিক</a:t>
            </a:r>
            <a:r>
              <a:rPr lang="en-US" dirty="0" smtClean="0"/>
              <a:t> </a:t>
            </a:r>
            <a:r>
              <a:rPr lang="en-US" dirty="0" err="1" smtClean="0"/>
              <a:t>প্রতিবন্ধী</a:t>
            </a:r>
            <a:r>
              <a:rPr lang="en-US" dirty="0" smtClean="0"/>
              <a:t> </a:t>
            </a:r>
            <a:r>
              <a:rPr lang="en-US" dirty="0" err="1" smtClean="0"/>
              <a:t>হতে</a:t>
            </a:r>
            <a:r>
              <a:rPr lang="en-US" dirty="0" smtClean="0"/>
              <a:t> </a:t>
            </a:r>
            <a:r>
              <a:rPr lang="en-US" dirty="0" err="1" smtClean="0"/>
              <a:t>পারে</a:t>
            </a:r>
            <a:r>
              <a:rPr lang="en-US" dirty="0" smtClean="0"/>
              <a:t> ।</a:t>
            </a:r>
          </a:p>
          <a:p>
            <a:pPr marL="0" indent="0">
              <a:buNone/>
            </a:pPr>
            <a:r>
              <a:rPr lang="en-US" dirty="0"/>
              <a:t> </a:t>
            </a:r>
            <a:r>
              <a:rPr lang="en-US" dirty="0" smtClean="0"/>
              <a:t>      (৪)</a:t>
            </a:r>
            <a:r>
              <a:rPr lang="bn-IN" dirty="0" smtClean="0"/>
              <a:t> </a:t>
            </a:r>
            <a:r>
              <a:rPr lang="en-US" dirty="0" err="1" smtClean="0"/>
              <a:t>ভেষজ</a:t>
            </a:r>
            <a:r>
              <a:rPr lang="en-US" dirty="0" smtClean="0"/>
              <a:t> </a:t>
            </a:r>
            <a:r>
              <a:rPr lang="en-US" dirty="0" err="1" smtClean="0"/>
              <a:t>দ্রব্যের</a:t>
            </a:r>
            <a:r>
              <a:rPr lang="en-US" dirty="0" smtClean="0"/>
              <a:t> </a:t>
            </a:r>
            <a:r>
              <a:rPr lang="en-US" dirty="0" err="1" smtClean="0"/>
              <a:t>প্রভাব</a:t>
            </a:r>
            <a:r>
              <a:rPr lang="en-US" dirty="0" err="1" smtClean="0"/>
              <a:t>ঃ</a:t>
            </a:r>
            <a:r>
              <a:rPr lang="en-US" dirty="0" smtClean="0"/>
              <a:t>- </a:t>
            </a:r>
            <a:r>
              <a:rPr lang="en-US" dirty="0" err="1" smtClean="0"/>
              <a:t>শিশু</a:t>
            </a:r>
            <a:r>
              <a:rPr lang="en-US" dirty="0" smtClean="0"/>
              <a:t> </a:t>
            </a:r>
            <a:r>
              <a:rPr lang="en-US" dirty="0" err="1" smtClean="0"/>
              <a:t>গর্ভে</a:t>
            </a:r>
            <a:r>
              <a:rPr lang="en-US" dirty="0" smtClean="0"/>
              <a:t> </a:t>
            </a:r>
            <a:r>
              <a:rPr lang="en-US" dirty="0" err="1" smtClean="0"/>
              <a:t>থাকাকালীন</a:t>
            </a:r>
            <a:r>
              <a:rPr lang="en-US" dirty="0" smtClean="0"/>
              <a:t> </a:t>
            </a:r>
            <a:r>
              <a:rPr lang="en-US" dirty="0" err="1" smtClean="0"/>
              <a:t>মা</a:t>
            </a:r>
            <a:r>
              <a:rPr lang="en-US" dirty="0" smtClean="0"/>
              <a:t> </a:t>
            </a:r>
            <a:r>
              <a:rPr lang="en-US" dirty="0" err="1" smtClean="0"/>
              <a:t>যদি</a:t>
            </a:r>
            <a:r>
              <a:rPr lang="en-US" dirty="0" smtClean="0"/>
              <a:t> </a:t>
            </a:r>
            <a:r>
              <a:rPr lang="en-US" dirty="0" err="1" smtClean="0"/>
              <a:t>বিশেষ</a:t>
            </a:r>
            <a:r>
              <a:rPr lang="en-US" dirty="0" smtClean="0"/>
              <a:t> </a:t>
            </a:r>
            <a:r>
              <a:rPr lang="en-US" dirty="0" err="1" smtClean="0"/>
              <a:t>কোন</a:t>
            </a:r>
            <a:r>
              <a:rPr lang="en-US" dirty="0" smtClean="0"/>
              <a:t> </a:t>
            </a:r>
            <a:r>
              <a:rPr lang="en-US" dirty="0" err="1" smtClean="0"/>
              <a:t>ভেষজ</a:t>
            </a:r>
            <a:r>
              <a:rPr lang="en-US" dirty="0" smtClean="0"/>
              <a:t> </a:t>
            </a:r>
            <a:r>
              <a:rPr lang="en-US" dirty="0" err="1" smtClean="0"/>
              <a:t>দ্রব্য</a:t>
            </a:r>
            <a:r>
              <a:rPr lang="en-US" dirty="0" smtClean="0"/>
              <a:t> </a:t>
            </a:r>
            <a:r>
              <a:rPr lang="en-US" dirty="0" err="1" smtClean="0"/>
              <a:t>গ্রহন</a:t>
            </a:r>
            <a:r>
              <a:rPr lang="en-US" dirty="0" smtClean="0"/>
              <a:t> </a:t>
            </a:r>
            <a:r>
              <a:rPr lang="en-US" dirty="0" err="1" smtClean="0"/>
              <a:t>করে</a:t>
            </a:r>
            <a:r>
              <a:rPr lang="en-US" dirty="0" smtClean="0"/>
              <a:t> </a:t>
            </a:r>
            <a:r>
              <a:rPr lang="en-US" dirty="0" err="1" smtClean="0"/>
              <a:t>তবে</a:t>
            </a:r>
            <a:r>
              <a:rPr lang="en-US" dirty="0" smtClean="0"/>
              <a:t> </a:t>
            </a:r>
            <a:r>
              <a:rPr lang="en-US" dirty="0" err="1" smtClean="0"/>
              <a:t>শিশু</a:t>
            </a:r>
            <a:r>
              <a:rPr lang="en-US" dirty="0" smtClean="0"/>
              <a:t> </a:t>
            </a:r>
            <a:r>
              <a:rPr lang="en-US" dirty="0" err="1" smtClean="0"/>
              <a:t>মানসিক</a:t>
            </a:r>
            <a:r>
              <a:rPr lang="en-US" dirty="0" smtClean="0"/>
              <a:t> </a:t>
            </a:r>
            <a:r>
              <a:rPr lang="en-US" dirty="0" err="1" smtClean="0"/>
              <a:t>প্রতিবন্ধী</a:t>
            </a:r>
            <a:r>
              <a:rPr lang="en-US" dirty="0" smtClean="0"/>
              <a:t> </a:t>
            </a:r>
            <a:r>
              <a:rPr lang="en-US" dirty="0" err="1" smtClean="0"/>
              <a:t>হতে</a:t>
            </a:r>
            <a:r>
              <a:rPr lang="en-US" dirty="0" smtClean="0"/>
              <a:t> </a:t>
            </a:r>
            <a:r>
              <a:rPr lang="en-US" dirty="0" err="1" smtClean="0"/>
              <a:t>পারে</a:t>
            </a:r>
            <a:r>
              <a:rPr lang="en-US" dirty="0" smtClean="0"/>
              <a:t>। </a:t>
            </a:r>
          </a:p>
          <a:p>
            <a:pPr marL="0" indent="0">
              <a:buNone/>
            </a:pPr>
            <a:r>
              <a:rPr lang="en-US" dirty="0"/>
              <a:t> </a:t>
            </a:r>
            <a:r>
              <a:rPr lang="en-US" dirty="0" smtClean="0"/>
              <a:t>      (৫)  </a:t>
            </a:r>
            <a:r>
              <a:rPr lang="en-US" dirty="0" err="1" smtClean="0"/>
              <a:t>জন্ম</a:t>
            </a:r>
            <a:r>
              <a:rPr lang="en-US" dirty="0" smtClean="0"/>
              <a:t> </a:t>
            </a:r>
            <a:r>
              <a:rPr lang="en-US" dirty="0" err="1" smtClean="0"/>
              <a:t>যন্ত্রণা</a:t>
            </a:r>
            <a:r>
              <a:rPr lang="en-US" dirty="0" err="1" smtClean="0"/>
              <a:t>ঃ</a:t>
            </a:r>
            <a:r>
              <a:rPr lang="en-US" dirty="0" smtClean="0"/>
              <a:t>- </a:t>
            </a:r>
            <a:r>
              <a:rPr lang="en-US" dirty="0" err="1" smtClean="0"/>
              <a:t>প্রসবের</a:t>
            </a:r>
            <a:r>
              <a:rPr lang="en-US" dirty="0" smtClean="0"/>
              <a:t> </a:t>
            </a:r>
            <a:r>
              <a:rPr lang="en-US" dirty="0" err="1" smtClean="0"/>
              <a:t>সময়</a:t>
            </a:r>
            <a:r>
              <a:rPr lang="en-US" dirty="0" smtClean="0"/>
              <a:t> </a:t>
            </a:r>
            <a:r>
              <a:rPr lang="en-US" dirty="0" err="1" smtClean="0"/>
              <a:t>গর্ভজাত</a:t>
            </a:r>
            <a:r>
              <a:rPr lang="en-US" dirty="0" smtClean="0"/>
              <a:t> </a:t>
            </a:r>
            <a:r>
              <a:rPr lang="en-US" dirty="0" err="1" smtClean="0"/>
              <a:t>শিশুর</a:t>
            </a:r>
            <a:r>
              <a:rPr lang="en-US" dirty="0" smtClean="0"/>
              <a:t> </a:t>
            </a:r>
            <a:r>
              <a:rPr lang="en-US" dirty="0" err="1" smtClean="0"/>
              <a:t>অবস্থান</a:t>
            </a:r>
            <a:r>
              <a:rPr lang="en-US" dirty="0" smtClean="0"/>
              <a:t> </a:t>
            </a:r>
            <a:r>
              <a:rPr lang="en-US" dirty="0" err="1" smtClean="0"/>
              <a:t>অস্বাভাবিকতা</a:t>
            </a:r>
            <a:r>
              <a:rPr lang="en-US" dirty="0" smtClean="0"/>
              <a:t> </a:t>
            </a:r>
            <a:r>
              <a:rPr lang="en-US" dirty="0" err="1" smtClean="0"/>
              <a:t>হলে</a:t>
            </a:r>
            <a:r>
              <a:rPr lang="en-US" dirty="0" smtClean="0"/>
              <a:t> </a:t>
            </a:r>
            <a:r>
              <a:rPr lang="en-US" dirty="0" err="1" smtClean="0"/>
              <a:t>শিশুর</a:t>
            </a:r>
            <a:r>
              <a:rPr lang="en-US" dirty="0" smtClean="0"/>
              <a:t> </a:t>
            </a:r>
            <a:r>
              <a:rPr lang="en-US" dirty="0" err="1" smtClean="0"/>
              <a:t>মস্তিষ্কে</a:t>
            </a:r>
            <a:r>
              <a:rPr lang="en-US" dirty="0" smtClean="0"/>
              <a:t> </a:t>
            </a:r>
            <a:r>
              <a:rPr lang="en-US" dirty="0" err="1" smtClean="0"/>
              <a:t>গর্ভ</a:t>
            </a:r>
            <a:r>
              <a:rPr lang="en-US" dirty="0" smtClean="0"/>
              <a:t> </a:t>
            </a:r>
            <a:r>
              <a:rPr lang="en-US" dirty="0" err="1" smtClean="0"/>
              <a:t>থেকে</a:t>
            </a:r>
            <a:r>
              <a:rPr lang="en-US" dirty="0" smtClean="0"/>
              <a:t> </a:t>
            </a:r>
            <a:r>
              <a:rPr lang="en-US" dirty="0" err="1" smtClean="0"/>
              <a:t>বের</a:t>
            </a:r>
            <a:r>
              <a:rPr lang="en-US" dirty="0" smtClean="0"/>
              <a:t> </a:t>
            </a:r>
            <a:r>
              <a:rPr lang="en-US" dirty="0" err="1" smtClean="0"/>
              <a:t>হবার</a:t>
            </a:r>
            <a:r>
              <a:rPr lang="en-US" dirty="0" smtClean="0"/>
              <a:t> </a:t>
            </a:r>
            <a:r>
              <a:rPr lang="en-US" dirty="0" err="1" smtClean="0"/>
              <a:t>সময়</a:t>
            </a:r>
            <a:r>
              <a:rPr lang="en-US" dirty="0" smtClean="0"/>
              <a:t> </a:t>
            </a:r>
            <a:r>
              <a:rPr lang="en-US" dirty="0" err="1" smtClean="0"/>
              <a:t>চাপ</a:t>
            </a:r>
            <a:r>
              <a:rPr lang="en-US" dirty="0" smtClean="0"/>
              <a:t> </a:t>
            </a:r>
            <a:r>
              <a:rPr lang="en-US" dirty="0" err="1" smtClean="0"/>
              <a:t>পড়ে</a:t>
            </a:r>
            <a:r>
              <a:rPr lang="en-US" dirty="0" smtClean="0"/>
              <a:t> </a:t>
            </a:r>
            <a:r>
              <a:rPr lang="en-US" dirty="0" err="1" smtClean="0"/>
              <a:t>এবং</a:t>
            </a:r>
            <a:r>
              <a:rPr lang="en-US" dirty="0" smtClean="0"/>
              <a:t> </a:t>
            </a:r>
            <a:r>
              <a:rPr lang="en-US" dirty="0" err="1" smtClean="0"/>
              <a:t>শিশু</a:t>
            </a:r>
            <a:r>
              <a:rPr lang="en-US" dirty="0" smtClean="0"/>
              <a:t> </a:t>
            </a:r>
            <a:r>
              <a:rPr lang="en-US" dirty="0" err="1" smtClean="0"/>
              <a:t>মানসিক</a:t>
            </a:r>
            <a:r>
              <a:rPr lang="en-US" dirty="0" smtClean="0"/>
              <a:t> </a:t>
            </a:r>
            <a:r>
              <a:rPr lang="en-US" dirty="0" err="1" smtClean="0"/>
              <a:t>প্রতিবন্ধী</a:t>
            </a:r>
            <a:r>
              <a:rPr lang="en-US" dirty="0" smtClean="0"/>
              <a:t> </a:t>
            </a:r>
            <a:r>
              <a:rPr lang="en-US" dirty="0" err="1" smtClean="0"/>
              <a:t>হতে</a:t>
            </a:r>
            <a:r>
              <a:rPr lang="en-US" dirty="0" smtClean="0"/>
              <a:t> </a:t>
            </a:r>
            <a:r>
              <a:rPr lang="en-US" dirty="0" err="1" smtClean="0"/>
              <a:t>পারে</a:t>
            </a:r>
            <a:r>
              <a:rPr lang="en-US" dirty="0" smtClean="0"/>
              <a:t>। </a:t>
            </a:r>
            <a:endParaRPr lang="en-SG" dirty="0"/>
          </a:p>
        </p:txBody>
      </p:sp>
    </p:spTree>
    <p:extLst>
      <p:ext uri="{BB962C8B-B14F-4D97-AF65-F5344CB8AC3E}">
        <p14:creationId xmlns:p14="http://schemas.microsoft.com/office/powerpoint/2010/main" val="1603703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SG"/>
          </a:p>
        </p:txBody>
      </p:sp>
      <p:sp>
        <p:nvSpPr>
          <p:cNvPr id="3" name="Content Placeholder 2"/>
          <p:cNvSpPr>
            <a:spLocks noGrp="1"/>
          </p:cNvSpPr>
          <p:nvPr>
            <p:ph idx="1"/>
          </p:nvPr>
        </p:nvSpPr>
        <p:spPr/>
        <p:txBody>
          <a:bodyPr>
            <a:normAutofit fontScale="85000" lnSpcReduction="20000"/>
          </a:bodyPr>
          <a:lstStyle/>
          <a:p>
            <a:pPr marL="0" indent="0">
              <a:buNone/>
            </a:pPr>
            <a:r>
              <a:rPr lang="bn-IN" dirty="0" smtClean="0"/>
              <a:t>  (৬) পারমাণবিক তড়িৎ বিকিরণের প্রভাবঃ-পারমানবিক বিস্ফোরণের সময় যে তড়িৎ বিকিরণ হয় তার ফলে যৌন কোষ ও কলার ক্ষতি হতে পারে এবং এতে তার গর্ভজাত শিশু মানসিক প্রতিবন্ধী হতে পারে।</a:t>
            </a:r>
          </a:p>
          <a:p>
            <a:pPr marL="0" indent="0">
              <a:buNone/>
            </a:pPr>
            <a:r>
              <a:rPr lang="bn-IN" dirty="0"/>
              <a:t> </a:t>
            </a:r>
            <a:r>
              <a:rPr lang="bn-IN" dirty="0" smtClean="0"/>
              <a:t> (৭) মস্তিষ্কের টিউমারঃ-মস্তিস্কে টিউমার হলে তার স্নায়ুকোষ ক্ষতি হতে পারে এবং মানসিক প্রতিবন্দ্ধকতার কারণ হতে পারে। </a:t>
            </a:r>
          </a:p>
          <a:p>
            <a:pPr marL="0" indent="0">
              <a:buNone/>
            </a:pPr>
            <a:r>
              <a:rPr lang="bn-IN" dirty="0"/>
              <a:t> </a:t>
            </a:r>
            <a:r>
              <a:rPr lang="bn-IN" dirty="0" smtClean="0"/>
              <a:t> (৮) বিপাক ক্রিয়ার ত্রুটিঃ- কতগুলি বিশেষ প্রকার ত্রুটিপূর্ণ বিপাক ক্রিয়ার জন্য মানসিক প্রতিবন্ধকতার সৃষ্টি হতে পারে। যেমন ফিনাইল কিটোনিউরিয়া অর্থাৎ প্রোটিনের হতে এমোনিয়াম এসিডে বিশ্লেষণের অপারগতা উল্লেখযোগ্য । </a:t>
            </a:r>
          </a:p>
          <a:p>
            <a:pPr marL="0" indent="0">
              <a:buNone/>
            </a:pPr>
            <a:r>
              <a:rPr lang="bn-IN" dirty="0"/>
              <a:t> </a:t>
            </a:r>
            <a:r>
              <a:rPr lang="bn-IN" dirty="0" smtClean="0"/>
              <a:t> (৯) মৃগীরোগ জনিত কারণঃ-মৃগী রোগের প্রভাব শৈশবে তীব্র হলে মস্তিষ্কের ক্ষতিগ্রস্থ হয়ে মানসিক প্রতিবন্ধকতার উদ্ভব হতে পারে ।</a:t>
            </a:r>
          </a:p>
          <a:p>
            <a:pPr marL="0" indent="0">
              <a:buNone/>
            </a:pPr>
            <a:r>
              <a:rPr lang="bn-IN" dirty="0"/>
              <a:t> </a:t>
            </a:r>
            <a:r>
              <a:rPr lang="bn-IN" dirty="0" smtClean="0"/>
              <a:t> (১০)মনোবৃত্তীয় ও সামাজিক কারণঃ- মনোবৃত্তীর বঞ্চনা এবং প্রতিকূল পারিবারিক সামাজিক পরিস্থিতির কারণে শিশুর মধ্যে প্রতিকূলতার উপসর্গ সৃষ্টি হয় যেমন গর্ভকালীন সময়ে অত্যাধিক মানসিক চাপ শৈশবে উপযুক্ত উদ্দীপনার অভাব ইত্যাদি কারণে মানসিক প্রতিবন্ধকতার উদ্ভব হতে পারে। </a:t>
            </a:r>
            <a:endParaRPr lang="en-SG" dirty="0"/>
          </a:p>
        </p:txBody>
      </p:sp>
    </p:spTree>
    <p:extLst>
      <p:ext uri="{BB962C8B-B14F-4D97-AF65-F5344CB8AC3E}">
        <p14:creationId xmlns:p14="http://schemas.microsoft.com/office/powerpoint/2010/main" val="2616986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            </a:t>
            </a:r>
            <a:r>
              <a:rPr lang="en-US" smtClean="0"/>
              <a:t>end </a:t>
            </a:r>
            <a:endParaRPr lang="en-SG" dirty="0"/>
          </a:p>
        </p:txBody>
      </p:sp>
      <p:sp>
        <p:nvSpPr>
          <p:cNvPr id="3" name="Content Placeholder 2"/>
          <p:cNvSpPr>
            <a:spLocks noGrp="1"/>
          </p:cNvSpPr>
          <p:nvPr>
            <p:ph idx="1"/>
          </p:nvPr>
        </p:nvSpPr>
        <p:spPr/>
        <p:txBody>
          <a:bodyPr/>
          <a:lstStyle/>
          <a:p>
            <a:pPr marL="0" indent="0">
              <a:buNone/>
            </a:pPr>
            <a:r>
              <a:rPr lang="bn-IN" dirty="0" smtClean="0"/>
              <a:t>   </a:t>
            </a:r>
            <a:endParaRPr lang="en-SG" dirty="0"/>
          </a:p>
        </p:txBody>
      </p:sp>
    </p:spTree>
    <p:extLst>
      <p:ext uri="{BB962C8B-B14F-4D97-AF65-F5344CB8AC3E}">
        <p14:creationId xmlns:p14="http://schemas.microsoft.com/office/powerpoint/2010/main" val="2791755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TotalTime>
  <Words>894</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Vrinda</vt:lpstr>
      <vt:lpstr>Office Theme</vt:lpstr>
      <vt:lpstr>The Child With Special Need</vt:lpstr>
      <vt:lpstr>PowerPoint Presentation</vt:lpstr>
      <vt:lpstr>PowerPoint Presentation</vt:lpstr>
      <vt:lpstr>PowerPoint Presentation</vt:lpstr>
      <vt:lpstr>PowerPoint Presentation</vt:lpstr>
      <vt:lpstr>            end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Child With Special Need</dc:title>
  <dc:creator>Moutushi</dc:creator>
  <cp:lastModifiedBy>Moutushi</cp:lastModifiedBy>
  <cp:revision>38</cp:revision>
  <dcterms:created xsi:type="dcterms:W3CDTF">2020-05-17T15:29:48Z</dcterms:created>
  <dcterms:modified xsi:type="dcterms:W3CDTF">2020-05-18T15:32:30Z</dcterms:modified>
</cp:coreProperties>
</file>