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8EB4934A-ACD7-4C29-B06A-2302E93C8F28}"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114008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EB4934A-ACD7-4C29-B06A-2302E93C8F28}"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328720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EB4934A-ACD7-4C29-B06A-2302E93C8F28}"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134238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8EB4934A-ACD7-4C29-B06A-2302E93C8F28}"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291542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4934A-ACD7-4C29-B06A-2302E93C8F28}"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273061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8EB4934A-ACD7-4C29-B06A-2302E93C8F28}"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123005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8EB4934A-ACD7-4C29-B06A-2302E93C8F28}" type="datetimeFigureOut">
              <a:rPr lang="en-SG" smtClean="0"/>
              <a:t>20/5/2020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199840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8EB4934A-ACD7-4C29-B06A-2302E93C8F28}" type="datetimeFigureOut">
              <a:rPr lang="en-SG" smtClean="0"/>
              <a:t>20/5/2020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40731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4934A-ACD7-4C29-B06A-2302E93C8F28}" type="datetimeFigureOut">
              <a:rPr lang="en-SG" smtClean="0"/>
              <a:t>20/5/2020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11866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934A-ACD7-4C29-B06A-2302E93C8F28}"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246191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934A-ACD7-4C29-B06A-2302E93C8F28}"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2EE7A-424B-4EDF-B2C5-BC5277840CC5}" type="slidenum">
              <a:rPr lang="en-SG" smtClean="0"/>
              <a:t>‹#›</a:t>
            </a:fld>
            <a:endParaRPr lang="en-SG"/>
          </a:p>
        </p:txBody>
      </p:sp>
    </p:spTree>
    <p:extLst>
      <p:ext uri="{BB962C8B-B14F-4D97-AF65-F5344CB8AC3E}">
        <p14:creationId xmlns:p14="http://schemas.microsoft.com/office/powerpoint/2010/main" val="394857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4934A-ACD7-4C29-B06A-2302E93C8F28}" type="datetimeFigureOut">
              <a:rPr lang="en-SG" smtClean="0"/>
              <a:t>20/5/2020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2EE7A-424B-4EDF-B2C5-BC5277840CC5}" type="slidenum">
              <a:rPr lang="en-SG" smtClean="0"/>
              <a:t>‹#›</a:t>
            </a:fld>
            <a:endParaRPr lang="en-SG"/>
          </a:p>
        </p:txBody>
      </p:sp>
    </p:spTree>
    <p:extLst>
      <p:ext uri="{BB962C8B-B14F-4D97-AF65-F5344CB8AC3E}">
        <p14:creationId xmlns:p14="http://schemas.microsoft.com/office/powerpoint/2010/main" val="2345315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dirty="0" smtClean="0"/>
              <a:t>Gifted child </a:t>
            </a:r>
            <a:r>
              <a:rPr lang="en-US" dirty="0" err="1" smtClean="0"/>
              <a:t>মেধাবী</a:t>
            </a:r>
            <a:r>
              <a:rPr lang="en-US" dirty="0" smtClean="0"/>
              <a:t> </a:t>
            </a:r>
            <a:r>
              <a:rPr lang="en-US" dirty="0" err="1" smtClean="0"/>
              <a:t>শিশু</a:t>
            </a:r>
            <a:r>
              <a:rPr lang="en-US" dirty="0" smtClean="0"/>
              <a:t> </a:t>
            </a:r>
            <a:endParaRPr lang="en-SG" dirty="0"/>
          </a:p>
        </p:txBody>
      </p:sp>
      <p:sp>
        <p:nvSpPr>
          <p:cNvPr id="3" name="Subtitle 2"/>
          <p:cNvSpPr>
            <a:spLocks noGrp="1"/>
          </p:cNvSpPr>
          <p:nvPr>
            <p:ph type="subTitle" idx="1"/>
          </p:nvPr>
        </p:nvSpPr>
        <p:spPr/>
        <p:txBody>
          <a:bodyPr>
            <a:normAutofit fontScale="77500" lnSpcReduction="20000"/>
          </a:bodyPr>
          <a:lstStyle/>
          <a:p>
            <a:r>
              <a:rPr lang="en-US" dirty="0" err="1" smtClean="0"/>
              <a:t>মেধাবী</a:t>
            </a:r>
            <a:r>
              <a:rPr lang="en-US" dirty="0" smtClean="0"/>
              <a:t> </a:t>
            </a:r>
            <a:r>
              <a:rPr lang="en-US" dirty="0" err="1" smtClean="0"/>
              <a:t>শিশুদের</a:t>
            </a:r>
            <a:r>
              <a:rPr lang="en-US" dirty="0" smtClean="0"/>
              <a:t> </a:t>
            </a:r>
            <a:r>
              <a:rPr lang="en-US" dirty="0" err="1" smtClean="0"/>
              <a:t>প্রথমেই</a:t>
            </a:r>
            <a:r>
              <a:rPr lang="en-US" dirty="0" smtClean="0"/>
              <a:t> </a:t>
            </a:r>
            <a:r>
              <a:rPr lang="en-US" dirty="0" err="1" smtClean="0"/>
              <a:t>যখন</a:t>
            </a:r>
            <a:r>
              <a:rPr lang="en-US" dirty="0" smtClean="0"/>
              <a:t> </a:t>
            </a:r>
            <a:r>
              <a:rPr lang="en-US" dirty="0"/>
              <a:t> </a:t>
            </a:r>
            <a:r>
              <a:rPr lang="en-US" dirty="0" smtClean="0"/>
              <a:t>Identify</a:t>
            </a:r>
            <a:r>
              <a:rPr lang="bn-IN" dirty="0" smtClean="0"/>
              <a:t>     করা হয় তখনই দেখা যায় এদের   </a:t>
            </a:r>
            <a:r>
              <a:rPr lang="en-US" dirty="0" smtClean="0"/>
              <a:t>I.Q</a:t>
            </a:r>
            <a:r>
              <a:rPr lang="bn-IN" dirty="0" smtClean="0"/>
              <a:t>        স্বাভাবিকের তুলনায় উচ্চগুনসম্পন্ন। যাদের  </a:t>
            </a:r>
            <a:r>
              <a:rPr lang="en-US" dirty="0" smtClean="0"/>
              <a:t>I.Q</a:t>
            </a:r>
            <a:r>
              <a:rPr lang="bn-IN" dirty="0" smtClean="0"/>
              <a:t>   ১২৫ এর উপরে হয় তবে তাদের মধ্যে যদি অন্যান্য উপাদান নাই থাকে তবুও শারীরিক এবং মানসিক দিক দিয়ে তারা উচ্চ থাকে। </a:t>
            </a:r>
          </a:p>
          <a:p>
            <a:r>
              <a:rPr lang="bn-IN" dirty="0" smtClean="0"/>
              <a:t>মনোবিজ্ঞানীদের মতে ১টি মেধাবী শিশু শুধু যে জন্মগত ভাবেই পেয়ে থাকে তা নয় । এটা পরিবেশগতও হতে পারে অর্থাৎ এটা জন্মগতভাবে যে টুকু শিশু পেয়েছে সেই অংশটুকু এবং পরিবেশগত ভাবে যে</a:t>
            </a:r>
            <a:r>
              <a:rPr lang="en-US" dirty="0" err="1" smtClean="0"/>
              <a:t>টুকু</a:t>
            </a:r>
            <a:r>
              <a:rPr lang="bn-IN" dirty="0" smtClean="0"/>
              <a:t> পায়, এ দুটোর যৌথ একটা প্রভাব রয়েছে এই শিশুর উপর। </a:t>
            </a:r>
            <a:endParaRPr lang="en-SG" dirty="0"/>
          </a:p>
        </p:txBody>
      </p:sp>
    </p:spTree>
    <p:extLst>
      <p:ext uri="{BB962C8B-B14F-4D97-AF65-F5344CB8AC3E}">
        <p14:creationId xmlns:p14="http://schemas.microsoft.com/office/powerpoint/2010/main" val="42190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এই মেধাবী শিশুর সৃষ্টি জন্মগত এবং পরিবেশগত এ দুটোর একটা সংমিশ্রণ কারন জন্মগতভাবে বা পরিবেশগতভাবে যদি কেউ উচ্চ বুদ্ধিসম্পন্ন হয়ে থাকে তবে পরিবেশগত কারণের দরুন তার যে ক্ষমতা বৃদ্ধি পেয়েছে এ কথা বলার অপেক্ষা থাকে না। </a:t>
            </a:r>
          </a:p>
          <a:p>
            <a:pPr marL="0" indent="0">
              <a:buNone/>
            </a:pPr>
            <a:r>
              <a:rPr lang="bn-IN" dirty="0"/>
              <a:t> </a:t>
            </a:r>
            <a:r>
              <a:rPr lang="bn-IN" dirty="0" smtClean="0"/>
              <a:t>       অপরপক্ষে দেখা যায় যে অনুকূল পরিবেশ না পেলেও অনেক শিশুই উচ্চ জ্ঞান সম্পন্ন হতে পারে। এ ক্ষেত্রে আমরা তাকে বলবো ব্যতিক্রমী, অর্থাৎ তারা স্বাভাবিকের চেয়ে বেশী। এই পরিবেশের গুরুত্ব যে কতটা অপরিসীম তা আলোচনার মাধ্যমেই বোঝা যায়। তাই শিশুদের বিকাশে পরিবেশের প্রভাব অত্যন্ত গুরুত্বপূর্ণ একটি উপাদান।</a:t>
            </a:r>
            <a:endParaRPr lang="en-SG" dirty="0"/>
          </a:p>
        </p:txBody>
      </p:sp>
    </p:spTree>
    <p:extLst>
      <p:ext uri="{BB962C8B-B14F-4D97-AF65-F5344CB8AC3E}">
        <p14:creationId xmlns:p14="http://schemas.microsoft.com/office/powerpoint/2010/main" val="426266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bn-IN" dirty="0" smtClean="0"/>
              <a:t>      এ পর্যায়ে কিছু কিছু মনোবিজ্ঞানীগণ বলেছেন যে, যারা মেধাবী শিশু তাদেরকে কিভাবে শিক্ষনের উপর প্রভাব বিস্তার করে সেটা নির্ভর করে তাদেরকে </a:t>
            </a:r>
            <a:r>
              <a:rPr lang="en-US" dirty="0" smtClean="0"/>
              <a:t>Identify </a:t>
            </a:r>
            <a:r>
              <a:rPr lang="en-US" dirty="0" err="1" smtClean="0"/>
              <a:t>করে</a:t>
            </a:r>
            <a:r>
              <a:rPr lang="en-US" dirty="0" smtClean="0"/>
              <a:t> </a:t>
            </a:r>
            <a:r>
              <a:rPr lang="en-US" dirty="0" err="1" smtClean="0"/>
              <a:t>প্রশিক্ষন</a:t>
            </a:r>
            <a:r>
              <a:rPr lang="en-US" dirty="0" smtClean="0"/>
              <a:t> </a:t>
            </a:r>
            <a:r>
              <a:rPr lang="en-US" dirty="0" err="1" smtClean="0"/>
              <a:t>দেওয়ার</a:t>
            </a:r>
            <a:r>
              <a:rPr lang="en-US" dirty="0" smtClean="0"/>
              <a:t> </a:t>
            </a:r>
            <a:r>
              <a:rPr lang="en-US" dirty="0" err="1" smtClean="0"/>
              <a:t>মাধ্যমে</a:t>
            </a:r>
            <a:r>
              <a:rPr lang="en-US" dirty="0" smtClean="0"/>
              <a:t>। </a:t>
            </a:r>
            <a:r>
              <a:rPr lang="bn-IN" dirty="0" smtClean="0"/>
              <a:t>মনোবিজ্ঞানীগণ</a:t>
            </a:r>
            <a:r>
              <a:rPr lang="en-US" dirty="0" smtClean="0"/>
              <a:t> </a:t>
            </a:r>
            <a:r>
              <a:rPr lang="en-US" dirty="0" err="1" smtClean="0"/>
              <a:t>মনে</a:t>
            </a:r>
            <a:r>
              <a:rPr lang="en-US" dirty="0" smtClean="0"/>
              <a:t> </a:t>
            </a:r>
            <a:r>
              <a:rPr lang="en-US" dirty="0" err="1" smtClean="0"/>
              <a:t>করেন</a:t>
            </a:r>
            <a:r>
              <a:rPr lang="en-US" dirty="0" smtClean="0"/>
              <a:t> </a:t>
            </a:r>
            <a:r>
              <a:rPr lang="en-US" dirty="0" err="1" smtClean="0"/>
              <a:t>যে</a:t>
            </a:r>
            <a:r>
              <a:rPr lang="en-US" dirty="0" smtClean="0"/>
              <a:t> </a:t>
            </a:r>
            <a:r>
              <a:rPr lang="en-US" dirty="0" err="1" smtClean="0"/>
              <a:t>যারা</a:t>
            </a:r>
            <a:r>
              <a:rPr lang="en-US" dirty="0" smtClean="0"/>
              <a:t> gifted child </a:t>
            </a:r>
            <a:r>
              <a:rPr lang="en-US" dirty="0" err="1" smtClean="0"/>
              <a:t>অর্থা</a:t>
            </a:r>
            <a:r>
              <a:rPr lang="en-US" dirty="0" smtClean="0"/>
              <a:t>ৎ </a:t>
            </a:r>
            <a:r>
              <a:rPr lang="en-US" dirty="0" err="1" smtClean="0"/>
              <a:t>যারা</a:t>
            </a:r>
            <a:r>
              <a:rPr lang="en-US" dirty="0" smtClean="0"/>
              <a:t> </a:t>
            </a:r>
            <a:r>
              <a:rPr lang="en-US" dirty="0" err="1" smtClean="0"/>
              <a:t>মেধাবী</a:t>
            </a:r>
            <a:r>
              <a:rPr lang="en-US" dirty="0" smtClean="0"/>
              <a:t> </a:t>
            </a:r>
            <a:r>
              <a:rPr lang="en-US" dirty="0" err="1" smtClean="0"/>
              <a:t>শিশু</a:t>
            </a:r>
            <a:r>
              <a:rPr lang="en-US" dirty="0" smtClean="0"/>
              <a:t> </a:t>
            </a:r>
            <a:r>
              <a:rPr lang="en-US" dirty="0" err="1" smtClean="0"/>
              <a:t>তাদেরকে</a:t>
            </a:r>
            <a:r>
              <a:rPr lang="en-US" dirty="0" smtClean="0"/>
              <a:t> </a:t>
            </a:r>
            <a:r>
              <a:rPr lang="en-US" dirty="0" err="1" smtClean="0"/>
              <a:t>আলাদা</a:t>
            </a:r>
            <a:r>
              <a:rPr lang="en-US" dirty="0" smtClean="0"/>
              <a:t> </a:t>
            </a:r>
            <a:r>
              <a:rPr lang="en-US" dirty="0" err="1" smtClean="0"/>
              <a:t>করে</a:t>
            </a:r>
            <a:r>
              <a:rPr lang="en-US" dirty="0" smtClean="0"/>
              <a:t> Identify </a:t>
            </a:r>
            <a:r>
              <a:rPr lang="en-US" dirty="0" err="1" smtClean="0"/>
              <a:t>করার</a:t>
            </a:r>
            <a:r>
              <a:rPr lang="en-US" dirty="0" smtClean="0"/>
              <a:t> </a:t>
            </a:r>
            <a:r>
              <a:rPr lang="en-US" dirty="0" err="1" smtClean="0"/>
              <a:t>পর</a:t>
            </a:r>
            <a:r>
              <a:rPr lang="en-US" dirty="0" smtClean="0"/>
              <a:t> </a:t>
            </a:r>
            <a:r>
              <a:rPr lang="en-US" dirty="0" err="1" smtClean="0"/>
              <a:t>তাদের</a:t>
            </a:r>
            <a:r>
              <a:rPr lang="en-US" dirty="0" smtClean="0"/>
              <a:t> </a:t>
            </a:r>
            <a:r>
              <a:rPr lang="en-US" dirty="0" err="1" smtClean="0"/>
              <a:t>বিশেষ</a:t>
            </a:r>
            <a:r>
              <a:rPr lang="en-US" dirty="0" smtClean="0"/>
              <a:t> </a:t>
            </a:r>
            <a:r>
              <a:rPr lang="en-US" dirty="0" err="1" smtClean="0"/>
              <a:t>প্রশিক্ষনের</a:t>
            </a:r>
            <a:r>
              <a:rPr lang="en-US" dirty="0" smtClean="0"/>
              <a:t> </a:t>
            </a:r>
            <a:r>
              <a:rPr lang="en-US" dirty="0" err="1" smtClean="0"/>
              <a:t>মাধ্যমে</a:t>
            </a:r>
            <a:r>
              <a:rPr lang="en-US" dirty="0" smtClean="0"/>
              <a:t> </a:t>
            </a:r>
            <a:r>
              <a:rPr lang="en-US" dirty="0" err="1" smtClean="0"/>
              <a:t>সুশিক্ষিত</a:t>
            </a:r>
            <a:r>
              <a:rPr lang="en-US" dirty="0" smtClean="0"/>
              <a:t> </a:t>
            </a:r>
            <a:r>
              <a:rPr lang="en-US" dirty="0" err="1" smtClean="0"/>
              <a:t>করে</a:t>
            </a:r>
            <a:r>
              <a:rPr lang="en-US" dirty="0" smtClean="0"/>
              <a:t> </a:t>
            </a:r>
            <a:r>
              <a:rPr lang="en-US" dirty="0" err="1" smtClean="0"/>
              <a:t>তুলতে</a:t>
            </a:r>
            <a:r>
              <a:rPr lang="en-US" dirty="0" smtClean="0"/>
              <a:t> </a:t>
            </a:r>
            <a:r>
              <a:rPr lang="en-US" dirty="0" err="1" smtClean="0"/>
              <a:t>হবে</a:t>
            </a:r>
            <a:r>
              <a:rPr lang="en-US" dirty="0" smtClean="0"/>
              <a:t>। </a:t>
            </a:r>
            <a:r>
              <a:rPr lang="en-US" dirty="0" err="1" smtClean="0"/>
              <a:t>কেননা</a:t>
            </a:r>
            <a:r>
              <a:rPr lang="en-US" dirty="0" smtClean="0"/>
              <a:t> </a:t>
            </a:r>
            <a:r>
              <a:rPr lang="bn-IN" dirty="0" smtClean="0"/>
              <a:t>মনোবিজ্ঞানীগণ</a:t>
            </a:r>
            <a:r>
              <a:rPr lang="en-US" dirty="0" smtClean="0"/>
              <a:t> </a:t>
            </a:r>
            <a:r>
              <a:rPr lang="en-US" dirty="0" err="1" smtClean="0"/>
              <a:t>মনে</a:t>
            </a:r>
            <a:r>
              <a:rPr lang="en-US" dirty="0" smtClean="0"/>
              <a:t> </a:t>
            </a:r>
            <a:r>
              <a:rPr lang="en-US" dirty="0" err="1" smtClean="0"/>
              <a:t>করেন</a:t>
            </a:r>
            <a:r>
              <a:rPr lang="en-US" dirty="0" smtClean="0"/>
              <a:t> </a:t>
            </a:r>
            <a:r>
              <a:rPr lang="en-US" dirty="0" err="1" smtClean="0"/>
              <a:t>যে</a:t>
            </a:r>
            <a:r>
              <a:rPr lang="en-US" dirty="0" smtClean="0"/>
              <a:t>, </a:t>
            </a:r>
            <a:r>
              <a:rPr lang="en-US" dirty="0" err="1" smtClean="0"/>
              <a:t>এই</a:t>
            </a:r>
            <a:r>
              <a:rPr lang="en-US" dirty="0" smtClean="0"/>
              <a:t> </a:t>
            </a:r>
            <a:r>
              <a:rPr lang="en-US" dirty="0"/>
              <a:t>gifted child </a:t>
            </a:r>
            <a:r>
              <a:rPr lang="en-US" dirty="0" err="1" smtClean="0"/>
              <a:t>যদি</a:t>
            </a:r>
            <a:r>
              <a:rPr lang="en-US" dirty="0" smtClean="0"/>
              <a:t> </a:t>
            </a:r>
            <a:r>
              <a:rPr lang="en-US" dirty="0" err="1" smtClean="0"/>
              <a:t>স্বাভাবিক</a:t>
            </a:r>
            <a:r>
              <a:rPr lang="en-US" dirty="0" smtClean="0"/>
              <a:t> </a:t>
            </a:r>
            <a:r>
              <a:rPr lang="en-US" dirty="0" err="1" smtClean="0"/>
              <a:t>শিশুদের</a:t>
            </a:r>
            <a:r>
              <a:rPr lang="en-US" dirty="0" smtClean="0"/>
              <a:t> </a:t>
            </a:r>
            <a:r>
              <a:rPr lang="en-US" dirty="0" err="1" smtClean="0"/>
              <a:t>মাঝে</a:t>
            </a:r>
            <a:r>
              <a:rPr lang="en-US" dirty="0" smtClean="0"/>
              <a:t> </a:t>
            </a:r>
            <a:r>
              <a:rPr lang="en-US" dirty="0" err="1" smtClean="0"/>
              <a:t>অর্থা</a:t>
            </a:r>
            <a:r>
              <a:rPr lang="en-US" dirty="0" smtClean="0"/>
              <a:t>ৎ </a:t>
            </a:r>
            <a:r>
              <a:rPr lang="en-US" dirty="0" err="1" smtClean="0"/>
              <a:t>সমবয়সী</a:t>
            </a:r>
            <a:r>
              <a:rPr lang="en-US" dirty="0" smtClean="0"/>
              <a:t> </a:t>
            </a:r>
            <a:r>
              <a:rPr lang="en-US" dirty="0" err="1" smtClean="0"/>
              <a:t>শিশুদের</a:t>
            </a:r>
            <a:r>
              <a:rPr lang="en-US" dirty="0" smtClean="0"/>
              <a:t> </a:t>
            </a:r>
            <a:r>
              <a:rPr lang="en-US" dirty="0" err="1" smtClean="0"/>
              <a:t>সাথে</a:t>
            </a:r>
            <a:r>
              <a:rPr lang="en-US" dirty="0" smtClean="0"/>
              <a:t> </a:t>
            </a:r>
            <a:r>
              <a:rPr lang="en-US" dirty="0" err="1" smtClean="0"/>
              <a:t>একই</a:t>
            </a:r>
            <a:r>
              <a:rPr lang="en-US" dirty="0" smtClean="0"/>
              <a:t> </a:t>
            </a:r>
            <a:r>
              <a:rPr lang="en-US" dirty="0" err="1" smtClean="0"/>
              <a:t>সাথে</a:t>
            </a:r>
            <a:r>
              <a:rPr lang="en-US" dirty="0" smtClean="0"/>
              <a:t> </a:t>
            </a:r>
            <a:r>
              <a:rPr lang="en-US" dirty="0" err="1" smtClean="0"/>
              <a:t>পড়াশুনা</a:t>
            </a:r>
            <a:r>
              <a:rPr lang="en-US" dirty="0" smtClean="0"/>
              <a:t> </a:t>
            </a:r>
            <a:r>
              <a:rPr lang="en-US" dirty="0" err="1" smtClean="0"/>
              <a:t>করে</a:t>
            </a:r>
            <a:r>
              <a:rPr lang="en-US" dirty="0" smtClean="0"/>
              <a:t> </a:t>
            </a:r>
            <a:r>
              <a:rPr lang="en-US" dirty="0" err="1" smtClean="0"/>
              <a:t>তবে</a:t>
            </a:r>
            <a:r>
              <a:rPr lang="en-US" dirty="0" smtClean="0"/>
              <a:t> </a:t>
            </a:r>
            <a:r>
              <a:rPr lang="en-US" dirty="0" err="1" smtClean="0"/>
              <a:t>তাদের</a:t>
            </a:r>
            <a:r>
              <a:rPr lang="en-US" dirty="0" smtClean="0"/>
              <a:t> </a:t>
            </a:r>
            <a:r>
              <a:rPr lang="en-US" dirty="0" err="1" smtClean="0"/>
              <a:t>চিন্তন</a:t>
            </a:r>
            <a:r>
              <a:rPr lang="en-US" dirty="0" smtClean="0"/>
              <a:t> </a:t>
            </a:r>
            <a:r>
              <a:rPr lang="en-US" dirty="0" err="1" smtClean="0"/>
              <a:t>ক্ষমতা</a:t>
            </a:r>
            <a:r>
              <a:rPr lang="en-US" dirty="0" smtClean="0"/>
              <a:t> </a:t>
            </a:r>
            <a:r>
              <a:rPr lang="en-US" dirty="0" err="1" smtClean="0"/>
              <a:t>লোপ</a:t>
            </a:r>
            <a:r>
              <a:rPr lang="en-US" dirty="0" smtClean="0"/>
              <a:t> </a:t>
            </a:r>
            <a:r>
              <a:rPr lang="en-US" dirty="0" err="1" smtClean="0"/>
              <a:t>পাবে</a:t>
            </a:r>
            <a:r>
              <a:rPr lang="en-US" dirty="0" smtClean="0"/>
              <a:t> </a:t>
            </a:r>
            <a:r>
              <a:rPr lang="en-US" dirty="0" err="1" smtClean="0"/>
              <a:t>তদুপরি</a:t>
            </a:r>
            <a:r>
              <a:rPr lang="en-US" dirty="0" smtClean="0"/>
              <a:t> </a:t>
            </a:r>
            <a:r>
              <a:rPr lang="en-US" dirty="0" err="1" smtClean="0"/>
              <a:t>তাদের</a:t>
            </a:r>
            <a:r>
              <a:rPr lang="en-US" dirty="0" smtClean="0"/>
              <a:t> percentage </a:t>
            </a:r>
            <a:r>
              <a:rPr lang="en-US" dirty="0" err="1" smtClean="0"/>
              <a:t>কমে</a:t>
            </a:r>
            <a:r>
              <a:rPr lang="en-US" dirty="0" smtClean="0"/>
              <a:t> </a:t>
            </a:r>
            <a:r>
              <a:rPr lang="en-US" dirty="0" err="1" smtClean="0"/>
              <a:t>যাবে</a:t>
            </a:r>
            <a:r>
              <a:rPr lang="en-US" dirty="0" smtClean="0"/>
              <a:t>। </a:t>
            </a:r>
            <a:r>
              <a:rPr lang="en-US" dirty="0" err="1" smtClean="0"/>
              <a:t>কেননা</a:t>
            </a:r>
            <a:r>
              <a:rPr lang="en-US" dirty="0" smtClean="0"/>
              <a:t> </a:t>
            </a:r>
            <a:r>
              <a:rPr lang="en-US" dirty="0" err="1" smtClean="0"/>
              <a:t>ক্লাসের</a:t>
            </a:r>
            <a:r>
              <a:rPr lang="en-US" dirty="0" smtClean="0"/>
              <a:t> </a:t>
            </a:r>
            <a:r>
              <a:rPr lang="en-US" dirty="0" err="1" smtClean="0"/>
              <a:t>সব</a:t>
            </a:r>
            <a:r>
              <a:rPr lang="en-US" dirty="0" smtClean="0"/>
              <a:t> </a:t>
            </a:r>
            <a:r>
              <a:rPr lang="en-US" dirty="0" err="1" smtClean="0"/>
              <a:t>ছাত্রই</a:t>
            </a:r>
            <a:r>
              <a:rPr lang="en-US" dirty="0" smtClean="0"/>
              <a:t> </a:t>
            </a:r>
            <a:r>
              <a:rPr lang="en-US" dirty="0" err="1" smtClean="0"/>
              <a:t>থাকে</a:t>
            </a:r>
            <a:r>
              <a:rPr lang="en-US" dirty="0" smtClean="0"/>
              <a:t> </a:t>
            </a:r>
            <a:r>
              <a:rPr lang="en-US" dirty="0" err="1" smtClean="0"/>
              <a:t>অস্বাভাবিক</a:t>
            </a:r>
            <a:r>
              <a:rPr lang="en-US" dirty="0" smtClean="0"/>
              <a:t> </a:t>
            </a:r>
            <a:r>
              <a:rPr lang="en-US" dirty="0" err="1" smtClean="0"/>
              <a:t>এবং</a:t>
            </a:r>
            <a:r>
              <a:rPr lang="en-US" dirty="0" smtClean="0"/>
              <a:t> </a:t>
            </a:r>
            <a:r>
              <a:rPr lang="en-US" dirty="0" err="1" smtClean="0"/>
              <a:t>সেই</a:t>
            </a:r>
            <a:r>
              <a:rPr lang="en-US" dirty="0" smtClean="0"/>
              <a:t> </a:t>
            </a:r>
            <a:r>
              <a:rPr lang="en-US" dirty="0" err="1" smtClean="0"/>
              <a:t>ক্লাসের</a:t>
            </a:r>
            <a:r>
              <a:rPr lang="en-US" dirty="0" smtClean="0"/>
              <a:t> </a:t>
            </a:r>
            <a:r>
              <a:rPr lang="en-US" dirty="0" err="1" smtClean="0"/>
              <a:t>শিক্ষক</a:t>
            </a:r>
            <a:r>
              <a:rPr lang="en-US" dirty="0" smtClean="0"/>
              <a:t> </a:t>
            </a:r>
            <a:r>
              <a:rPr lang="en-US" dirty="0" err="1" smtClean="0"/>
              <a:t>যারা</a:t>
            </a:r>
            <a:r>
              <a:rPr lang="en-US" dirty="0" smtClean="0"/>
              <a:t> </a:t>
            </a:r>
            <a:r>
              <a:rPr lang="en-US" dirty="0" err="1" smtClean="0"/>
              <a:t>রয়েছেন</a:t>
            </a:r>
            <a:r>
              <a:rPr lang="en-US" dirty="0" smtClean="0"/>
              <a:t> </a:t>
            </a:r>
            <a:r>
              <a:rPr lang="en-US" dirty="0" err="1" smtClean="0"/>
              <a:t>তার</a:t>
            </a:r>
            <a:r>
              <a:rPr lang="en-US" dirty="0" smtClean="0"/>
              <a:t> </a:t>
            </a:r>
            <a:r>
              <a:rPr lang="en-US" dirty="0" err="1" smtClean="0"/>
              <a:t>স্বাভাবিক</a:t>
            </a:r>
            <a:r>
              <a:rPr lang="en-US" dirty="0" smtClean="0"/>
              <a:t> </a:t>
            </a:r>
            <a:r>
              <a:rPr lang="en-US" dirty="0" err="1" smtClean="0"/>
              <a:t>শিশুদের</a:t>
            </a:r>
            <a:r>
              <a:rPr lang="en-US" dirty="0" smtClean="0"/>
              <a:t> </a:t>
            </a:r>
            <a:r>
              <a:rPr lang="en-US" dirty="0" err="1" smtClean="0"/>
              <a:t>মতই</a:t>
            </a:r>
            <a:r>
              <a:rPr lang="en-US" dirty="0" smtClean="0"/>
              <a:t> </a:t>
            </a:r>
            <a:r>
              <a:rPr lang="en-US" dirty="0" err="1" smtClean="0"/>
              <a:t>পড়াবেন</a:t>
            </a:r>
            <a:r>
              <a:rPr lang="en-US" dirty="0" smtClean="0"/>
              <a:t> </a:t>
            </a:r>
            <a:r>
              <a:rPr lang="en-US" dirty="0" err="1" smtClean="0"/>
              <a:t>ফলে</a:t>
            </a:r>
            <a:r>
              <a:rPr lang="en-US" dirty="0" smtClean="0"/>
              <a:t> </a:t>
            </a:r>
            <a:r>
              <a:rPr lang="en-US" dirty="0" err="1" smtClean="0"/>
              <a:t>যারা</a:t>
            </a:r>
            <a:r>
              <a:rPr lang="en-US" dirty="0" smtClean="0"/>
              <a:t> </a:t>
            </a:r>
            <a:r>
              <a:rPr lang="en-US" dirty="0" err="1" smtClean="0"/>
              <a:t>মেধাবী</a:t>
            </a:r>
            <a:r>
              <a:rPr lang="en-US" dirty="0" smtClean="0"/>
              <a:t> </a:t>
            </a:r>
            <a:r>
              <a:rPr lang="en-US" dirty="0" err="1" smtClean="0"/>
              <a:t>শিশু</a:t>
            </a:r>
            <a:r>
              <a:rPr lang="en-US" dirty="0" smtClean="0"/>
              <a:t> </a:t>
            </a:r>
            <a:r>
              <a:rPr lang="en-US" dirty="0" err="1" smtClean="0"/>
              <a:t>তাদের</a:t>
            </a:r>
            <a:r>
              <a:rPr lang="en-US" dirty="0" smtClean="0"/>
              <a:t> </a:t>
            </a:r>
            <a:r>
              <a:rPr lang="en-US" dirty="0" err="1" smtClean="0"/>
              <a:t>জন্য</a:t>
            </a:r>
            <a:r>
              <a:rPr lang="en-US" dirty="0" smtClean="0"/>
              <a:t> </a:t>
            </a:r>
            <a:r>
              <a:rPr lang="en-US" dirty="0" err="1" smtClean="0"/>
              <a:t>এই</a:t>
            </a:r>
            <a:r>
              <a:rPr lang="en-US" dirty="0" smtClean="0"/>
              <a:t> </a:t>
            </a:r>
            <a:r>
              <a:rPr lang="en-US" dirty="0" err="1" smtClean="0"/>
              <a:t>পরিস্থিতি</a:t>
            </a:r>
            <a:r>
              <a:rPr lang="en-US" dirty="0" smtClean="0"/>
              <a:t> </a:t>
            </a:r>
            <a:r>
              <a:rPr lang="en-US" dirty="0" err="1" smtClean="0"/>
              <a:t>মোটেও</a:t>
            </a:r>
            <a:r>
              <a:rPr lang="en-US" dirty="0" smtClean="0"/>
              <a:t> </a:t>
            </a:r>
            <a:r>
              <a:rPr lang="en-US" dirty="0" err="1" smtClean="0"/>
              <a:t>সুখকর</a:t>
            </a:r>
            <a:r>
              <a:rPr lang="en-US" dirty="0" smtClean="0"/>
              <a:t> </a:t>
            </a:r>
            <a:r>
              <a:rPr lang="en-US" dirty="0" err="1" smtClean="0"/>
              <a:t>নয়</a:t>
            </a:r>
            <a:r>
              <a:rPr lang="en-US" dirty="0" smtClean="0"/>
              <a:t>। </a:t>
            </a:r>
            <a:endParaRPr lang="en-SG" dirty="0"/>
          </a:p>
        </p:txBody>
      </p:sp>
    </p:spTree>
    <p:extLst>
      <p:ext uri="{BB962C8B-B14F-4D97-AF65-F5344CB8AC3E}">
        <p14:creationId xmlns:p14="http://schemas.microsoft.com/office/powerpoint/2010/main" val="41062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pPr marL="0" indent="0">
              <a:buNone/>
            </a:pPr>
            <a:r>
              <a:rPr lang="en-SG" dirty="0" smtClean="0"/>
              <a:t>  </a:t>
            </a:r>
            <a:r>
              <a:rPr lang="en-US" dirty="0" smtClean="0"/>
              <a:t> </a:t>
            </a:r>
            <a:r>
              <a:rPr lang="en-US" dirty="0" err="1" smtClean="0"/>
              <a:t>এই</a:t>
            </a:r>
            <a:r>
              <a:rPr lang="en-US" dirty="0" smtClean="0"/>
              <a:t> </a:t>
            </a:r>
            <a:r>
              <a:rPr lang="en-US" dirty="0" err="1" smtClean="0"/>
              <a:t>প্রেক্ষিতে</a:t>
            </a:r>
            <a:r>
              <a:rPr lang="en-US" dirty="0" smtClean="0"/>
              <a:t> </a:t>
            </a:r>
            <a:r>
              <a:rPr lang="en-US" dirty="0" err="1" smtClean="0"/>
              <a:t>মনোবিজ্ঞানীগণ</a:t>
            </a:r>
            <a:r>
              <a:rPr lang="en-US" dirty="0" smtClean="0"/>
              <a:t> </a:t>
            </a:r>
            <a:r>
              <a:rPr lang="en-US" dirty="0" err="1" smtClean="0"/>
              <a:t>বলেন</a:t>
            </a:r>
            <a:r>
              <a:rPr lang="en-US" dirty="0" smtClean="0"/>
              <a:t> </a:t>
            </a:r>
            <a:r>
              <a:rPr lang="en-US" dirty="0" err="1" smtClean="0"/>
              <a:t>যে</a:t>
            </a:r>
            <a:r>
              <a:rPr lang="en-US" dirty="0" smtClean="0"/>
              <a:t>, </a:t>
            </a:r>
            <a:r>
              <a:rPr lang="en-US" dirty="0" err="1" smtClean="0"/>
              <a:t>স্বাভাবিক</a:t>
            </a:r>
            <a:r>
              <a:rPr lang="en-US" dirty="0" smtClean="0"/>
              <a:t> </a:t>
            </a:r>
            <a:r>
              <a:rPr lang="en-US" dirty="0" err="1" smtClean="0"/>
              <a:t>শিশুদের</a:t>
            </a:r>
            <a:r>
              <a:rPr lang="en-US" dirty="0" smtClean="0"/>
              <a:t> </a:t>
            </a:r>
            <a:r>
              <a:rPr lang="en-US" dirty="0" err="1" smtClean="0"/>
              <a:t>কাছ</a:t>
            </a:r>
            <a:r>
              <a:rPr lang="en-US" dirty="0" smtClean="0"/>
              <a:t> </a:t>
            </a:r>
            <a:r>
              <a:rPr lang="en-US" dirty="0" err="1" smtClean="0"/>
              <a:t>থেকে</a:t>
            </a:r>
            <a:r>
              <a:rPr lang="en-US" dirty="0" smtClean="0"/>
              <a:t> </a:t>
            </a:r>
            <a:r>
              <a:rPr lang="en-US" dirty="0" err="1" smtClean="0"/>
              <a:t>মেধাবী</a:t>
            </a:r>
            <a:r>
              <a:rPr lang="en-US" dirty="0" smtClean="0"/>
              <a:t> </a:t>
            </a:r>
            <a:r>
              <a:rPr lang="en-US" dirty="0" err="1" smtClean="0"/>
              <a:t>শিশুদের</a:t>
            </a:r>
            <a:r>
              <a:rPr lang="en-US" dirty="0" smtClean="0"/>
              <a:t> </a:t>
            </a:r>
            <a:r>
              <a:rPr lang="en-US" dirty="0" err="1" smtClean="0"/>
              <a:t>বিচ্ছিন্ন</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অর্থা</a:t>
            </a:r>
            <a:r>
              <a:rPr lang="en-US" dirty="0" smtClean="0"/>
              <a:t>ৎ </a:t>
            </a:r>
            <a:r>
              <a:rPr lang="en-US" dirty="0" err="1" smtClean="0"/>
              <a:t>তাকে</a:t>
            </a:r>
            <a:r>
              <a:rPr lang="en-US" dirty="0" smtClean="0"/>
              <a:t> </a:t>
            </a:r>
            <a:r>
              <a:rPr lang="en-US" dirty="0" err="1" smtClean="0"/>
              <a:t>বলে</a:t>
            </a:r>
            <a:r>
              <a:rPr lang="en-US" dirty="0" smtClean="0"/>
              <a:t> Segregation । </a:t>
            </a:r>
            <a:r>
              <a:rPr lang="en-US" dirty="0" err="1" smtClean="0"/>
              <a:t>স্বাভাবিক</a:t>
            </a:r>
            <a:r>
              <a:rPr lang="en-US" dirty="0" smtClean="0"/>
              <a:t> </a:t>
            </a:r>
            <a:r>
              <a:rPr lang="en-US" dirty="0" err="1" smtClean="0"/>
              <a:t>শিশুদের</a:t>
            </a:r>
            <a:r>
              <a:rPr lang="en-US" dirty="0" smtClean="0"/>
              <a:t> </a:t>
            </a:r>
            <a:r>
              <a:rPr lang="en-US" dirty="0" err="1" smtClean="0"/>
              <a:t>সাথে</a:t>
            </a:r>
            <a:r>
              <a:rPr lang="en-US" dirty="0" smtClean="0"/>
              <a:t> </a:t>
            </a:r>
            <a:r>
              <a:rPr lang="en-US" dirty="0" err="1" smtClean="0"/>
              <a:t>একই</a:t>
            </a:r>
            <a:r>
              <a:rPr lang="en-US" dirty="0" smtClean="0"/>
              <a:t> </a:t>
            </a:r>
            <a:r>
              <a:rPr lang="en-US" dirty="0" err="1" smtClean="0"/>
              <a:t>সাথে</a:t>
            </a:r>
            <a:r>
              <a:rPr lang="en-US" dirty="0" smtClean="0"/>
              <a:t> </a:t>
            </a:r>
            <a:r>
              <a:rPr lang="en-US" dirty="0" err="1" smtClean="0"/>
              <a:t>ক্লাস</a:t>
            </a:r>
            <a:r>
              <a:rPr lang="en-US" dirty="0" smtClean="0"/>
              <a:t> </a:t>
            </a:r>
            <a:r>
              <a:rPr lang="en-US" dirty="0" err="1" smtClean="0"/>
              <a:t>করলে</a:t>
            </a:r>
            <a:r>
              <a:rPr lang="en-US" dirty="0" smtClean="0"/>
              <a:t> </a:t>
            </a:r>
            <a:r>
              <a:rPr lang="en-US" dirty="0" err="1" smtClean="0"/>
              <a:t>সে</a:t>
            </a:r>
            <a:r>
              <a:rPr lang="en-US" dirty="0" smtClean="0"/>
              <a:t> </a:t>
            </a:r>
          </a:p>
          <a:p>
            <a:pPr marL="0" indent="0">
              <a:buNone/>
            </a:pPr>
            <a:r>
              <a:rPr lang="en-US" dirty="0" err="1" smtClean="0"/>
              <a:t>প্রথমতঃ</a:t>
            </a:r>
            <a:r>
              <a:rPr lang="en-US" dirty="0" smtClean="0"/>
              <a:t>–   </a:t>
            </a:r>
            <a:r>
              <a:rPr lang="en-US" dirty="0" err="1" smtClean="0"/>
              <a:t>বিরক্তবোধ</a:t>
            </a:r>
            <a:r>
              <a:rPr lang="en-US" dirty="0" smtClean="0"/>
              <a:t> </a:t>
            </a:r>
            <a:r>
              <a:rPr lang="en-US" dirty="0" err="1" smtClean="0"/>
              <a:t>করে</a:t>
            </a:r>
            <a:r>
              <a:rPr lang="en-US" dirty="0" smtClean="0"/>
              <a:t> ।</a:t>
            </a:r>
          </a:p>
          <a:p>
            <a:pPr marL="0" indent="0">
              <a:buNone/>
            </a:pPr>
            <a:r>
              <a:rPr lang="en-US" dirty="0" err="1" smtClean="0"/>
              <a:t>দ্বিতীয়তঃ</a:t>
            </a:r>
            <a:r>
              <a:rPr lang="en-US" dirty="0" smtClean="0"/>
              <a:t>-  </a:t>
            </a:r>
            <a:r>
              <a:rPr lang="en-US" dirty="0" err="1" smtClean="0"/>
              <a:t>স্বাভাবিক</a:t>
            </a:r>
            <a:r>
              <a:rPr lang="en-US" dirty="0" smtClean="0"/>
              <a:t> </a:t>
            </a:r>
            <a:r>
              <a:rPr lang="en-US" dirty="0" err="1" smtClean="0"/>
              <a:t>শিশুরা</a:t>
            </a:r>
            <a:r>
              <a:rPr lang="en-US" dirty="0" smtClean="0"/>
              <a:t> </a:t>
            </a:r>
            <a:r>
              <a:rPr lang="en-US" dirty="0" err="1" smtClean="0"/>
              <a:t>যখন</a:t>
            </a:r>
            <a:r>
              <a:rPr lang="en-US" dirty="0" smtClean="0"/>
              <a:t> </a:t>
            </a:r>
            <a:r>
              <a:rPr lang="en-US" dirty="0" err="1" smtClean="0"/>
              <a:t>প্রতিযোগীতায়</a:t>
            </a:r>
            <a:r>
              <a:rPr lang="en-US" dirty="0" smtClean="0"/>
              <a:t> </a:t>
            </a:r>
            <a:r>
              <a:rPr lang="en-US" dirty="0" err="1" smtClean="0"/>
              <a:t>অংশগ্রহন</a:t>
            </a:r>
            <a:r>
              <a:rPr lang="en-US" dirty="0" smtClean="0"/>
              <a:t> </a:t>
            </a:r>
            <a:r>
              <a:rPr lang="en-US" dirty="0" err="1" smtClean="0"/>
              <a:t>করে</a:t>
            </a:r>
            <a:r>
              <a:rPr lang="en-US" dirty="0" smtClean="0"/>
              <a:t> </a:t>
            </a:r>
            <a:r>
              <a:rPr lang="en-US" dirty="0" err="1" smtClean="0"/>
              <a:t>তখন</a:t>
            </a:r>
            <a:r>
              <a:rPr lang="en-US" dirty="0" smtClean="0"/>
              <a:t>     </a:t>
            </a:r>
          </a:p>
          <a:p>
            <a:pPr marL="0" indent="0">
              <a:buNone/>
            </a:pPr>
            <a:r>
              <a:rPr lang="en-US" dirty="0"/>
              <a:t> </a:t>
            </a:r>
            <a:r>
              <a:rPr lang="en-US" dirty="0" smtClean="0"/>
              <a:t>                   </a:t>
            </a:r>
            <a:r>
              <a:rPr lang="en-US" dirty="0" err="1" smtClean="0"/>
              <a:t>মেধাবী</a:t>
            </a:r>
            <a:r>
              <a:rPr lang="en-US" dirty="0" smtClean="0"/>
              <a:t> </a:t>
            </a:r>
            <a:r>
              <a:rPr lang="en-US" dirty="0" err="1" smtClean="0"/>
              <a:t>শিশুরা</a:t>
            </a:r>
            <a:r>
              <a:rPr lang="en-US" dirty="0" smtClean="0"/>
              <a:t> </a:t>
            </a:r>
            <a:r>
              <a:rPr lang="en-US" dirty="0" err="1" smtClean="0"/>
              <a:t>তাদের</a:t>
            </a:r>
            <a:r>
              <a:rPr lang="en-US" dirty="0" smtClean="0"/>
              <a:t> </a:t>
            </a:r>
            <a:r>
              <a:rPr lang="en-US" dirty="0" err="1" smtClean="0"/>
              <a:t>জ্ঞানকে</a:t>
            </a:r>
            <a:r>
              <a:rPr lang="en-US" dirty="0" smtClean="0"/>
              <a:t> </a:t>
            </a:r>
            <a:r>
              <a:rPr lang="en-US" dirty="0" err="1" smtClean="0"/>
              <a:t>বিকশিত</a:t>
            </a:r>
            <a:r>
              <a:rPr lang="en-US" dirty="0" smtClean="0"/>
              <a:t> </a:t>
            </a:r>
            <a:r>
              <a:rPr lang="en-US" dirty="0" err="1" smtClean="0"/>
              <a:t>করতে</a:t>
            </a:r>
            <a:r>
              <a:rPr lang="en-US" dirty="0" smtClean="0"/>
              <a:t> </a:t>
            </a:r>
            <a:r>
              <a:rPr lang="en-US" dirty="0" err="1" smtClean="0"/>
              <a:t>অসুবিধাবোধ</a:t>
            </a:r>
            <a:endParaRPr lang="en-US" dirty="0" smtClean="0"/>
          </a:p>
          <a:p>
            <a:pPr marL="0" indent="0">
              <a:buNone/>
            </a:pPr>
            <a:r>
              <a:rPr lang="en-US" dirty="0"/>
              <a:t> </a:t>
            </a:r>
            <a:r>
              <a:rPr lang="en-US" dirty="0" smtClean="0"/>
              <a:t>                    </a:t>
            </a:r>
            <a:r>
              <a:rPr lang="en-US" dirty="0" err="1" smtClean="0"/>
              <a:t>করে</a:t>
            </a:r>
            <a:r>
              <a:rPr lang="en-US" dirty="0" smtClean="0"/>
              <a:t> । </a:t>
            </a:r>
          </a:p>
          <a:p>
            <a:pPr marL="0" indent="0">
              <a:buNone/>
            </a:pPr>
            <a:r>
              <a:rPr lang="en-US" dirty="0" err="1" smtClean="0"/>
              <a:t>তৃতীয়তঃ</a:t>
            </a:r>
            <a:r>
              <a:rPr lang="en-US" dirty="0" smtClean="0"/>
              <a:t>--  </a:t>
            </a:r>
            <a:r>
              <a:rPr lang="en-US" dirty="0" err="1" smtClean="0"/>
              <a:t>সমপর্যায়ে</a:t>
            </a:r>
            <a:r>
              <a:rPr lang="en-US" dirty="0" smtClean="0"/>
              <a:t> </a:t>
            </a:r>
            <a:r>
              <a:rPr lang="en-US" dirty="0" err="1" smtClean="0"/>
              <a:t>তারা</a:t>
            </a:r>
            <a:r>
              <a:rPr lang="en-US" dirty="0" smtClean="0"/>
              <a:t> </a:t>
            </a:r>
            <a:r>
              <a:rPr lang="en-US" dirty="0" err="1" smtClean="0"/>
              <a:t>সৃজনশীল</a:t>
            </a:r>
            <a:r>
              <a:rPr lang="en-US" dirty="0" smtClean="0"/>
              <a:t> </a:t>
            </a:r>
            <a:r>
              <a:rPr lang="en-US" dirty="0" err="1" smtClean="0"/>
              <a:t>কোন</a:t>
            </a:r>
            <a:r>
              <a:rPr lang="en-US" dirty="0" smtClean="0"/>
              <a:t> </a:t>
            </a:r>
            <a:r>
              <a:rPr lang="en-US" dirty="0" err="1" smtClean="0"/>
              <a:t>কাজ</a:t>
            </a:r>
            <a:r>
              <a:rPr lang="en-US" dirty="0" smtClean="0"/>
              <a:t> </a:t>
            </a:r>
            <a:r>
              <a:rPr lang="en-US" dirty="0" err="1" smtClean="0"/>
              <a:t>করতে</a:t>
            </a:r>
            <a:r>
              <a:rPr lang="en-US" dirty="0" smtClean="0"/>
              <a:t> </a:t>
            </a:r>
            <a:r>
              <a:rPr lang="en-US" dirty="0" err="1" smtClean="0"/>
              <a:t>পারে</a:t>
            </a:r>
            <a:r>
              <a:rPr lang="en-US" dirty="0" smtClean="0"/>
              <a:t> </a:t>
            </a:r>
            <a:r>
              <a:rPr lang="en-US" dirty="0" err="1" smtClean="0"/>
              <a:t>না</a:t>
            </a:r>
            <a:r>
              <a:rPr lang="en-US" dirty="0" smtClean="0"/>
              <a:t> ।</a:t>
            </a:r>
          </a:p>
          <a:p>
            <a:pPr marL="0" indent="0">
              <a:buNone/>
            </a:pPr>
            <a:r>
              <a:rPr lang="en-US" dirty="0" err="1" smtClean="0"/>
              <a:t>চতুর্থতঃ</a:t>
            </a:r>
            <a:r>
              <a:rPr lang="en-US" dirty="0" smtClean="0"/>
              <a:t>--    </a:t>
            </a:r>
            <a:r>
              <a:rPr lang="en-US" dirty="0" err="1" smtClean="0"/>
              <a:t>সমবয়সী</a:t>
            </a:r>
            <a:r>
              <a:rPr lang="en-US" dirty="0" smtClean="0"/>
              <a:t> </a:t>
            </a:r>
            <a:r>
              <a:rPr lang="en-US" dirty="0" err="1" smtClean="0"/>
              <a:t>স্বাভাবিক</a:t>
            </a:r>
            <a:r>
              <a:rPr lang="en-US" dirty="0" smtClean="0"/>
              <a:t> </a:t>
            </a:r>
            <a:r>
              <a:rPr lang="en-US" dirty="0" err="1" smtClean="0"/>
              <a:t>শিশুরা</a:t>
            </a:r>
            <a:r>
              <a:rPr lang="en-US" dirty="0" smtClean="0"/>
              <a:t> </a:t>
            </a:r>
            <a:r>
              <a:rPr lang="en-US" dirty="0" err="1" smtClean="0"/>
              <a:t>যেহেতু</a:t>
            </a:r>
            <a:r>
              <a:rPr lang="en-US" dirty="0" smtClean="0"/>
              <a:t> </a:t>
            </a:r>
            <a:r>
              <a:rPr lang="en-US" dirty="0" err="1" smtClean="0"/>
              <a:t>মেধাবী</a:t>
            </a:r>
            <a:r>
              <a:rPr lang="en-US" dirty="0" smtClean="0"/>
              <a:t> </a:t>
            </a:r>
            <a:r>
              <a:rPr lang="en-US" dirty="0" err="1" smtClean="0"/>
              <a:t>শিশুদের</a:t>
            </a:r>
            <a:r>
              <a:rPr lang="en-US" dirty="0" smtClean="0"/>
              <a:t>  </a:t>
            </a:r>
            <a:r>
              <a:rPr lang="en-US" dirty="0" err="1" smtClean="0"/>
              <a:t>standerd</a:t>
            </a:r>
            <a:r>
              <a:rPr lang="en-US" dirty="0" smtClean="0"/>
              <a:t> </a:t>
            </a:r>
            <a:r>
              <a:rPr lang="en-US" dirty="0" err="1" smtClean="0"/>
              <a:t>হয়</a:t>
            </a:r>
            <a:r>
              <a:rPr lang="en-US" dirty="0" smtClean="0"/>
              <a:t> </a:t>
            </a:r>
            <a:r>
              <a:rPr lang="en-US" dirty="0" err="1" smtClean="0"/>
              <a:t>না</a:t>
            </a:r>
            <a:r>
              <a:rPr lang="en-US" dirty="0" smtClean="0"/>
              <a:t>  </a:t>
            </a:r>
            <a:r>
              <a:rPr lang="en-US" dirty="0" err="1" smtClean="0"/>
              <a:t>সেহেতু</a:t>
            </a:r>
            <a:r>
              <a:rPr lang="en-US" dirty="0" smtClean="0"/>
              <a:t> </a:t>
            </a:r>
            <a:r>
              <a:rPr lang="en-US" dirty="0" err="1" smtClean="0"/>
              <a:t>তাদের</a:t>
            </a:r>
            <a:r>
              <a:rPr lang="en-US" dirty="0" smtClean="0"/>
              <a:t> </a:t>
            </a:r>
          </a:p>
          <a:p>
            <a:pPr marL="0" indent="0">
              <a:buNone/>
            </a:pPr>
            <a:r>
              <a:rPr lang="en-US" dirty="0"/>
              <a:t> </a:t>
            </a:r>
            <a:r>
              <a:rPr lang="en-US" dirty="0" smtClean="0"/>
              <a:t>                    </a:t>
            </a:r>
            <a:r>
              <a:rPr lang="en-US" dirty="0" err="1" smtClean="0"/>
              <a:t>ক্ষমতাগুলো</a:t>
            </a:r>
            <a:r>
              <a:rPr lang="en-US" dirty="0" smtClean="0"/>
              <a:t> </a:t>
            </a:r>
            <a:r>
              <a:rPr lang="en-US" dirty="0" err="1" smtClean="0"/>
              <a:t>আস্তে</a:t>
            </a:r>
            <a:r>
              <a:rPr lang="en-US" dirty="0" smtClean="0"/>
              <a:t> </a:t>
            </a:r>
            <a:r>
              <a:rPr lang="en-US" dirty="0" err="1" smtClean="0"/>
              <a:t>আস্তে</a:t>
            </a:r>
            <a:r>
              <a:rPr lang="en-US" dirty="0" smtClean="0"/>
              <a:t> </a:t>
            </a:r>
            <a:r>
              <a:rPr lang="en-US" dirty="0" err="1" smtClean="0"/>
              <a:t>লোপ</a:t>
            </a:r>
            <a:r>
              <a:rPr lang="en-US" dirty="0" smtClean="0"/>
              <a:t> </a:t>
            </a:r>
            <a:r>
              <a:rPr lang="en-US" dirty="0" err="1" smtClean="0"/>
              <a:t>পায়</a:t>
            </a:r>
            <a:r>
              <a:rPr lang="en-US" dirty="0" smtClean="0"/>
              <a:t> । </a:t>
            </a:r>
          </a:p>
          <a:p>
            <a:pPr marL="0" indent="0">
              <a:buNone/>
            </a:pPr>
            <a:r>
              <a:rPr lang="en-US" dirty="0"/>
              <a:t> </a:t>
            </a:r>
            <a:r>
              <a:rPr lang="en-US" dirty="0" smtClean="0"/>
              <a:t>                 </a:t>
            </a:r>
          </a:p>
          <a:p>
            <a:pPr marL="0" indent="0">
              <a:buNone/>
            </a:pPr>
            <a:r>
              <a:rPr lang="en-US" dirty="0"/>
              <a:t> </a:t>
            </a:r>
            <a:r>
              <a:rPr lang="en-US" dirty="0" smtClean="0"/>
              <a:t>                </a:t>
            </a:r>
            <a:endParaRPr lang="en-SG" dirty="0"/>
          </a:p>
          <a:p>
            <a:pPr marL="0" indent="0">
              <a:buNone/>
            </a:pPr>
            <a:endParaRPr lang="en-US" dirty="0" smtClean="0"/>
          </a:p>
          <a:p>
            <a:pPr marL="0" indent="0">
              <a:buNone/>
            </a:pPr>
            <a:r>
              <a:rPr lang="en-US" dirty="0"/>
              <a:t> </a:t>
            </a:r>
            <a:r>
              <a:rPr lang="en-US" dirty="0" smtClean="0"/>
              <a:t>          </a:t>
            </a:r>
            <a:endParaRPr lang="en-SG" dirty="0"/>
          </a:p>
        </p:txBody>
      </p:sp>
    </p:spTree>
    <p:extLst>
      <p:ext uri="{BB962C8B-B14F-4D97-AF65-F5344CB8AC3E}">
        <p14:creationId xmlns:p14="http://schemas.microsoft.com/office/powerpoint/2010/main" val="111246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প্রতিভাবান শিশুদের সনাক্ত করার পর পরই আমাদের </a:t>
            </a:r>
            <a:r>
              <a:rPr lang="en-US" dirty="0" err="1" smtClean="0"/>
              <a:t>উপর</a:t>
            </a:r>
            <a:r>
              <a:rPr lang="en-US" dirty="0" smtClean="0"/>
              <a:t> </a:t>
            </a:r>
            <a:r>
              <a:rPr lang="en-US" dirty="0" err="1" smtClean="0"/>
              <a:t>প্রথমেই</a:t>
            </a:r>
            <a:r>
              <a:rPr lang="en-US" dirty="0" smtClean="0"/>
              <a:t> </a:t>
            </a:r>
            <a:r>
              <a:rPr lang="en-US" dirty="0" err="1" smtClean="0"/>
              <a:t>যে</a:t>
            </a:r>
            <a:r>
              <a:rPr lang="en-US" dirty="0" smtClean="0"/>
              <a:t> </a:t>
            </a:r>
            <a:r>
              <a:rPr lang="en-US" dirty="0" err="1" smtClean="0"/>
              <a:t>দায়িত্বটুকু</a:t>
            </a:r>
            <a:r>
              <a:rPr lang="en-US" dirty="0" smtClean="0"/>
              <a:t> </a:t>
            </a:r>
            <a:r>
              <a:rPr lang="en-US" dirty="0" err="1" smtClean="0"/>
              <a:t>পড়ে</a:t>
            </a:r>
            <a:r>
              <a:rPr lang="en-US" dirty="0" smtClean="0"/>
              <a:t> </a:t>
            </a:r>
            <a:r>
              <a:rPr lang="en-US" dirty="0" err="1" smtClean="0"/>
              <a:t>তা</a:t>
            </a:r>
            <a:r>
              <a:rPr lang="en-US" dirty="0" smtClean="0"/>
              <a:t> </a:t>
            </a:r>
            <a:r>
              <a:rPr lang="en-US" dirty="0" err="1" smtClean="0"/>
              <a:t>হচ্ছে</a:t>
            </a:r>
            <a:r>
              <a:rPr lang="en-US" dirty="0" smtClean="0"/>
              <a:t> </a:t>
            </a:r>
            <a:r>
              <a:rPr lang="en-US" dirty="0" err="1" smtClean="0"/>
              <a:t>উপযুক্ত</a:t>
            </a:r>
            <a:r>
              <a:rPr lang="en-US" dirty="0" smtClean="0"/>
              <a:t> </a:t>
            </a:r>
            <a:r>
              <a:rPr lang="en-US" dirty="0" err="1" smtClean="0"/>
              <a:t>শিক্ষার</a:t>
            </a:r>
            <a:r>
              <a:rPr lang="en-US" dirty="0" smtClean="0"/>
              <a:t> </a:t>
            </a:r>
            <a:r>
              <a:rPr lang="en-US" dirty="0" err="1" smtClean="0"/>
              <a:t>ব্যবস্থা</a:t>
            </a:r>
            <a:r>
              <a:rPr lang="en-US" dirty="0" smtClean="0"/>
              <a:t> </a:t>
            </a:r>
            <a:r>
              <a:rPr lang="en-US" dirty="0" err="1" smtClean="0"/>
              <a:t>করা</a:t>
            </a:r>
            <a:r>
              <a:rPr lang="en-US" dirty="0" smtClean="0"/>
              <a:t> </a:t>
            </a:r>
            <a:r>
              <a:rPr lang="en-US" dirty="0" err="1" smtClean="0"/>
              <a:t>তাদের</a:t>
            </a:r>
            <a:r>
              <a:rPr lang="en-US" dirty="0" smtClean="0"/>
              <a:t> </a:t>
            </a:r>
            <a:r>
              <a:rPr lang="en-US" dirty="0" err="1" smtClean="0"/>
              <a:t>শিক্ষার</a:t>
            </a:r>
            <a:r>
              <a:rPr lang="en-US" dirty="0" smtClean="0"/>
              <a:t> </a:t>
            </a:r>
            <a:r>
              <a:rPr lang="en-US" dirty="0" err="1" smtClean="0"/>
              <a:t>চাহিদা</a:t>
            </a:r>
            <a:r>
              <a:rPr lang="en-US" dirty="0" smtClean="0"/>
              <a:t> </a:t>
            </a:r>
            <a:r>
              <a:rPr lang="en-US" dirty="0" err="1" smtClean="0"/>
              <a:t>মেটানো</a:t>
            </a:r>
            <a:r>
              <a:rPr lang="en-US" dirty="0" smtClean="0"/>
              <a:t> ও </a:t>
            </a:r>
            <a:r>
              <a:rPr lang="en-US" dirty="0" err="1" smtClean="0"/>
              <a:t>যত্ন</a:t>
            </a:r>
            <a:r>
              <a:rPr lang="en-US" dirty="0" smtClean="0"/>
              <a:t> </a:t>
            </a:r>
            <a:r>
              <a:rPr lang="bn-IN" dirty="0" smtClean="0"/>
              <a:t>নেয়ার ব্যাপারেও সে সব পদ্ধতি ব্যবহৃত হতে পারে তা আলোচিত হল । </a:t>
            </a:r>
          </a:p>
          <a:p>
            <a:pPr marL="0" indent="0">
              <a:buNone/>
            </a:pPr>
            <a:r>
              <a:rPr lang="bn-IN" dirty="0" smtClean="0"/>
              <a:t>শ্রেণীকক্ষে উন্নত বুদ্ধিসম্পন্ন শিশুদের জন্য শিক্ষাদান বা ব্যবস্থাগ্রহনঃ-</a:t>
            </a:r>
          </a:p>
          <a:p>
            <a:pPr marL="0" indent="0">
              <a:buNone/>
            </a:pPr>
            <a:r>
              <a:rPr lang="bn-IN" dirty="0" smtClean="0"/>
              <a:t>(১) ত্বরন – সাধারণত একজন প্রতিভাবান শিশু গড় গতির চেয়ে অধিকতর দ্রুত গতিতে তার</a:t>
            </a:r>
            <a:r>
              <a:rPr lang="en-US" dirty="0" smtClean="0"/>
              <a:t> </a:t>
            </a:r>
            <a:r>
              <a:rPr lang="en-US" dirty="0" err="1" smtClean="0"/>
              <a:t>নির্দিষ্ট</a:t>
            </a:r>
            <a:r>
              <a:rPr lang="en-US" dirty="0" smtClean="0"/>
              <a:t> </a:t>
            </a:r>
            <a:r>
              <a:rPr lang="en-US" dirty="0" err="1" smtClean="0"/>
              <a:t>শিক্ষা</a:t>
            </a:r>
            <a:r>
              <a:rPr lang="en-US" dirty="0" smtClean="0"/>
              <a:t> </a:t>
            </a:r>
            <a:r>
              <a:rPr lang="en-US" dirty="0" err="1" smtClean="0"/>
              <a:t>সমাপ্ত</a:t>
            </a:r>
            <a:r>
              <a:rPr lang="en-US" dirty="0" smtClean="0"/>
              <a:t> </a:t>
            </a:r>
            <a:r>
              <a:rPr lang="en-US" dirty="0" err="1" smtClean="0"/>
              <a:t>করে</a:t>
            </a:r>
            <a:r>
              <a:rPr lang="en-US" dirty="0" smtClean="0"/>
              <a:t>। </a:t>
            </a:r>
            <a:r>
              <a:rPr lang="en-US" dirty="0" err="1" smtClean="0"/>
              <a:t>একজন</a:t>
            </a:r>
            <a:r>
              <a:rPr lang="en-US" dirty="0" smtClean="0"/>
              <a:t> </a:t>
            </a:r>
            <a:r>
              <a:rPr lang="en-US" dirty="0" err="1" smtClean="0"/>
              <a:t>সাধারন</a:t>
            </a:r>
            <a:r>
              <a:rPr lang="en-US" dirty="0" smtClean="0"/>
              <a:t> </a:t>
            </a:r>
            <a:r>
              <a:rPr lang="en-US" dirty="0" err="1" smtClean="0"/>
              <a:t>শিশু</a:t>
            </a:r>
            <a:r>
              <a:rPr lang="en-US" dirty="0" smtClean="0"/>
              <a:t> </a:t>
            </a:r>
            <a:r>
              <a:rPr lang="en-US" dirty="0" err="1" smtClean="0"/>
              <a:t>যেখানে</a:t>
            </a:r>
            <a:r>
              <a:rPr lang="en-US" dirty="0" smtClean="0"/>
              <a:t> ৫ </a:t>
            </a:r>
            <a:r>
              <a:rPr lang="en-US" dirty="0" err="1" smtClean="0"/>
              <a:t>বছরের</a:t>
            </a:r>
            <a:r>
              <a:rPr lang="en-US" dirty="0" smtClean="0"/>
              <a:t> </a:t>
            </a:r>
            <a:r>
              <a:rPr lang="en-US" dirty="0" err="1" smtClean="0"/>
              <a:t>পর</a:t>
            </a:r>
            <a:r>
              <a:rPr lang="en-US" dirty="0" smtClean="0"/>
              <a:t> </a:t>
            </a:r>
            <a:r>
              <a:rPr lang="en-US" dirty="0" err="1" smtClean="0"/>
              <a:t>প্রাথমিক</a:t>
            </a:r>
            <a:r>
              <a:rPr lang="en-US" dirty="0" smtClean="0"/>
              <a:t> </a:t>
            </a:r>
            <a:r>
              <a:rPr lang="en-US" dirty="0" err="1" smtClean="0"/>
              <a:t>শিশুর</a:t>
            </a:r>
            <a:r>
              <a:rPr lang="en-US" dirty="0" smtClean="0"/>
              <a:t> </a:t>
            </a:r>
            <a:r>
              <a:rPr lang="en-US" dirty="0" err="1" smtClean="0"/>
              <a:t>পাঠ্য</a:t>
            </a:r>
            <a:r>
              <a:rPr lang="bn-IN" dirty="0" smtClean="0"/>
              <a:t>সূচী সমাপ্ত করে সেখানে একজন প্রতিভাবান শিশু তা ৩থেকে ৪ বছরের সমাপ্ত করতে পারে। সেজন্য তার শিক্ষা সূচীতে “ ত্বরন “ ব্যবস্থা রাখতে হবে। অর্থাৎ ৫ বছরে প্রাথমিক শিক্ষায় অন্তত একটি এবং কোন কোন সময় ২টি শ্রেনী “ উত্তরণ “ বা “ ডাবল “ এ প্রমোশন দিলে তা ঐ প্রতিভাবান শিশুর ক্ষেত্রে সুফল বয়ে আনে । </a:t>
            </a:r>
            <a:endParaRPr lang="en-SG" dirty="0"/>
          </a:p>
        </p:txBody>
      </p:sp>
    </p:spTree>
    <p:extLst>
      <p:ext uri="{BB962C8B-B14F-4D97-AF65-F5344CB8AC3E}">
        <p14:creationId xmlns:p14="http://schemas.microsoft.com/office/powerpoint/2010/main" val="354218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(২) সমৃদ্ধ পরিবেশঃ– প্রতিভাবান শিশুরা পরিবেশ থেকে শিক্ষা লাভ করতে পারে। সে জন্য এদের জন্য পরিবেশ সংশ্লিষ্ট শিক্ষামূলক প্রকল্পের ব্যবস্থা নিলে এরা আশ্চর্য অভিজ্ঞতা অর্জন করতে পারে। শ্রেনীকক্ষের বাইরে এদের এভাবে গবেষণামূলক কর্মকান্ডের প্রতি আগ্রহী করে তোলা সম্ভব। এতে করে প্রতিভাবান শিশু সৃজনশীলতা ও বেড়ে যায়। তাছাড়া প্রতিভাবান শিশুর বিশেষের আগ্রহ বিবেচনা করেও এ ধরনের সুযোগ সৃষ্টি করা গেলে তা থেকে তুলনামূলকভাবে বেশী সুফল পাওয়া যায় । </a:t>
            </a:r>
          </a:p>
        </p:txBody>
      </p:sp>
    </p:spTree>
    <p:extLst>
      <p:ext uri="{BB962C8B-B14F-4D97-AF65-F5344CB8AC3E}">
        <p14:creationId xmlns:p14="http://schemas.microsoft.com/office/powerpoint/2010/main" val="38927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(৩) অতিরিক্ত বিষয়  সংযোজনঃ- সাধারণত পাঠ্যক্রমের আওতায় থেকেই প্রতিভাবান শিশুদের পাঠ তালিকার অতিরিক্ত বিষয় সংযোজন করা যেতে পারে। যেহেতু সে নিয়মিত ক্লাসগুলো যথা নিয়মে চালিয়ে যাচ্ছে সেহেতু তাদের ক্ষেত্রে বিদেশী ভাষা, সংগীত, অংকন, উচ্চতর গণিত, বিজ্ঞান ও সৃজনশীল লেখার বিষয়ে ও অতিরিক্ত ক্লাসের ব্যবস্থা করা যেতে পারে। সহজেই অনুমেয় শুধুমাত্র এসব বিষয়ে অতিরিক্ত ক্লাসের ব্যবস্থা করেই প্রতিভাবান শিশুদের চাহিদা সবটুকু মেটানো কিংবা তাদের সবটুকু সময়কে যথাযথভাবে ব্যবহার করা যাবে তেমন নয় । তবে এটুকু নিশ্চিত এর মাধ্যমে প্রতিভাবান শিশুদের অনেকটুকু সময়কে যথাযথ ভাবে কাজে লাগানো যাবে ।</a:t>
            </a:r>
            <a:endParaRPr lang="en-SG" dirty="0"/>
          </a:p>
        </p:txBody>
      </p:sp>
    </p:spTree>
    <p:extLst>
      <p:ext uri="{BB962C8B-B14F-4D97-AF65-F5344CB8AC3E}">
        <p14:creationId xmlns:p14="http://schemas.microsoft.com/office/powerpoint/2010/main" val="1296188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(৪) শ্রেনীকক্ষে উপদল গড়ে তোলাঃ– </a:t>
            </a:r>
          </a:p>
          <a:p>
            <a:pPr marL="0" indent="0">
              <a:buNone/>
            </a:pPr>
            <a:r>
              <a:rPr lang="bn-IN" dirty="0"/>
              <a:t> </a:t>
            </a:r>
            <a:r>
              <a:rPr lang="bn-IN" dirty="0" smtClean="0"/>
              <a:t>            অনেক শিক্ষকই উদ্যোগ নিয়ে থাকেন প্রতিভাবান শিশুদেরকে গড় শিশুদের চেয়ে অতিরিক্ত শিক্ষা দেবার। সে জন্য আগে দরকার একই শ্রেনীর সকল ছাত্রদেরকে তাদের নিজস্ব ক্ষমতা, প্রবনতা ও ইচ্ছা-অনিচ্ছার বিবেচনা সাপেক্ষে বেশ কটি উপাদানে বিভক্ত করা। এই </a:t>
            </a:r>
            <a:r>
              <a:rPr lang="bn-IN" dirty="0" smtClean="0"/>
              <a:t>বিভক্ত</a:t>
            </a:r>
            <a:r>
              <a:rPr lang="en-US" dirty="0" err="1" smtClean="0"/>
              <a:t>করনের</a:t>
            </a:r>
            <a:r>
              <a:rPr lang="en-US" dirty="0" smtClean="0"/>
              <a:t> </a:t>
            </a:r>
            <a:r>
              <a:rPr lang="en-US" dirty="0" err="1" smtClean="0"/>
              <a:t>পর</a:t>
            </a:r>
            <a:r>
              <a:rPr lang="en-US" dirty="0" smtClean="0"/>
              <a:t> </a:t>
            </a:r>
            <a:r>
              <a:rPr lang="en-US" dirty="0" err="1" smtClean="0"/>
              <a:t>উপাদান</a:t>
            </a:r>
            <a:r>
              <a:rPr lang="en-US" dirty="0" smtClean="0"/>
              <a:t> </a:t>
            </a:r>
            <a:r>
              <a:rPr lang="en-US" dirty="0" err="1" smtClean="0"/>
              <a:t>বিশেষের</a:t>
            </a:r>
            <a:r>
              <a:rPr lang="en-US" dirty="0" smtClean="0"/>
              <a:t> </a:t>
            </a:r>
            <a:r>
              <a:rPr lang="en-US" dirty="0" err="1" smtClean="0"/>
              <a:t>চাহিদা</a:t>
            </a:r>
            <a:r>
              <a:rPr lang="en-US" dirty="0" smtClean="0"/>
              <a:t> </a:t>
            </a:r>
            <a:r>
              <a:rPr lang="en-US" dirty="0" err="1" smtClean="0"/>
              <a:t>পূরনের</a:t>
            </a:r>
            <a:r>
              <a:rPr lang="en-US" dirty="0" smtClean="0"/>
              <a:t> </a:t>
            </a:r>
            <a:r>
              <a:rPr lang="en-US" dirty="0" err="1" smtClean="0"/>
              <a:t>প্রতি</a:t>
            </a:r>
            <a:r>
              <a:rPr lang="en-US" dirty="0" smtClean="0"/>
              <a:t> </a:t>
            </a:r>
            <a:r>
              <a:rPr lang="en-US" dirty="0" err="1" smtClean="0"/>
              <a:t>লক্ষ্য</a:t>
            </a:r>
            <a:r>
              <a:rPr lang="en-US" dirty="0" smtClean="0"/>
              <a:t> </a:t>
            </a:r>
            <a:r>
              <a:rPr lang="en-US" dirty="0" err="1" smtClean="0"/>
              <a:t>রেখে</a:t>
            </a:r>
            <a:r>
              <a:rPr lang="en-US" dirty="0" smtClean="0"/>
              <a:t> </a:t>
            </a:r>
            <a:r>
              <a:rPr lang="en-US" dirty="0" err="1" smtClean="0"/>
              <a:t>পাঠ্যসূচীর</a:t>
            </a:r>
            <a:r>
              <a:rPr lang="en-US" dirty="0" smtClean="0"/>
              <a:t> </a:t>
            </a:r>
            <a:r>
              <a:rPr lang="en-US" dirty="0" err="1" smtClean="0"/>
              <a:t>প্রনয়ন</a:t>
            </a:r>
            <a:r>
              <a:rPr lang="en-US" dirty="0" smtClean="0"/>
              <a:t>। এ </a:t>
            </a:r>
            <a:r>
              <a:rPr lang="en-US" dirty="0" err="1" smtClean="0"/>
              <a:t>ক্ষেত্রে</a:t>
            </a:r>
            <a:r>
              <a:rPr lang="en-US" dirty="0" smtClean="0"/>
              <a:t> </a:t>
            </a:r>
            <a:r>
              <a:rPr lang="en-US" dirty="0" err="1" smtClean="0"/>
              <a:t>স্বভাবতই</a:t>
            </a:r>
            <a:r>
              <a:rPr lang="en-US" dirty="0" smtClean="0"/>
              <a:t> </a:t>
            </a:r>
            <a:r>
              <a:rPr lang="en-US" dirty="0" err="1" smtClean="0"/>
              <a:t>প্রতিভাবান</a:t>
            </a:r>
            <a:r>
              <a:rPr lang="en-US" dirty="0" smtClean="0"/>
              <a:t> </a:t>
            </a:r>
            <a:r>
              <a:rPr lang="en-US" dirty="0" err="1" smtClean="0"/>
              <a:t>শিশুর</a:t>
            </a:r>
            <a:r>
              <a:rPr lang="en-US" dirty="0" smtClean="0"/>
              <a:t> </a:t>
            </a:r>
            <a:r>
              <a:rPr lang="en-US" dirty="0" err="1" smtClean="0"/>
              <a:t>উপদলের</a:t>
            </a:r>
            <a:r>
              <a:rPr lang="en-US" dirty="0" smtClean="0"/>
              <a:t> </a:t>
            </a:r>
            <a:r>
              <a:rPr lang="en-US" dirty="0" err="1" smtClean="0"/>
              <a:t>জন্য</a:t>
            </a:r>
            <a:r>
              <a:rPr lang="en-US" dirty="0" smtClean="0"/>
              <a:t> </a:t>
            </a:r>
            <a:r>
              <a:rPr lang="en-US" dirty="0" err="1" smtClean="0"/>
              <a:t>শ্রেনীতে</a:t>
            </a:r>
            <a:r>
              <a:rPr lang="en-US" dirty="0" smtClean="0"/>
              <a:t> </a:t>
            </a:r>
            <a:r>
              <a:rPr lang="en-US" dirty="0" err="1" smtClean="0"/>
              <a:t>পাঠ্যসূচী</a:t>
            </a:r>
            <a:r>
              <a:rPr lang="en-US" dirty="0" smtClean="0"/>
              <a:t> </a:t>
            </a:r>
            <a:r>
              <a:rPr lang="en-US" dirty="0" err="1" smtClean="0"/>
              <a:t>হবে</a:t>
            </a:r>
            <a:r>
              <a:rPr lang="en-US" dirty="0" smtClean="0"/>
              <a:t> </a:t>
            </a:r>
            <a:r>
              <a:rPr lang="en-US" dirty="0" err="1" smtClean="0"/>
              <a:t>অন্যান্য</a:t>
            </a:r>
            <a:r>
              <a:rPr lang="en-US" dirty="0" smtClean="0"/>
              <a:t> </a:t>
            </a:r>
            <a:r>
              <a:rPr lang="en-US" dirty="0" err="1" smtClean="0"/>
              <a:t>উপদলের</a:t>
            </a:r>
            <a:r>
              <a:rPr lang="en-US" dirty="0" smtClean="0"/>
              <a:t> </a:t>
            </a:r>
            <a:r>
              <a:rPr lang="en-US" dirty="0" err="1" smtClean="0"/>
              <a:t>পাঠ্যসূচী</a:t>
            </a:r>
            <a:r>
              <a:rPr lang="en-US" dirty="0" smtClean="0"/>
              <a:t> </a:t>
            </a:r>
            <a:r>
              <a:rPr lang="en-US" dirty="0" err="1" smtClean="0"/>
              <a:t>থেকে</a:t>
            </a:r>
            <a:r>
              <a:rPr lang="en-US" dirty="0" smtClean="0"/>
              <a:t> </a:t>
            </a:r>
            <a:r>
              <a:rPr lang="en-US" dirty="0" err="1" smtClean="0"/>
              <a:t>ভিন্নতর</a:t>
            </a:r>
            <a:r>
              <a:rPr lang="en-US" dirty="0" smtClean="0"/>
              <a:t>।</a:t>
            </a:r>
          </a:p>
          <a:p>
            <a:pPr marL="0" indent="0">
              <a:buNone/>
            </a:pPr>
            <a:r>
              <a:rPr lang="en-US" dirty="0" smtClean="0"/>
              <a:t>(৫) </a:t>
            </a:r>
            <a:r>
              <a:rPr lang="en-US" dirty="0" err="1" smtClean="0"/>
              <a:t>বিশেষ</a:t>
            </a:r>
            <a:r>
              <a:rPr lang="en-US" dirty="0" smtClean="0"/>
              <a:t> </a:t>
            </a:r>
            <a:r>
              <a:rPr lang="en-US" dirty="0" err="1" smtClean="0"/>
              <a:t>দল</a:t>
            </a:r>
            <a:r>
              <a:rPr lang="en-US" dirty="0" err="1" smtClean="0"/>
              <a:t>গঠনঃ</a:t>
            </a:r>
            <a:r>
              <a:rPr lang="en-US" dirty="0" smtClean="0"/>
              <a:t>-  </a:t>
            </a:r>
            <a:r>
              <a:rPr lang="en-US" dirty="0" err="1" smtClean="0"/>
              <a:t>মাঝে</a:t>
            </a:r>
            <a:r>
              <a:rPr lang="en-US" dirty="0" smtClean="0"/>
              <a:t> </a:t>
            </a:r>
            <a:r>
              <a:rPr lang="en-US" dirty="0" err="1" smtClean="0"/>
              <a:t>মাঝে</a:t>
            </a:r>
            <a:r>
              <a:rPr lang="en-US" dirty="0" smtClean="0"/>
              <a:t> </a:t>
            </a:r>
            <a:r>
              <a:rPr lang="en-US" dirty="0" err="1" smtClean="0"/>
              <a:t>বিভিন্ন</a:t>
            </a:r>
            <a:r>
              <a:rPr lang="en-US" dirty="0" smtClean="0"/>
              <a:t> </a:t>
            </a:r>
            <a:r>
              <a:rPr lang="en-US" dirty="0" err="1" smtClean="0"/>
              <a:t>স্কুলের</a:t>
            </a:r>
            <a:r>
              <a:rPr lang="en-US" dirty="0" smtClean="0"/>
              <a:t> </a:t>
            </a:r>
            <a:r>
              <a:rPr lang="en-US" dirty="0" err="1" smtClean="0"/>
              <a:t>প্রতিভাবান</a:t>
            </a:r>
            <a:r>
              <a:rPr lang="en-US" dirty="0" smtClean="0"/>
              <a:t> </a:t>
            </a:r>
            <a:r>
              <a:rPr lang="en-US" dirty="0" err="1" smtClean="0"/>
              <a:t>শিশুদের</a:t>
            </a:r>
            <a:r>
              <a:rPr lang="en-US" dirty="0" smtClean="0"/>
              <a:t> </a:t>
            </a:r>
            <a:r>
              <a:rPr lang="en-US" dirty="0" err="1" smtClean="0"/>
              <a:t>একত্রে</a:t>
            </a:r>
            <a:r>
              <a:rPr lang="en-US" dirty="0" smtClean="0"/>
              <a:t> </a:t>
            </a:r>
            <a:r>
              <a:rPr lang="en-US" dirty="0" err="1" smtClean="0"/>
              <a:t>করে</a:t>
            </a:r>
            <a:r>
              <a:rPr lang="en-US" dirty="0" smtClean="0"/>
              <a:t> </a:t>
            </a:r>
            <a:r>
              <a:rPr lang="en-US" dirty="0" err="1" smtClean="0"/>
              <a:t>একটি</a:t>
            </a:r>
            <a:r>
              <a:rPr lang="en-US" dirty="0" smtClean="0"/>
              <a:t> </a:t>
            </a:r>
            <a:r>
              <a:rPr lang="en-US" dirty="0" err="1" smtClean="0"/>
              <a:t>দল</a:t>
            </a:r>
            <a:r>
              <a:rPr lang="en-US" dirty="0" smtClean="0"/>
              <a:t> </a:t>
            </a:r>
            <a:r>
              <a:rPr lang="en-US" dirty="0" err="1" smtClean="0"/>
              <a:t>গঠন</a:t>
            </a:r>
            <a:r>
              <a:rPr lang="en-US" dirty="0" smtClean="0"/>
              <a:t> </a:t>
            </a:r>
            <a:r>
              <a:rPr lang="en-US" dirty="0" err="1" smtClean="0"/>
              <a:t>করে</a:t>
            </a:r>
            <a:r>
              <a:rPr lang="en-US" dirty="0" smtClean="0"/>
              <a:t> </a:t>
            </a:r>
            <a:r>
              <a:rPr lang="en-US" dirty="0" err="1" smtClean="0"/>
              <a:t>এদের</a:t>
            </a:r>
            <a:r>
              <a:rPr lang="en-US" dirty="0" smtClean="0"/>
              <a:t> </a:t>
            </a:r>
            <a:r>
              <a:rPr lang="en-US" dirty="0" err="1" smtClean="0"/>
              <a:t>চাহিদা</a:t>
            </a:r>
            <a:r>
              <a:rPr lang="en-US" dirty="0" smtClean="0"/>
              <a:t> ও </a:t>
            </a:r>
            <a:r>
              <a:rPr lang="en-US" dirty="0" err="1" smtClean="0"/>
              <a:t>প্রবনতা</a:t>
            </a:r>
            <a:r>
              <a:rPr lang="en-US" dirty="0" smtClean="0"/>
              <a:t> </a:t>
            </a:r>
            <a:r>
              <a:rPr lang="en-US" dirty="0" err="1" smtClean="0"/>
              <a:t>অনুযায়ী</a:t>
            </a:r>
            <a:r>
              <a:rPr lang="en-US" dirty="0" smtClean="0"/>
              <a:t> </a:t>
            </a:r>
            <a:r>
              <a:rPr lang="en-US" dirty="0" err="1" smtClean="0"/>
              <a:t>পাঠ্যসূচী</a:t>
            </a:r>
            <a:r>
              <a:rPr lang="en-US" dirty="0" smtClean="0"/>
              <a:t> </a:t>
            </a:r>
            <a:r>
              <a:rPr lang="en-US" dirty="0" err="1" smtClean="0"/>
              <a:t>প্রনয়ন</a:t>
            </a:r>
            <a:r>
              <a:rPr lang="en-US" dirty="0" smtClean="0"/>
              <a:t> </a:t>
            </a:r>
            <a:r>
              <a:rPr lang="en-US" dirty="0" err="1" smtClean="0"/>
              <a:t>করা</a:t>
            </a:r>
            <a:r>
              <a:rPr lang="en-US" dirty="0" smtClean="0"/>
              <a:t> </a:t>
            </a:r>
            <a:r>
              <a:rPr lang="en-US" dirty="0" err="1" smtClean="0"/>
              <a:t>যেতে</a:t>
            </a:r>
            <a:r>
              <a:rPr lang="en-US" dirty="0" smtClean="0"/>
              <a:t> </a:t>
            </a:r>
            <a:r>
              <a:rPr lang="en-US" dirty="0" err="1" smtClean="0"/>
              <a:t>পারে</a:t>
            </a:r>
            <a:r>
              <a:rPr lang="en-US" dirty="0" smtClean="0"/>
              <a:t> এ </a:t>
            </a:r>
            <a:r>
              <a:rPr lang="en-US" dirty="0" err="1" smtClean="0"/>
              <a:t>ক্ষেত্রে</a:t>
            </a:r>
            <a:r>
              <a:rPr lang="en-US" dirty="0" smtClean="0"/>
              <a:t> </a:t>
            </a:r>
            <a:r>
              <a:rPr lang="en-US" dirty="0" err="1" smtClean="0"/>
              <a:t>অধিকতর</a:t>
            </a:r>
            <a:r>
              <a:rPr lang="en-US" dirty="0" smtClean="0"/>
              <a:t> </a:t>
            </a:r>
            <a:r>
              <a:rPr lang="en-US" dirty="0" err="1" smtClean="0"/>
              <a:t>ভিন্নতর</a:t>
            </a:r>
            <a:r>
              <a:rPr lang="en-US" dirty="0" smtClean="0"/>
              <a:t> </a:t>
            </a:r>
            <a:r>
              <a:rPr lang="en-US" dirty="0" err="1" smtClean="0"/>
              <a:t>প্রতিভাবানদের</a:t>
            </a:r>
            <a:r>
              <a:rPr lang="en-US" dirty="0" smtClean="0"/>
              <a:t> </a:t>
            </a:r>
            <a:r>
              <a:rPr lang="en-US" dirty="0" err="1" smtClean="0"/>
              <a:t>সম্মেলন</a:t>
            </a:r>
            <a:r>
              <a:rPr lang="en-US" dirty="0" smtClean="0"/>
              <a:t> </a:t>
            </a:r>
            <a:r>
              <a:rPr lang="en-US" dirty="0" err="1" smtClean="0"/>
              <a:t>ঘটবে</a:t>
            </a:r>
            <a:r>
              <a:rPr lang="en-US" dirty="0" smtClean="0"/>
              <a:t>। </a:t>
            </a:r>
            <a:r>
              <a:rPr lang="en-US" dirty="0" err="1" smtClean="0"/>
              <a:t>অতএব</a:t>
            </a:r>
            <a:r>
              <a:rPr lang="en-US" dirty="0" smtClean="0"/>
              <a:t> </a:t>
            </a:r>
            <a:r>
              <a:rPr lang="en-US" dirty="0" err="1" smtClean="0"/>
              <a:t>তাদের</a:t>
            </a:r>
            <a:r>
              <a:rPr lang="en-US" dirty="0" smtClean="0"/>
              <a:t> </a:t>
            </a:r>
            <a:r>
              <a:rPr lang="en-US" dirty="0" err="1" smtClean="0"/>
              <a:t>জন্য</a:t>
            </a:r>
            <a:r>
              <a:rPr lang="en-US" dirty="0" smtClean="0"/>
              <a:t> </a:t>
            </a:r>
            <a:r>
              <a:rPr lang="en-US" dirty="0" err="1" smtClean="0"/>
              <a:t>প্রয়োজন</a:t>
            </a:r>
            <a:r>
              <a:rPr lang="en-US" dirty="0" smtClean="0"/>
              <a:t> </a:t>
            </a:r>
            <a:r>
              <a:rPr lang="en-US" dirty="0" err="1" smtClean="0"/>
              <a:t>অধিকতর</a:t>
            </a:r>
            <a:r>
              <a:rPr lang="en-US" dirty="0" smtClean="0"/>
              <a:t> </a:t>
            </a:r>
            <a:r>
              <a:rPr lang="en-US" dirty="0" err="1" smtClean="0"/>
              <a:t>সমৃদ্ধতর</a:t>
            </a:r>
            <a:r>
              <a:rPr lang="en-US" dirty="0" smtClean="0"/>
              <a:t> </a:t>
            </a:r>
            <a:r>
              <a:rPr lang="en-US" dirty="0" err="1" smtClean="0"/>
              <a:t>পাঠ্যসূচী</a:t>
            </a:r>
            <a:r>
              <a:rPr lang="en-US" dirty="0" smtClean="0"/>
              <a:t> । </a:t>
            </a:r>
            <a:r>
              <a:rPr lang="bn-IN" dirty="0" smtClean="0"/>
              <a:t> </a:t>
            </a:r>
            <a:endParaRPr lang="en-SG" dirty="0"/>
          </a:p>
        </p:txBody>
      </p:sp>
    </p:spTree>
    <p:extLst>
      <p:ext uri="{BB962C8B-B14F-4D97-AF65-F5344CB8AC3E}">
        <p14:creationId xmlns:p14="http://schemas.microsoft.com/office/powerpoint/2010/main" val="35503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(৬) বিশেষ শ্রেনীর ব্যবস্থাঃ- ক্লাসের স্বাভাবিক সূচীকে যথাযথভাবে ঠিক রেখে বিশেষ বিষয়ে বিশেষ ক্লাসের ব্যবস্থা করলে প্রতিভাবান শিশুদের চাহিদা মেতানোর পক্ষে সহায়ক হবে। </a:t>
            </a:r>
          </a:p>
          <a:p>
            <a:pPr marL="0" indent="0">
              <a:buNone/>
            </a:pPr>
            <a:r>
              <a:rPr lang="bn-IN" smtClean="0"/>
              <a:t>(৭) বিশেষ স্কুলঃ- বড় বড় শহরে প্রতিভাবানদের জন্য বিশেষ ধরনের স্কুল গড়ে তোলা যেতে পারে। এ সব স্কুল নির্দিষ্ট বুদ্ধাংক সমৃদ্ধ প্রতিভাবান শিশুদেরকেই ভর্তি করা হবে। তাছাড়া এক্ষেত্রে অন্যান্য বৈশিস্ট্য সম্পর্কে শিক্ষকদের সুপারিশ থাকতে হবে ।</a:t>
            </a:r>
            <a:endParaRPr lang="en-SG"/>
          </a:p>
        </p:txBody>
      </p:sp>
    </p:spTree>
    <p:extLst>
      <p:ext uri="{BB962C8B-B14F-4D97-AF65-F5344CB8AC3E}">
        <p14:creationId xmlns:p14="http://schemas.microsoft.com/office/powerpoint/2010/main" val="2044698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868</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Vrinda</vt:lpstr>
      <vt:lpstr>Office Theme</vt:lpstr>
      <vt:lpstr>Gifted child মেধাবী শিশু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child মেধাবী শিশু</dc:title>
  <dc:creator>Ferdousi Begum</dc:creator>
  <cp:lastModifiedBy>Ferdousi Begum</cp:lastModifiedBy>
  <cp:revision>30</cp:revision>
  <dcterms:created xsi:type="dcterms:W3CDTF">2020-05-19T19:33:49Z</dcterms:created>
  <dcterms:modified xsi:type="dcterms:W3CDTF">2020-05-20T17:06:37Z</dcterms:modified>
</cp:coreProperties>
</file>