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426B3988-D5B4-421D-BD84-A7CF49C1B876}" type="datetimeFigureOut">
              <a:rPr lang="en-SG" smtClean="0"/>
              <a:t>23/5/2020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E5B0C72-57CF-475B-8EF2-EAE2D961E204}" type="slidenum">
              <a:rPr lang="en-SG" smtClean="0"/>
              <a:t>‹#›</a:t>
            </a:fld>
            <a:endParaRPr lang="en-SG"/>
          </a:p>
        </p:txBody>
      </p:sp>
    </p:spTree>
    <p:extLst>
      <p:ext uri="{BB962C8B-B14F-4D97-AF65-F5344CB8AC3E}">
        <p14:creationId xmlns:p14="http://schemas.microsoft.com/office/powerpoint/2010/main" val="3649969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426B3988-D5B4-421D-BD84-A7CF49C1B876}" type="datetimeFigureOut">
              <a:rPr lang="en-SG" smtClean="0"/>
              <a:t>23/5/2020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E5B0C72-57CF-475B-8EF2-EAE2D961E204}" type="slidenum">
              <a:rPr lang="en-SG" smtClean="0"/>
              <a:t>‹#›</a:t>
            </a:fld>
            <a:endParaRPr lang="en-SG"/>
          </a:p>
        </p:txBody>
      </p:sp>
    </p:spTree>
    <p:extLst>
      <p:ext uri="{BB962C8B-B14F-4D97-AF65-F5344CB8AC3E}">
        <p14:creationId xmlns:p14="http://schemas.microsoft.com/office/powerpoint/2010/main" val="75874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426B3988-D5B4-421D-BD84-A7CF49C1B876}" type="datetimeFigureOut">
              <a:rPr lang="en-SG" smtClean="0"/>
              <a:t>23/5/2020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E5B0C72-57CF-475B-8EF2-EAE2D961E204}" type="slidenum">
              <a:rPr lang="en-SG" smtClean="0"/>
              <a:t>‹#›</a:t>
            </a:fld>
            <a:endParaRPr lang="en-SG"/>
          </a:p>
        </p:txBody>
      </p:sp>
    </p:spTree>
    <p:extLst>
      <p:ext uri="{BB962C8B-B14F-4D97-AF65-F5344CB8AC3E}">
        <p14:creationId xmlns:p14="http://schemas.microsoft.com/office/powerpoint/2010/main" val="144247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426B3988-D5B4-421D-BD84-A7CF49C1B876}" type="datetimeFigureOut">
              <a:rPr lang="en-SG" smtClean="0"/>
              <a:t>23/5/2020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E5B0C72-57CF-475B-8EF2-EAE2D961E204}" type="slidenum">
              <a:rPr lang="en-SG" smtClean="0"/>
              <a:t>‹#›</a:t>
            </a:fld>
            <a:endParaRPr lang="en-SG"/>
          </a:p>
        </p:txBody>
      </p:sp>
    </p:spTree>
    <p:extLst>
      <p:ext uri="{BB962C8B-B14F-4D97-AF65-F5344CB8AC3E}">
        <p14:creationId xmlns:p14="http://schemas.microsoft.com/office/powerpoint/2010/main" val="186467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6B3988-D5B4-421D-BD84-A7CF49C1B876}" type="datetimeFigureOut">
              <a:rPr lang="en-SG" smtClean="0"/>
              <a:t>23/5/2020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E5B0C72-57CF-475B-8EF2-EAE2D961E204}" type="slidenum">
              <a:rPr lang="en-SG" smtClean="0"/>
              <a:t>‹#›</a:t>
            </a:fld>
            <a:endParaRPr lang="en-SG"/>
          </a:p>
        </p:txBody>
      </p:sp>
    </p:spTree>
    <p:extLst>
      <p:ext uri="{BB962C8B-B14F-4D97-AF65-F5344CB8AC3E}">
        <p14:creationId xmlns:p14="http://schemas.microsoft.com/office/powerpoint/2010/main" val="698569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426B3988-D5B4-421D-BD84-A7CF49C1B876}" type="datetimeFigureOut">
              <a:rPr lang="en-SG" smtClean="0"/>
              <a:t>23/5/2020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6E5B0C72-57CF-475B-8EF2-EAE2D961E204}" type="slidenum">
              <a:rPr lang="en-SG" smtClean="0"/>
              <a:t>‹#›</a:t>
            </a:fld>
            <a:endParaRPr lang="en-SG"/>
          </a:p>
        </p:txBody>
      </p:sp>
    </p:spTree>
    <p:extLst>
      <p:ext uri="{BB962C8B-B14F-4D97-AF65-F5344CB8AC3E}">
        <p14:creationId xmlns:p14="http://schemas.microsoft.com/office/powerpoint/2010/main" val="3260395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426B3988-D5B4-421D-BD84-A7CF49C1B876}" type="datetimeFigureOut">
              <a:rPr lang="en-SG" smtClean="0"/>
              <a:t>23/5/2020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6E5B0C72-57CF-475B-8EF2-EAE2D961E204}" type="slidenum">
              <a:rPr lang="en-SG" smtClean="0"/>
              <a:t>‹#›</a:t>
            </a:fld>
            <a:endParaRPr lang="en-SG"/>
          </a:p>
        </p:txBody>
      </p:sp>
    </p:spTree>
    <p:extLst>
      <p:ext uri="{BB962C8B-B14F-4D97-AF65-F5344CB8AC3E}">
        <p14:creationId xmlns:p14="http://schemas.microsoft.com/office/powerpoint/2010/main" val="3477447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426B3988-D5B4-421D-BD84-A7CF49C1B876}" type="datetimeFigureOut">
              <a:rPr lang="en-SG" smtClean="0"/>
              <a:t>23/5/2020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6E5B0C72-57CF-475B-8EF2-EAE2D961E204}" type="slidenum">
              <a:rPr lang="en-SG" smtClean="0"/>
              <a:t>‹#›</a:t>
            </a:fld>
            <a:endParaRPr lang="en-SG"/>
          </a:p>
        </p:txBody>
      </p:sp>
    </p:spTree>
    <p:extLst>
      <p:ext uri="{BB962C8B-B14F-4D97-AF65-F5344CB8AC3E}">
        <p14:creationId xmlns:p14="http://schemas.microsoft.com/office/powerpoint/2010/main" val="226120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B3988-D5B4-421D-BD84-A7CF49C1B876}" type="datetimeFigureOut">
              <a:rPr lang="en-SG" smtClean="0"/>
              <a:t>23/5/2020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6E5B0C72-57CF-475B-8EF2-EAE2D961E204}" type="slidenum">
              <a:rPr lang="en-SG" smtClean="0"/>
              <a:t>‹#›</a:t>
            </a:fld>
            <a:endParaRPr lang="en-SG"/>
          </a:p>
        </p:txBody>
      </p:sp>
    </p:spTree>
    <p:extLst>
      <p:ext uri="{BB962C8B-B14F-4D97-AF65-F5344CB8AC3E}">
        <p14:creationId xmlns:p14="http://schemas.microsoft.com/office/powerpoint/2010/main" val="3350018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6B3988-D5B4-421D-BD84-A7CF49C1B876}" type="datetimeFigureOut">
              <a:rPr lang="en-SG" smtClean="0"/>
              <a:t>23/5/2020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6E5B0C72-57CF-475B-8EF2-EAE2D961E204}" type="slidenum">
              <a:rPr lang="en-SG" smtClean="0"/>
              <a:t>‹#›</a:t>
            </a:fld>
            <a:endParaRPr lang="en-SG"/>
          </a:p>
        </p:txBody>
      </p:sp>
    </p:spTree>
    <p:extLst>
      <p:ext uri="{BB962C8B-B14F-4D97-AF65-F5344CB8AC3E}">
        <p14:creationId xmlns:p14="http://schemas.microsoft.com/office/powerpoint/2010/main" val="2644282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6B3988-D5B4-421D-BD84-A7CF49C1B876}" type="datetimeFigureOut">
              <a:rPr lang="en-SG" smtClean="0"/>
              <a:t>23/5/2020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6E5B0C72-57CF-475B-8EF2-EAE2D961E204}" type="slidenum">
              <a:rPr lang="en-SG" smtClean="0"/>
              <a:t>‹#›</a:t>
            </a:fld>
            <a:endParaRPr lang="en-SG"/>
          </a:p>
        </p:txBody>
      </p:sp>
    </p:spTree>
    <p:extLst>
      <p:ext uri="{BB962C8B-B14F-4D97-AF65-F5344CB8AC3E}">
        <p14:creationId xmlns:p14="http://schemas.microsoft.com/office/powerpoint/2010/main" val="1710950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B3988-D5B4-421D-BD84-A7CF49C1B876}" type="datetimeFigureOut">
              <a:rPr lang="en-SG" smtClean="0"/>
              <a:t>23/5/2020</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5B0C72-57CF-475B-8EF2-EAE2D961E204}" type="slidenum">
              <a:rPr lang="en-SG" smtClean="0"/>
              <a:t>‹#›</a:t>
            </a:fld>
            <a:endParaRPr lang="en-SG"/>
          </a:p>
        </p:txBody>
      </p:sp>
    </p:spTree>
    <p:extLst>
      <p:ext uri="{BB962C8B-B14F-4D97-AF65-F5344CB8AC3E}">
        <p14:creationId xmlns:p14="http://schemas.microsoft.com/office/powerpoint/2010/main" val="2976346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প্রাক</a:t>
            </a:r>
            <a:r>
              <a:rPr lang="en-US" dirty="0" smtClean="0"/>
              <a:t> </a:t>
            </a:r>
            <a:r>
              <a:rPr lang="en-US" dirty="0" err="1" smtClean="0"/>
              <a:t>বিদ্যালয়</a:t>
            </a:r>
            <a:r>
              <a:rPr lang="en-US" dirty="0" smtClean="0"/>
              <a:t> </a:t>
            </a:r>
            <a:r>
              <a:rPr lang="en-US" dirty="0" err="1" smtClean="0"/>
              <a:t>শিশুর</a:t>
            </a:r>
            <a:r>
              <a:rPr lang="en-US" dirty="0" smtClean="0"/>
              <a:t> </a:t>
            </a:r>
            <a:r>
              <a:rPr lang="en-US" dirty="0" err="1" smtClean="0"/>
              <a:t>ভাষার</a:t>
            </a:r>
            <a:r>
              <a:rPr lang="en-US" dirty="0" smtClean="0"/>
              <a:t> </a:t>
            </a:r>
            <a:r>
              <a:rPr lang="en-US" dirty="0" err="1" smtClean="0"/>
              <a:t>বিকাশ</a:t>
            </a:r>
            <a:r>
              <a:rPr lang="en-US" dirty="0" smtClean="0"/>
              <a:t> </a:t>
            </a:r>
            <a:endParaRPr lang="en-SG" dirty="0"/>
          </a:p>
        </p:txBody>
      </p:sp>
      <p:sp>
        <p:nvSpPr>
          <p:cNvPr id="3" name="Subtitle 2"/>
          <p:cNvSpPr>
            <a:spLocks noGrp="1"/>
          </p:cNvSpPr>
          <p:nvPr>
            <p:ph type="subTitle" idx="1"/>
          </p:nvPr>
        </p:nvSpPr>
        <p:spPr/>
        <p:txBody>
          <a:bodyPr>
            <a:normAutofit fontScale="77500" lnSpcReduction="20000"/>
          </a:bodyPr>
          <a:lstStyle/>
          <a:p>
            <a:r>
              <a:rPr lang="en-US" dirty="0" err="1" smtClean="0"/>
              <a:t>ভাষার</a:t>
            </a:r>
            <a:r>
              <a:rPr lang="en-US" dirty="0" smtClean="0"/>
              <a:t> </a:t>
            </a:r>
            <a:r>
              <a:rPr lang="en-US" dirty="0" err="1" smtClean="0"/>
              <a:t>বৈশিস্ট্যঃ</a:t>
            </a:r>
            <a:r>
              <a:rPr lang="en-US" dirty="0" smtClean="0"/>
              <a:t> – ৩-৪ </a:t>
            </a:r>
            <a:r>
              <a:rPr lang="en-US" dirty="0" err="1" smtClean="0"/>
              <a:t>মাস</a:t>
            </a:r>
            <a:r>
              <a:rPr lang="en-US" dirty="0" smtClean="0"/>
              <a:t> </a:t>
            </a:r>
            <a:r>
              <a:rPr lang="en-US" dirty="0" err="1" smtClean="0"/>
              <a:t>বয়স</a:t>
            </a:r>
            <a:r>
              <a:rPr lang="en-US" dirty="0" smtClean="0"/>
              <a:t> </a:t>
            </a:r>
            <a:r>
              <a:rPr lang="en-US" dirty="0" err="1" smtClean="0"/>
              <a:t>হতে</a:t>
            </a:r>
            <a:r>
              <a:rPr lang="en-US" dirty="0" smtClean="0"/>
              <a:t> </a:t>
            </a:r>
            <a:r>
              <a:rPr lang="en-US" dirty="0" err="1" smtClean="0"/>
              <a:t>শিশু</a:t>
            </a:r>
            <a:r>
              <a:rPr lang="en-US" dirty="0" smtClean="0"/>
              <a:t> </a:t>
            </a:r>
            <a:r>
              <a:rPr lang="en-US" dirty="0" err="1" smtClean="0"/>
              <a:t>কয়েক</a:t>
            </a:r>
            <a:r>
              <a:rPr lang="en-US" dirty="0" smtClean="0"/>
              <a:t> </a:t>
            </a:r>
            <a:r>
              <a:rPr lang="en-US" dirty="0" err="1" smtClean="0"/>
              <a:t>রকমের</a:t>
            </a:r>
            <a:r>
              <a:rPr lang="en-US" dirty="0" smtClean="0"/>
              <a:t> </a:t>
            </a:r>
            <a:r>
              <a:rPr lang="en-US" dirty="0" err="1" smtClean="0"/>
              <a:t>গুনের</a:t>
            </a:r>
            <a:r>
              <a:rPr lang="en-US" dirty="0" smtClean="0"/>
              <a:t> </a:t>
            </a:r>
            <a:r>
              <a:rPr lang="en-US" dirty="0" err="1" smtClean="0"/>
              <a:t>সাহায্য</a:t>
            </a:r>
            <a:r>
              <a:rPr lang="en-US" dirty="0" smtClean="0"/>
              <a:t> </a:t>
            </a:r>
            <a:r>
              <a:rPr lang="en-US" dirty="0" err="1" smtClean="0"/>
              <a:t>কথা</a:t>
            </a:r>
            <a:r>
              <a:rPr lang="en-US" dirty="0" smtClean="0"/>
              <a:t> </a:t>
            </a:r>
            <a:r>
              <a:rPr lang="en-US" dirty="0" err="1" smtClean="0"/>
              <a:t>বলতে</a:t>
            </a:r>
            <a:r>
              <a:rPr lang="en-US" dirty="0" smtClean="0"/>
              <a:t> </a:t>
            </a:r>
            <a:r>
              <a:rPr lang="en-US" dirty="0" err="1" smtClean="0"/>
              <a:t>শুরু</a:t>
            </a:r>
            <a:r>
              <a:rPr lang="en-US" dirty="0" smtClean="0"/>
              <a:t> </a:t>
            </a:r>
            <a:r>
              <a:rPr lang="en-US" dirty="0" err="1" smtClean="0"/>
              <a:t>করে</a:t>
            </a:r>
            <a:r>
              <a:rPr lang="en-US" dirty="0" smtClean="0"/>
              <a:t> । </a:t>
            </a:r>
            <a:r>
              <a:rPr lang="en-US" dirty="0" err="1" smtClean="0"/>
              <a:t>তখন</a:t>
            </a:r>
            <a:r>
              <a:rPr lang="en-US" dirty="0" smtClean="0"/>
              <a:t> </a:t>
            </a:r>
            <a:r>
              <a:rPr lang="en-US" dirty="0" err="1" smtClean="0"/>
              <a:t>হতে</a:t>
            </a:r>
            <a:r>
              <a:rPr lang="en-US" dirty="0" smtClean="0"/>
              <a:t> </a:t>
            </a:r>
            <a:r>
              <a:rPr lang="en-US" dirty="0" err="1" smtClean="0"/>
              <a:t>বয়স্কের</a:t>
            </a:r>
            <a:r>
              <a:rPr lang="en-US" dirty="0" smtClean="0"/>
              <a:t> </a:t>
            </a:r>
            <a:r>
              <a:rPr lang="en-US" dirty="0" err="1" smtClean="0"/>
              <a:t>স্বরে</a:t>
            </a:r>
            <a:r>
              <a:rPr lang="en-US" dirty="0" smtClean="0"/>
              <a:t> </a:t>
            </a:r>
            <a:r>
              <a:rPr lang="en-US" dirty="0" err="1" smtClean="0"/>
              <a:t>শিশুর</a:t>
            </a:r>
            <a:r>
              <a:rPr lang="en-US" dirty="0" smtClean="0"/>
              <a:t> </a:t>
            </a:r>
            <a:r>
              <a:rPr lang="en-US" dirty="0" err="1" smtClean="0"/>
              <a:t>ধ্বনির</a:t>
            </a:r>
            <a:r>
              <a:rPr lang="en-US" dirty="0" smtClean="0"/>
              <a:t> </a:t>
            </a:r>
            <a:r>
              <a:rPr lang="en-US" dirty="0" err="1" smtClean="0"/>
              <a:t>পুনরাবৃত্তি</a:t>
            </a:r>
            <a:r>
              <a:rPr lang="en-US" dirty="0" smtClean="0"/>
              <a:t>  </a:t>
            </a:r>
            <a:r>
              <a:rPr lang="en-US" dirty="0" err="1" smtClean="0"/>
              <a:t>অর্থবহ</a:t>
            </a:r>
            <a:r>
              <a:rPr lang="en-US" dirty="0" smtClean="0"/>
              <a:t> </a:t>
            </a:r>
            <a:r>
              <a:rPr lang="en-US" dirty="0" err="1" smtClean="0"/>
              <a:t>হয়ে</a:t>
            </a:r>
            <a:r>
              <a:rPr lang="en-US" dirty="0" smtClean="0"/>
              <a:t> </a:t>
            </a:r>
            <a:r>
              <a:rPr lang="en-US" dirty="0" err="1" smtClean="0"/>
              <a:t>উঠে</a:t>
            </a:r>
            <a:r>
              <a:rPr lang="en-US" dirty="0" smtClean="0"/>
              <a:t> । </a:t>
            </a:r>
            <a:r>
              <a:rPr lang="en-US" dirty="0" err="1" smtClean="0"/>
              <a:t>বয়োঃবৃদ্ধির</a:t>
            </a:r>
            <a:r>
              <a:rPr lang="en-US" dirty="0" smtClean="0"/>
              <a:t> </a:t>
            </a:r>
            <a:r>
              <a:rPr lang="en-US" dirty="0" err="1" smtClean="0"/>
              <a:t>সাথে</a:t>
            </a:r>
            <a:r>
              <a:rPr lang="en-US" dirty="0" smtClean="0"/>
              <a:t> </a:t>
            </a:r>
            <a:r>
              <a:rPr lang="en-US" dirty="0" err="1" smtClean="0"/>
              <a:t>সাথে</a:t>
            </a:r>
            <a:r>
              <a:rPr lang="en-US" dirty="0" smtClean="0"/>
              <a:t> </a:t>
            </a:r>
            <a:r>
              <a:rPr lang="en-US" dirty="0" err="1" smtClean="0"/>
              <a:t>জিহব্বা</a:t>
            </a:r>
            <a:r>
              <a:rPr lang="en-US" dirty="0" smtClean="0"/>
              <a:t> ও </a:t>
            </a:r>
            <a:r>
              <a:rPr lang="en-US" dirty="0" err="1" smtClean="0"/>
              <a:t>কন্ঠস্বরের</a:t>
            </a:r>
            <a:r>
              <a:rPr lang="en-US" dirty="0" smtClean="0"/>
              <a:t> </a:t>
            </a:r>
            <a:r>
              <a:rPr lang="en-US" dirty="0" err="1" smtClean="0"/>
              <a:t>পরিপক্কতা</a:t>
            </a:r>
            <a:r>
              <a:rPr lang="en-US" dirty="0" smtClean="0"/>
              <a:t> </a:t>
            </a:r>
            <a:r>
              <a:rPr lang="en-US" dirty="0" err="1" smtClean="0"/>
              <a:t>বৃদ্ধি</a:t>
            </a:r>
            <a:r>
              <a:rPr lang="en-US" dirty="0" smtClean="0"/>
              <a:t> </a:t>
            </a:r>
            <a:r>
              <a:rPr lang="en-US" dirty="0" err="1" smtClean="0"/>
              <a:t>পায়</a:t>
            </a:r>
            <a:r>
              <a:rPr lang="en-US" dirty="0" smtClean="0"/>
              <a:t> </a:t>
            </a:r>
            <a:r>
              <a:rPr lang="en-US" dirty="0" err="1" smtClean="0"/>
              <a:t>এবং</a:t>
            </a:r>
            <a:r>
              <a:rPr lang="en-US" dirty="0" smtClean="0"/>
              <a:t> </a:t>
            </a:r>
            <a:r>
              <a:rPr lang="en-US" dirty="0" err="1" smtClean="0"/>
              <a:t>ভাষার</a:t>
            </a:r>
            <a:r>
              <a:rPr lang="en-US" dirty="0" smtClean="0"/>
              <a:t> </a:t>
            </a:r>
            <a:r>
              <a:rPr lang="en-US" dirty="0" err="1" smtClean="0"/>
              <a:t>সফুরণ</a:t>
            </a:r>
            <a:r>
              <a:rPr lang="en-US" dirty="0" smtClean="0"/>
              <a:t> </a:t>
            </a:r>
            <a:r>
              <a:rPr lang="en-US" dirty="0" err="1" smtClean="0"/>
              <a:t>ঘটতে</a:t>
            </a:r>
            <a:r>
              <a:rPr lang="en-US" dirty="0" smtClean="0"/>
              <a:t> </a:t>
            </a:r>
            <a:r>
              <a:rPr lang="en-US" dirty="0" err="1" smtClean="0"/>
              <a:t>থাকে</a:t>
            </a:r>
            <a:r>
              <a:rPr lang="en-US" dirty="0" smtClean="0"/>
              <a:t> । এ </a:t>
            </a:r>
            <a:r>
              <a:rPr lang="en-US" dirty="0" err="1" smtClean="0"/>
              <a:t>বয়সের</a:t>
            </a:r>
            <a:r>
              <a:rPr lang="en-US" dirty="0" smtClean="0"/>
              <a:t> </a:t>
            </a:r>
            <a:r>
              <a:rPr lang="en-US" dirty="0" err="1" smtClean="0"/>
              <a:t>শিশুর</a:t>
            </a:r>
            <a:r>
              <a:rPr lang="en-US" dirty="0" smtClean="0"/>
              <a:t> </a:t>
            </a:r>
            <a:r>
              <a:rPr lang="en-US" dirty="0" err="1" smtClean="0"/>
              <a:t>ভাষার</a:t>
            </a:r>
            <a:r>
              <a:rPr lang="en-US" dirty="0" smtClean="0"/>
              <a:t> </a:t>
            </a:r>
            <a:r>
              <a:rPr lang="en-US" dirty="0" err="1" smtClean="0"/>
              <a:t>বোধগম্যতা</a:t>
            </a:r>
            <a:r>
              <a:rPr lang="en-US" dirty="0" smtClean="0"/>
              <a:t> </a:t>
            </a:r>
            <a:r>
              <a:rPr lang="en-US" dirty="0" err="1" smtClean="0"/>
              <a:t>এবং</a:t>
            </a:r>
            <a:r>
              <a:rPr lang="en-US" dirty="0" smtClean="0"/>
              <a:t> </a:t>
            </a:r>
            <a:r>
              <a:rPr lang="en-US" dirty="0" err="1" smtClean="0"/>
              <a:t>অপরের</a:t>
            </a:r>
            <a:r>
              <a:rPr lang="en-US" dirty="0" smtClean="0"/>
              <a:t> </a:t>
            </a:r>
            <a:r>
              <a:rPr lang="en-US" dirty="0" err="1" smtClean="0"/>
              <a:t>সঙ্গে</a:t>
            </a:r>
            <a:r>
              <a:rPr lang="en-US" dirty="0" smtClean="0"/>
              <a:t> </a:t>
            </a:r>
            <a:r>
              <a:rPr lang="en-US" dirty="0" err="1" smtClean="0"/>
              <a:t>ভাষার</a:t>
            </a:r>
            <a:r>
              <a:rPr lang="en-US" dirty="0" smtClean="0"/>
              <a:t> </a:t>
            </a:r>
            <a:r>
              <a:rPr lang="en-US" dirty="0" err="1" smtClean="0"/>
              <a:t>ব্যবহার</a:t>
            </a:r>
            <a:r>
              <a:rPr lang="en-US" dirty="0" smtClean="0"/>
              <a:t> </a:t>
            </a:r>
            <a:r>
              <a:rPr lang="en-US" dirty="0" err="1" smtClean="0"/>
              <a:t>যথেষ্ট</a:t>
            </a:r>
            <a:r>
              <a:rPr lang="en-US" dirty="0" smtClean="0"/>
              <a:t> </a:t>
            </a:r>
            <a:r>
              <a:rPr lang="en-US" dirty="0" err="1" smtClean="0"/>
              <a:t>অগ্রগতি</a:t>
            </a:r>
            <a:r>
              <a:rPr lang="en-US" dirty="0" smtClean="0"/>
              <a:t> </a:t>
            </a:r>
            <a:r>
              <a:rPr lang="en-US" dirty="0" err="1" smtClean="0"/>
              <a:t>বেশ</a:t>
            </a:r>
            <a:r>
              <a:rPr lang="en-US" dirty="0" smtClean="0"/>
              <a:t> </a:t>
            </a:r>
            <a:r>
              <a:rPr lang="en-US" dirty="0" err="1" smtClean="0"/>
              <a:t>পরিলক্ষিত</a:t>
            </a:r>
            <a:r>
              <a:rPr lang="en-US" dirty="0" smtClean="0"/>
              <a:t> </a:t>
            </a:r>
            <a:r>
              <a:rPr lang="en-US" dirty="0" err="1" smtClean="0"/>
              <a:t>হয়</a:t>
            </a:r>
            <a:r>
              <a:rPr lang="en-US" dirty="0" smtClean="0"/>
              <a:t> । </a:t>
            </a:r>
            <a:r>
              <a:rPr lang="en-US" dirty="0" err="1" smtClean="0"/>
              <a:t>ভাষার</a:t>
            </a:r>
            <a:r>
              <a:rPr lang="en-US" dirty="0" smtClean="0"/>
              <a:t> </a:t>
            </a:r>
            <a:r>
              <a:rPr lang="en-US" dirty="0" err="1" smtClean="0"/>
              <a:t>ব্যবহারে</a:t>
            </a:r>
            <a:r>
              <a:rPr lang="en-US" dirty="0" smtClean="0"/>
              <a:t> </a:t>
            </a:r>
            <a:r>
              <a:rPr lang="en-US" dirty="0" err="1" smtClean="0"/>
              <a:t>শব্দকোষ</a:t>
            </a:r>
            <a:r>
              <a:rPr lang="en-US" dirty="0" smtClean="0"/>
              <a:t> </a:t>
            </a:r>
            <a:r>
              <a:rPr lang="en-US" dirty="0" err="1" smtClean="0"/>
              <a:t>দ্রুত</a:t>
            </a:r>
            <a:r>
              <a:rPr lang="en-US" dirty="0" smtClean="0"/>
              <a:t> </a:t>
            </a:r>
            <a:r>
              <a:rPr lang="en-US" dirty="0" err="1" smtClean="0"/>
              <a:t>বৃদ্ধি</a:t>
            </a:r>
            <a:r>
              <a:rPr lang="en-US" dirty="0" smtClean="0"/>
              <a:t> </a:t>
            </a:r>
            <a:r>
              <a:rPr lang="en-US" dirty="0" err="1" smtClean="0"/>
              <a:t>পায়</a:t>
            </a:r>
            <a:r>
              <a:rPr lang="en-US" dirty="0" smtClean="0"/>
              <a:t>। </a:t>
            </a:r>
            <a:r>
              <a:rPr lang="en-US" dirty="0" err="1" smtClean="0"/>
              <a:t>শব্দ</a:t>
            </a:r>
            <a:r>
              <a:rPr lang="en-US" dirty="0" smtClean="0"/>
              <a:t> </a:t>
            </a:r>
            <a:r>
              <a:rPr lang="en-US" dirty="0" err="1" smtClean="0"/>
              <a:t>এবং</a:t>
            </a:r>
            <a:r>
              <a:rPr lang="en-US" dirty="0" smtClean="0"/>
              <a:t> </a:t>
            </a:r>
            <a:r>
              <a:rPr lang="en-US" dirty="0" err="1" smtClean="0"/>
              <a:t>দুই</a:t>
            </a:r>
            <a:r>
              <a:rPr lang="en-US" dirty="0" smtClean="0"/>
              <a:t> </a:t>
            </a:r>
            <a:r>
              <a:rPr lang="en-US" dirty="0" err="1" smtClean="0"/>
              <a:t>শব্দযোগে</a:t>
            </a:r>
            <a:r>
              <a:rPr lang="en-US" dirty="0" smtClean="0"/>
              <a:t> </a:t>
            </a:r>
            <a:r>
              <a:rPr lang="en-US" dirty="0" err="1" smtClean="0"/>
              <a:t>বাক্য</a:t>
            </a:r>
            <a:r>
              <a:rPr lang="en-US" dirty="0" smtClean="0"/>
              <a:t> </a:t>
            </a:r>
            <a:r>
              <a:rPr lang="en-US" dirty="0" err="1" smtClean="0"/>
              <a:t>তৈরি</a:t>
            </a:r>
            <a:r>
              <a:rPr lang="en-US" dirty="0" smtClean="0"/>
              <a:t> </a:t>
            </a:r>
            <a:r>
              <a:rPr lang="en-US" dirty="0" err="1" smtClean="0"/>
              <a:t>করতে</a:t>
            </a:r>
            <a:r>
              <a:rPr lang="en-US" dirty="0" smtClean="0"/>
              <a:t> </a:t>
            </a:r>
            <a:r>
              <a:rPr lang="en-US" dirty="0" err="1" smtClean="0"/>
              <a:t>শিখে</a:t>
            </a:r>
            <a:r>
              <a:rPr lang="en-US" dirty="0" smtClean="0"/>
              <a:t>। </a:t>
            </a:r>
            <a:r>
              <a:rPr lang="en-US" dirty="0" err="1" smtClean="0"/>
              <a:t>সে</a:t>
            </a:r>
            <a:r>
              <a:rPr lang="en-US" dirty="0" smtClean="0"/>
              <a:t> </a:t>
            </a:r>
            <a:r>
              <a:rPr lang="en-US" dirty="0" err="1" smtClean="0"/>
              <a:t>ভাষা</a:t>
            </a:r>
            <a:r>
              <a:rPr lang="en-US" dirty="0" smtClean="0"/>
              <a:t> </a:t>
            </a:r>
            <a:r>
              <a:rPr lang="en-US" dirty="0" err="1" smtClean="0"/>
              <a:t>আয়ত্ব</a:t>
            </a:r>
            <a:r>
              <a:rPr lang="en-US" dirty="0" smtClean="0"/>
              <a:t> </a:t>
            </a:r>
            <a:r>
              <a:rPr lang="en-US" dirty="0" err="1" smtClean="0"/>
              <a:t>করতে</a:t>
            </a:r>
            <a:r>
              <a:rPr lang="en-US" dirty="0" smtClean="0"/>
              <a:t> </a:t>
            </a:r>
            <a:r>
              <a:rPr lang="en-US" dirty="0" err="1" smtClean="0"/>
              <a:t>শিখে</a:t>
            </a:r>
            <a:r>
              <a:rPr lang="en-US" dirty="0" smtClean="0"/>
              <a:t> </a:t>
            </a:r>
            <a:r>
              <a:rPr lang="en-US" dirty="0" err="1" smtClean="0"/>
              <a:t>উহাদিগকে</a:t>
            </a:r>
            <a:r>
              <a:rPr lang="en-US" dirty="0" smtClean="0"/>
              <a:t> </a:t>
            </a:r>
            <a:r>
              <a:rPr lang="en-US" dirty="0" err="1" smtClean="0"/>
              <a:t>যথাস্থানে</a:t>
            </a:r>
            <a:r>
              <a:rPr lang="en-US" dirty="0" smtClean="0"/>
              <a:t>  </a:t>
            </a:r>
            <a:r>
              <a:rPr lang="en-US" dirty="0" err="1" smtClean="0"/>
              <a:t>ব্যবহার</a:t>
            </a:r>
            <a:r>
              <a:rPr lang="en-US" dirty="0" smtClean="0"/>
              <a:t> </a:t>
            </a:r>
            <a:r>
              <a:rPr lang="en-US" dirty="0" err="1" smtClean="0"/>
              <a:t>করতে</a:t>
            </a:r>
            <a:r>
              <a:rPr lang="en-US" dirty="0" smtClean="0"/>
              <a:t> </a:t>
            </a:r>
            <a:r>
              <a:rPr lang="en-US" dirty="0" err="1" smtClean="0"/>
              <a:t>সক্ষম</a:t>
            </a:r>
            <a:r>
              <a:rPr lang="en-US" dirty="0" smtClean="0"/>
              <a:t> </a:t>
            </a:r>
            <a:r>
              <a:rPr lang="en-US" dirty="0" err="1" smtClean="0"/>
              <a:t>হয়</a:t>
            </a:r>
            <a:r>
              <a:rPr lang="en-US" dirty="0" smtClean="0"/>
              <a:t> । এ </a:t>
            </a:r>
            <a:r>
              <a:rPr lang="en-US" dirty="0" err="1" smtClean="0"/>
              <a:t>সময়</a:t>
            </a:r>
            <a:r>
              <a:rPr lang="en-US" dirty="0" smtClean="0"/>
              <a:t> </a:t>
            </a:r>
            <a:r>
              <a:rPr lang="en-US" dirty="0" err="1" smtClean="0"/>
              <a:t>তারা</a:t>
            </a:r>
            <a:r>
              <a:rPr lang="en-US" dirty="0" smtClean="0"/>
              <a:t> </a:t>
            </a:r>
            <a:r>
              <a:rPr lang="en-US" dirty="0" err="1" smtClean="0"/>
              <a:t>বড়দের</a:t>
            </a:r>
            <a:r>
              <a:rPr lang="en-US" dirty="0" smtClean="0"/>
              <a:t> </a:t>
            </a:r>
            <a:r>
              <a:rPr lang="en-US" dirty="0" err="1" smtClean="0"/>
              <a:t>অনুকরন</a:t>
            </a:r>
            <a:r>
              <a:rPr lang="en-US" dirty="0" smtClean="0"/>
              <a:t> </a:t>
            </a:r>
            <a:r>
              <a:rPr lang="en-US" dirty="0" err="1" smtClean="0"/>
              <a:t>করতে</a:t>
            </a:r>
            <a:r>
              <a:rPr lang="en-US" dirty="0" smtClean="0"/>
              <a:t> </a:t>
            </a:r>
            <a:r>
              <a:rPr lang="en-US" dirty="0" err="1" smtClean="0"/>
              <a:t>শিখে</a:t>
            </a:r>
            <a:r>
              <a:rPr lang="en-US" dirty="0" smtClean="0"/>
              <a:t> । </a:t>
            </a:r>
            <a:r>
              <a:rPr lang="en-US" dirty="0" err="1" smtClean="0"/>
              <a:t>চারদিকে</a:t>
            </a:r>
            <a:r>
              <a:rPr lang="en-US" dirty="0" smtClean="0"/>
              <a:t> </a:t>
            </a:r>
            <a:r>
              <a:rPr lang="en-US" dirty="0" err="1" smtClean="0"/>
              <a:t>বিভিন্ন</a:t>
            </a:r>
            <a:r>
              <a:rPr lang="en-US" dirty="0" smtClean="0"/>
              <a:t> </a:t>
            </a:r>
            <a:r>
              <a:rPr lang="en-US" dirty="0" err="1" smtClean="0"/>
              <a:t>বস্তু</a:t>
            </a:r>
            <a:r>
              <a:rPr lang="en-US" dirty="0" smtClean="0"/>
              <a:t> </a:t>
            </a:r>
            <a:r>
              <a:rPr lang="en-US" dirty="0" err="1" smtClean="0"/>
              <a:t>চিনতে</a:t>
            </a:r>
            <a:r>
              <a:rPr lang="en-US" dirty="0" smtClean="0"/>
              <a:t> </a:t>
            </a:r>
            <a:r>
              <a:rPr lang="en-US" dirty="0" err="1" smtClean="0"/>
              <a:t>পারে</a:t>
            </a:r>
            <a:r>
              <a:rPr lang="en-US" dirty="0" smtClean="0"/>
              <a:t>।</a:t>
            </a:r>
            <a:endParaRPr lang="en-SG" dirty="0"/>
          </a:p>
        </p:txBody>
      </p:sp>
    </p:spTree>
    <p:extLst>
      <p:ext uri="{BB962C8B-B14F-4D97-AF65-F5344CB8AC3E}">
        <p14:creationId xmlns:p14="http://schemas.microsoft.com/office/powerpoint/2010/main" val="2281597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92500" lnSpcReduction="10000"/>
          </a:bodyPr>
          <a:lstStyle/>
          <a:p>
            <a:pPr marL="0" indent="0">
              <a:buNone/>
            </a:pPr>
            <a:r>
              <a:rPr lang="bn-IN" dirty="0" smtClean="0"/>
              <a:t>২ বৎসর বয়সে ১০ গুন বেশী শব্দ আরও করতে শিখে। </a:t>
            </a:r>
            <a:r>
              <a:rPr lang="en-US" dirty="0" err="1" smtClean="0"/>
              <a:t>Moutashary</a:t>
            </a:r>
            <a:r>
              <a:rPr lang="en-US" dirty="0" smtClean="0"/>
              <a:t> </a:t>
            </a:r>
            <a:r>
              <a:rPr lang="en-US" dirty="0" err="1" smtClean="0"/>
              <a:t>বলেছেন</a:t>
            </a:r>
            <a:r>
              <a:rPr lang="en-US" dirty="0" smtClean="0"/>
              <a:t> </a:t>
            </a:r>
            <a:r>
              <a:rPr lang="en-US" dirty="0" err="1" smtClean="0"/>
              <a:t>যে</a:t>
            </a:r>
            <a:r>
              <a:rPr lang="en-US" dirty="0" smtClean="0"/>
              <a:t>, ২-৫ </a:t>
            </a:r>
            <a:r>
              <a:rPr lang="en-US" dirty="0" err="1" smtClean="0"/>
              <a:t>বৎসরের</a:t>
            </a:r>
            <a:r>
              <a:rPr lang="en-US" dirty="0" smtClean="0"/>
              <a:t> </a:t>
            </a:r>
            <a:r>
              <a:rPr lang="en-US" dirty="0" err="1" smtClean="0"/>
              <a:t>শিশুরা</a:t>
            </a:r>
            <a:r>
              <a:rPr lang="en-US" dirty="0" smtClean="0"/>
              <a:t> </a:t>
            </a:r>
            <a:r>
              <a:rPr lang="en-US" dirty="0" err="1" smtClean="0"/>
              <a:t>শব্দ</a:t>
            </a:r>
            <a:r>
              <a:rPr lang="en-US" dirty="0" smtClean="0"/>
              <a:t> </a:t>
            </a:r>
            <a:r>
              <a:rPr lang="en-US" dirty="0" err="1" smtClean="0"/>
              <a:t>উচ্চারণে</a:t>
            </a:r>
            <a:r>
              <a:rPr lang="en-US" dirty="0" smtClean="0"/>
              <a:t> </a:t>
            </a:r>
            <a:r>
              <a:rPr lang="en-US" dirty="0" err="1" smtClean="0"/>
              <a:t>যেমন</a:t>
            </a:r>
            <a:r>
              <a:rPr lang="en-US" dirty="0" smtClean="0"/>
              <a:t> </a:t>
            </a:r>
            <a:r>
              <a:rPr lang="en-US" dirty="0" err="1" smtClean="0"/>
              <a:t>পরিপক্কতা</a:t>
            </a:r>
            <a:r>
              <a:rPr lang="en-US" dirty="0" smtClean="0"/>
              <a:t> </a:t>
            </a:r>
            <a:r>
              <a:rPr lang="en-US" dirty="0" err="1" smtClean="0"/>
              <a:t>আসে</a:t>
            </a:r>
            <a:r>
              <a:rPr lang="en-US" dirty="0" smtClean="0"/>
              <a:t> </a:t>
            </a:r>
            <a:r>
              <a:rPr lang="en-US" dirty="0" err="1" smtClean="0"/>
              <a:t>তেমন</a:t>
            </a:r>
            <a:r>
              <a:rPr lang="en-US" dirty="0" smtClean="0"/>
              <a:t> </a:t>
            </a:r>
            <a:r>
              <a:rPr lang="en-US" dirty="0" err="1" smtClean="0"/>
              <a:t>শিশুর</a:t>
            </a:r>
            <a:r>
              <a:rPr lang="en-US" dirty="0" smtClean="0"/>
              <a:t> </a:t>
            </a:r>
            <a:r>
              <a:rPr lang="en-US" dirty="0" err="1" smtClean="0"/>
              <a:t>আত্মপ্রকাশ</a:t>
            </a:r>
            <a:r>
              <a:rPr lang="en-US" dirty="0" smtClean="0"/>
              <a:t> </a:t>
            </a:r>
            <a:r>
              <a:rPr lang="en-US" dirty="0" err="1" smtClean="0"/>
              <a:t>শিশুর</a:t>
            </a:r>
            <a:r>
              <a:rPr lang="en-US" dirty="0" smtClean="0"/>
              <a:t> </a:t>
            </a:r>
            <a:r>
              <a:rPr lang="en-US" dirty="0" err="1" smtClean="0"/>
              <a:t>চেতনার</a:t>
            </a:r>
            <a:r>
              <a:rPr lang="en-US" dirty="0" smtClean="0"/>
              <a:t> </a:t>
            </a:r>
            <a:r>
              <a:rPr lang="en-US" dirty="0" err="1" smtClean="0"/>
              <a:t>বিকাশ</a:t>
            </a:r>
            <a:r>
              <a:rPr lang="en-US" dirty="0" smtClean="0"/>
              <a:t> </a:t>
            </a:r>
            <a:r>
              <a:rPr lang="en-US" dirty="0" err="1" smtClean="0"/>
              <a:t>ঘটে</a:t>
            </a:r>
            <a:r>
              <a:rPr lang="en-US" dirty="0" smtClean="0"/>
              <a:t> </a:t>
            </a:r>
            <a:r>
              <a:rPr lang="en-US" dirty="0" smtClean="0"/>
              <a:t>। </a:t>
            </a:r>
            <a:r>
              <a:rPr lang="en-US" dirty="0" err="1" smtClean="0"/>
              <a:t>অন্যের</a:t>
            </a:r>
            <a:r>
              <a:rPr lang="en-US" dirty="0" smtClean="0"/>
              <a:t> </a:t>
            </a:r>
            <a:r>
              <a:rPr lang="en-US" dirty="0" err="1" smtClean="0"/>
              <a:t>সা</a:t>
            </a:r>
            <a:r>
              <a:rPr lang="bn-IN" dirty="0" smtClean="0"/>
              <a:t>থে যোগাযোগের উন্নীত হয় । এতে ভাষার বিকাশের কাজ তরান্বিত হয়। যে কোন জটিল বিষয়ের দক্ষতা পাত্রের মতই ভাষার দক্ষতা লাভ বেশ কঠিন এবং তা একেবারে অর্জন করা যায় না । </a:t>
            </a:r>
          </a:p>
          <a:p>
            <a:pPr marL="0" indent="0">
              <a:buNone/>
            </a:pPr>
            <a:r>
              <a:rPr lang="bn-IN" dirty="0" smtClean="0"/>
              <a:t>ভাষা বর্ধনের ৪টি প্রভাব রয়েছে ---- সেগুলো হলোঃ—</a:t>
            </a:r>
          </a:p>
          <a:p>
            <a:pPr marL="0" indent="0">
              <a:buNone/>
            </a:pPr>
            <a:r>
              <a:rPr lang="bn-IN" dirty="0" smtClean="0"/>
              <a:t>১ ) ফোনিস বা মৌলিক শব্দ । </a:t>
            </a:r>
          </a:p>
          <a:p>
            <a:pPr marL="0" indent="0">
              <a:buNone/>
            </a:pPr>
            <a:r>
              <a:rPr lang="bn-IN" dirty="0" smtClean="0"/>
              <a:t>২) সহজ অর্থবোধক শব্দ । </a:t>
            </a:r>
          </a:p>
          <a:p>
            <a:pPr marL="0" indent="0">
              <a:buNone/>
            </a:pPr>
            <a:r>
              <a:rPr lang="bn-IN" dirty="0" smtClean="0"/>
              <a:t>৩) যার ফোলাজীক্যাল রুল বা শব্দগঠনের নীতিমালা ।</a:t>
            </a:r>
          </a:p>
          <a:p>
            <a:pPr marL="0" indent="0">
              <a:buNone/>
            </a:pPr>
            <a:r>
              <a:rPr lang="bn-IN" dirty="0" smtClean="0"/>
              <a:t>৪) সীনটেকটিক্যাল রুল বা বাক্য গঠনের নিয়মাবলী । </a:t>
            </a:r>
            <a:endParaRPr lang="bn-IN" dirty="0"/>
          </a:p>
        </p:txBody>
      </p:sp>
    </p:spTree>
    <p:extLst>
      <p:ext uri="{BB962C8B-B14F-4D97-AF65-F5344CB8AC3E}">
        <p14:creationId xmlns:p14="http://schemas.microsoft.com/office/powerpoint/2010/main" val="1326610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77500" lnSpcReduction="20000"/>
          </a:bodyPr>
          <a:lstStyle/>
          <a:p>
            <a:pPr marL="0" indent="0">
              <a:buNone/>
            </a:pPr>
            <a:r>
              <a:rPr lang="bn-IN" dirty="0" smtClean="0"/>
              <a:t>প্রাক স্কুলের শিশুর ভাষার বর্ধন যে সব বিষয়ের উপর ভিত্তি করে  বুঝা যায় সে গুলো হলোঃ- ১) শব্দকোষের আকার ।</a:t>
            </a:r>
          </a:p>
          <a:p>
            <a:pPr marL="0" indent="0">
              <a:buNone/>
            </a:pPr>
            <a:r>
              <a:rPr lang="bn-IN" dirty="0"/>
              <a:t> </a:t>
            </a:r>
            <a:r>
              <a:rPr lang="bn-IN" dirty="0" smtClean="0"/>
              <a:t>                               ২)  বাক্যের দীর্ঘতা ও জটিলতা । </a:t>
            </a:r>
          </a:p>
          <a:p>
            <a:pPr marL="0" indent="0">
              <a:buNone/>
            </a:pPr>
            <a:r>
              <a:rPr lang="bn-IN" dirty="0"/>
              <a:t> </a:t>
            </a:r>
            <a:r>
              <a:rPr lang="bn-IN" dirty="0" smtClean="0"/>
              <a:t>                               ৩)  ভাষার স্পষ্টতা ।</a:t>
            </a:r>
          </a:p>
          <a:p>
            <a:pPr marL="0" indent="0">
              <a:buNone/>
            </a:pPr>
            <a:r>
              <a:rPr lang="bn-IN" dirty="0" smtClean="0"/>
              <a:t>প্রাকবিদ্যালয় বয়সের কোন শিশু কত বেশী শব্দ ব্যবহার করে বাক্যে তৈরি করতে পারে এবং কার উচ্চারণ কিরূপ তার উপর শিশুদের বুদ্ধিমত্তার বিকাশ নির্ভর করে । ব্যক্তির স্বাতন্ত্র্য অনুযায়ী এই সব উপাদান বিভিন্ন শিশুর বিভিন্ন রকম হয় । ফলে বিভিন্ন শিশুর বুদ্ধাংক বিভিন্ন হয়। </a:t>
            </a:r>
          </a:p>
          <a:p>
            <a:pPr marL="0" indent="0">
              <a:buNone/>
            </a:pPr>
            <a:r>
              <a:rPr lang="bn-IN" dirty="0" smtClean="0"/>
              <a:t>এ প্রসঙ্গে মনোবিজ্ঞানী </a:t>
            </a:r>
            <a:r>
              <a:rPr lang="en-US" dirty="0" smtClean="0"/>
              <a:t>Smith </a:t>
            </a:r>
            <a:r>
              <a:rPr lang="en-US" dirty="0" err="1" smtClean="0"/>
              <a:t>এর</a:t>
            </a:r>
            <a:r>
              <a:rPr lang="en-US" dirty="0" smtClean="0"/>
              <a:t> </a:t>
            </a:r>
            <a:r>
              <a:rPr lang="en-US" dirty="0" err="1" smtClean="0"/>
              <a:t>একটি</a:t>
            </a:r>
            <a:r>
              <a:rPr lang="en-US" dirty="0" smtClean="0"/>
              <a:t> </a:t>
            </a:r>
            <a:r>
              <a:rPr lang="en-US" dirty="0" err="1" smtClean="0"/>
              <a:t>গবেষণা</a:t>
            </a:r>
            <a:r>
              <a:rPr lang="en-US" dirty="0" smtClean="0"/>
              <a:t> </a:t>
            </a:r>
            <a:r>
              <a:rPr lang="en-US" dirty="0" err="1" smtClean="0"/>
              <a:t>অত্যন্ত</a:t>
            </a:r>
            <a:r>
              <a:rPr lang="en-US" dirty="0" smtClean="0"/>
              <a:t> </a:t>
            </a:r>
            <a:r>
              <a:rPr lang="en-US" dirty="0" err="1" smtClean="0"/>
              <a:t>গুরুত্বপূর্ণ</a:t>
            </a:r>
            <a:r>
              <a:rPr lang="en-US" dirty="0" smtClean="0"/>
              <a:t> । ১৯২০ </a:t>
            </a:r>
            <a:r>
              <a:rPr lang="en-US" dirty="0" err="1" smtClean="0"/>
              <a:t>সালে</a:t>
            </a:r>
            <a:r>
              <a:rPr lang="en-US" dirty="0" smtClean="0"/>
              <a:t> </a:t>
            </a:r>
            <a:r>
              <a:rPr lang="en-US" dirty="0" err="1" smtClean="0"/>
              <a:t>বিভিন্ন</a:t>
            </a:r>
            <a:r>
              <a:rPr lang="en-US" dirty="0" smtClean="0"/>
              <a:t> </a:t>
            </a:r>
            <a:r>
              <a:rPr lang="en-US" dirty="0" err="1" smtClean="0"/>
              <a:t>প্রকার</a:t>
            </a:r>
            <a:r>
              <a:rPr lang="en-US" dirty="0" smtClean="0"/>
              <a:t> </a:t>
            </a:r>
            <a:r>
              <a:rPr lang="en-US" dirty="0" err="1" smtClean="0"/>
              <a:t>শিশুর</a:t>
            </a:r>
            <a:r>
              <a:rPr lang="en-US" dirty="0" smtClean="0"/>
              <a:t> </a:t>
            </a:r>
            <a:r>
              <a:rPr lang="en-US" dirty="0" err="1" smtClean="0"/>
              <a:t>উপস্থাপিত</a:t>
            </a:r>
            <a:r>
              <a:rPr lang="en-US" dirty="0" smtClean="0"/>
              <a:t> </a:t>
            </a:r>
            <a:r>
              <a:rPr lang="en-US" dirty="0" err="1" smtClean="0"/>
              <a:t>করে</a:t>
            </a:r>
            <a:r>
              <a:rPr lang="en-US" dirty="0" smtClean="0"/>
              <a:t> Smith </a:t>
            </a:r>
            <a:r>
              <a:rPr lang="en-US" dirty="0" err="1" smtClean="0"/>
              <a:t>তাদের</a:t>
            </a:r>
            <a:r>
              <a:rPr lang="en-US" dirty="0" smtClean="0"/>
              <a:t> </a:t>
            </a:r>
            <a:r>
              <a:rPr lang="en-US" dirty="0" err="1" smtClean="0"/>
              <a:t>শব্দকোষ</a:t>
            </a:r>
            <a:r>
              <a:rPr lang="en-US" dirty="0" smtClean="0"/>
              <a:t> </a:t>
            </a:r>
            <a:r>
              <a:rPr lang="en-US" dirty="0" err="1" smtClean="0"/>
              <a:t>নির্ণয়</a:t>
            </a:r>
            <a:r>
              <a:rPr lang="en-US" dirty="0" smtClean="0"/>
              <a:t> </a:t>
            </a:r>
            <a:r>
              <a:rPr lang="en-US" dirty="0" err="1" smtClean="0"/>
              <a:t>করার</a:t>
            </a:r>
            <a:r>
              <a:rPr lang="en-US" dirty="0" smtClean="0"/>
              <a:t> </a:t>
            </a:r>
            <a:r>
              <a:rPr lang="en-US" dirty="0" err="1" smtClean="0"/>
              <a:t>চেষ্টা</a:t>
            </a:r>
            <a:r>
              <a:rPr lang="en-US" dirty="0" smtClean="0"/>
              <a:t> </a:t>
            </a:r>
            <a:r>
              <a:rPr lang="en-US" dirty="0" err="1" smtClean="0"/>
              <a:t>করেন</a:t>
            </a:r>
            <a:r>
              <a:rPr lang="en-US" dirty="0" smtClean="0"/>
              <a:t>। </a:t>
            </a:r>
            <a:r>
              <a:rPr lang="en-US" dirty="0" err="1" smtClean="0"/>
              <a:t>এই</a:t>
            </a:r>
            <a:r>
              <a:rPr lang="en-US" dirty="0" smtClean="0"/>
              <a:t> </a:t>
            </a:r>
            <a:r>
              <a:rPr lang="en-US" dirty="0" err="1" smtClean="0"/>
              <a:t>গবেষণা</a:t>
            </a:r>
            <a:r>
              <a:rPr lang="en-US" dirty="0" smtClean="0"/>
              <a:t> </a:t>
            </a:r>
            <a:r>
              <a:rPr lang="en-US" dirty="0" err="1" smtClean="0"/>
              <a:t>অনুযায়ী</a:t>
            </a:r>
            <a:r>
              <a:rPr lang="en-US" dirty="0" smtClean="0"/>
              <a:t> </a:t>
            </a:r>
            <a:r>
              <a:rPr lang="en-US" dirty="0" err="1" smtClean="0"/>
              <a:t>দেখা</a:t>
            </a:r>
            <a:r>
              <a:rPr lang="en-US" dirty="0" smtClean="0"/>
              <a:t> </a:t>
            </a:r>
            <a:r>
              <a:rPr lang="en-US" dirty="0" err="1" smtClean="0"/>
              <a:t>গেল</a:t>
            </a:r>
            <a:r>
              <a:rPr lang="en-US" dirty="0" smtClean="0"/>
              <a:t> </a:t>
            </a:r>
            <a:r>
              <a:rPr lang="en-US" dirty="0" err="1" smtClean="0"/>
              <a:t>যে</a:t>
            </a:r>
            <a:r>
              <a:rPr lang="en-US" dirty="0" smtClean="0"/>
              <a:t>, ২ </a:t>
            </a:r>
            <a:r>
              <a:rPr lang="en-US" dirty="0" err="1" smtClean="0"/>
              <a:t>বৎসরের</a:t>
            </a:r>
            <a:r>
              <a:rPr lang="en-US" dirty="0" smtClean="0"/>
              <a:t> </a:t>
            </a:r>
            <a:r>
              <a:rPr lang="en-US" dirty="0" err="1" smtClean="0"/>
              <a:t>শিশুদের</a:t>
            </a:r>
            <a:r>
              <a:rPr lang="en-US" dirty="0" smtClean="0"/>
              <a:t> </a:t>
            </a:r>
            <a:r>
              <a:rPr lang="en-US" dirty="0" err="1" smtClean="0"/>
              <a:t>শব্দকোষ</a:t>
            </a:r>
            <a:r>
              <a:rPr lang="en-US" dirty="0" smtClean="0"/>
              <a:t> ২৭২ </a:t>
            </a:r>
            <a:r>
              <a:rPr lang="en-US" dirty="0" err="1" smtClean="0"/>
              <a:t>টি</a:t>
            </a:r>
            <a:r>
              <a:rPr lang="en-US" dirty="0" smtClean="0"/>
              <a:t> </a:t>
            </a:r>
            <a:r>
              <a:rPr lang="en-US" dirty="0" err="1" smtClean="0"/>
              <a:t>এবং</a:t>
            </a:r>
            <a:r>
              <a:rPr lang="en-US" dirty="0" smtClean="0"/>
              <a:t> ৫ </a:t>
            </a:r>
            <a:r>
              <a:rPr lang="en-US" dirty="0" err="1" smtClean="0"/>
              <a:t>বৎসরে</a:t>
            </a:r>
            <a:r>
              <a:rPr lang="en-US" dirty="0" smtClean="0"/>
              <a:t> </a:t>
            </a:r>
            <a:r>
              <a:rPr lang="en-US" dirty="0" err="1" smtClean="0"/>
              <a:t>তা</a:t>
            </a:r>
            <a:r>
              <a:rPr lang="en-US" dirty="0" smtClean="0"/>
              <a:t> ২০০০ এ </a:t>
            </a:r>
            <a:r>
              <a:rPr lang="en-US" dirty="0" err="1" smtClean="0"/>
              <a:t>দাঁড়ায়</a:t>
            </a:r>
            <a:r>
              <a:rPr lang="en-US" dirty="0" smtClean="0"/>
              <a:t> । ১৯৫০ </a:t>
            </a:r>
            <a:r>
              <a:rPr lang="en-US" dirty="0" err="1" smtClean="0"/>
              <a:t>সালে</a:t>
            </a:r>
            <a:r>
              <a:rPr lang="en-US" dirty="0" smtClean="0"/>
              <a:t> </a:t>
            </a:r>
            <a:r>
              <a:rPr lang="en-US" dirty="0" err="1" smtClean="0"/>
              <a:t>শিশুদের</a:t>
            </a:r>
            <a:r>
              <a:rPr lang="en-US" dirty="0" smtClean="0"/>
              <a:t> </a:t>
            </a:r>
            <a:r>
              <a:rPr lang="en-US" dirty="0" err="1" smtClean="0"/>
              <a:t>যে</a:t>
            </a:r>
            <a:r>
              <a:rPr lang="en-US" dirty="0" smtClean="0"/>
              <a:t> </a:t>
            </a:r>
            <a:r>
              <a:rPr lang="en-US" dirty="0" err="1" smtClean="0"/>
              <a:t>শব্দকোষ</a:t>
            </a:r>
            <a:r>
              <a:rPr lang="en-US" dirty="0" smtClean="0"/>
              <a:t> </a:t>
            </a:r>
            <a:r>
              <a:rPr lang="en-US" dirty="0" err="1" smtClean="0"/>
              <a:t>আয়ত্ত</a:t>
            </a:r>
            <a:r>
              <a:rPr lang="en-US" dirty="0" smtClean="0"/>
              <a:t> </a:t>
            </a:r>
            <a:r>
              <a:rPr lang="en-US" dirty="0" err="1" smtClean="0"/>
              <a:t>আনে</a:t>
            </a:r>
            <a:r>
              <a:rPr lang="en-US" dirty="0" smtClean="0"/>
              <a:t> </a:t>
            </a:r>
            <a:r>
              <a:rPr lang="en-US" dirty="0" err="1" smtClean="0"/>
              <a:t>কিন্তু</a:t>
            </a:r>
            <a:r>
              <a:rPr lang="en-US" dirty="0" smtClean="0"/>
              <a:t> </a:t>
            </a:r>
            <a:r>
              <a:rPr lang="en-US" dirty="0" err="1" smtClean="0"/>
              <a:t>তার</a:t>
            </a:r>
            <a:r>
              <a:rPr lang="en-US" dirty="0" smtClean="0"/>
              <a:t> </a:t>
            </a:r>
            <a:r>
              <a:rPr lang="en-US" dirty="0" err="1" smtClean="0"/>
              <a:t>পূর্বে</a:t>
            </a:r>
            <a:r>
              <a:rPr lang="en-US" dirty="0" smtClean="0"/>
              <a:t> </a:t>
            </a:r>
            <a:r>
              <a:rPr lang="en-US" dirty="0" err="1" smtClean="0"/>
              <a:t>শব্দকোষ</a:t>
            </a:r>
            <a:r>
              <a:rPr lang="en-US" dirty="0" smtClean="0"/>
              <a:t> </a:t>
            </a:r>
            <a:r>
              <a:rPr lang="en-US" dirty="0" err="1" smtClean="0"/>
              <a:t>শিক্ষণের</a:t>
            </a:r>
            <a:r>
              <a:rPr lang="en-US" dirty="0" smtClean="0"/>
              <a:t> </a:t>
            </a:r>
            <a:r>
              <a:rPr lang="en-US" dirty="0" err="1" smtClean="0"/>
              <a:t>পরিমাণ</a:t>
            </a:r>
            <a:r>
              <a:rPr lang="en-US" dirty="0" smtClean="0"/>
              <a:t> </a:t>
            </a:r>
            <a:r>
              <a:rPr lang="en-US" dirty="0" err="1" smtClean="0"/>
              <a:t>আরও</a:t>
            </a:r>
            <a:r>
              <a:rPr lang="en-US" dirty="0" smtClean="0"/>
              <a:t> </a:t>
            </a:r>
            <a:r>
              <a:rPr lang="en-US" dirty="0" err="1" smtClean="0"/>
              <a:t>কম</a:t>
            </a:r>
            <a:r>
              <a:rPr lang="en-US" dirty="0" smtClean="0"/>
              <a:t> </a:t>
            </a:r>
            <a:r>
              <a:rPr lang="en-US" dirty="0" err="1" smtClean="0"/>
              <a:t>ছিল</a:t>
            </a:r>
            <a:r>
              <a:rPr lang="en-US" dirty="0" smtClean="0"/>
              <a:t> । </a:t>
            </a:r>
            <a:r>
              <a:rPr lang="en-US" dirty="0" err="1" smtClean="0"/>
              <a:t>মনোবিদ</a:t>
            </a:r>
            <a:r>
              <a:rPr lang="en-US" dirty="0" smtClean="0"/>
              <a:t> </a:t>
            </a:r>
            <a:r>
              <a:rPr lang="en-US" dirty="0" err="1" smtClean="0"/>
              <a:t>Mcarthy</a:t>
            </a:r>
            <a:r>
              <a:rPr lang="en-US" dirty="0" smtClean="0"/>
              <a:t> </a:t>
            </a:r>
            <a:r>
              <a:rPr lang="en-US" dirty="0" err="1" smtClean="0"/>
              <a:t>এর</a:t>
            </a:r>
            <a:r>
              <a:rPr lang="en-US" dirty="0" smtClean="0"/>
              <a:t> </a:t>
            </a:r>
            <a:r>
              <a:rPr lang="en-US" dirty="0" err="1" smtClean="0"/>
              <a:t>মতে</a:t>
            </a:r>
            <a:r>
              <a:rPr lang="en-US" dirty="0" smtClean="0"/>
              <a:t> </a:t>
            </a:r>
            <a:r>
              <a:rPr lang="en-US" dirty="0" err="1" smtClean="0"/>
              <a:t>পরিবেশের</a:t>
            </a:r>
            <a:r>
              <a:rPr lang="en-US" dirty="0" smtClean="0"/>
              <a:t> </a:t>
            </a:r>
            <a:r>
              <a:rPr lang="en-US" dirty="0" err="1" smtClean="0"/>
              <a:t>উন্নতি</a:t>
            </a:r>
            <a:r>
              <a:rPr lang="en-US" dirty="0" smtClean="0"/>
              <a:t> </a:t>
            </a:r>
            <a:r>
              <a:rPr lang="en-US" dirty="0" err="1" smtClean="0"/>
              <a:t>তার</a:t>
            </a:r>
            <a:r>
              <a:rPr lang="en-US" dirty="0" smtClean="0"/>
              <a:t> </a:t>
            </a:r>
            <a:r>
              <a:rPr lang="en-US" dirty="0" err="1" smtClean="0"/>
              <a:t>মূল</a:t>
            </a:r>
            <a:r>
              <a:rPr lang="en-US" dirty="0" smtClean="0"/>
              <a:t> </a:t>
            </a:r>
            <a:r>
              <a:rPr lang="en-US" dirty="0" err="1" smtClean="0"/>
              <a:t>কারণ</a:t>
            </a:r>
            <a:r>
              <a:rPr lang="en-US" dirty="0" smtClean="0"/>
              <a:t> ।</a:t>
            </a:r>
            <a:endParaRPr lang="bn-IN" dirty="0" smtClean="0"/>
          </a:p>
          <a:p>
            <a:pPr marL="0" indent="0">
              <a:buNone/>
            </a:pPr>
            <a:r>
              <a:rPr lang="bn-IN" dirty="0"/>
              <a:t> </a:t>
            </a:r>
            <a:r>
              <a:rPr lang="bn-IN" dirty="0" smtClean="0"/>
              <a:t>           </a:t>
            </a:r>
            <a:endParaRPr lang="en-SG" dirty="0"/>
          </a:p>
        </p:txBody>
      </p:sp>
    </p:spTree>
    <p:extLst>
      <p:ext uri="{BB962C8B-B14F-4D97-AF65-F5344CB8AC3E}">
        <p14:creationId xmlns:p14="http://schemas.microsoft.com/office/powerpoint/2010/main" val="1399159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lnSpcReduction="10000"/>
          </a:bodyPr>
          <a:lstStyle/>
          <a:p>
            <a:pPr marL="0" indent="0">
              <a:buNone/>
            </a:pPr>
            <a:r>
              <a:rPr lang="bn-IN" dirty="0" smtClean="0"/>
              <a:t>বিভিন্ন প্রকার মাধ্যম যেমন- রেডিও, টেলিভিশন, সংবাদ পত্র ইত্যাদি প্রচলন ছাড়াও প্রাকস্কুল প্রতিষ্ঠান , মা-বাবার অর্থনৈতিক উন্নতি এবং শিশুদের প্রতি সচেতন বুদ্ধি ব্যবহারের পরিমাণ বৃদ্ধি একটি বিশেষ কারণ । </a:t>
            </a:r>
          </a:p>
          <a:p>
            <a:pPr marL="0" indent="0">
              <a:buNone/>
            </a:pPr>
            <a:r>
              <a:rPr lang="bn-IN" dirty="0" smtClean="0"/>
              <a:t>সামাজিক স্তরের বিন্যাসের উপর নির্ভর করে শিশুদের ভাষার বৃদ্ধি। নিম্নবিত্ত মায়েরা বাহিরের চাপে এত বেশি ব্যস্ত থাকেন যে শিশুদের সাথে কথা বলা বা সঙ্গ দেয়ার মোটেই সুযোগ হয় না। এইসব মায়েদের শিশুরা কথা বলা থেকে বঞ্চিত হয় ফলে তাদের বুদ্ধাংক কম হয়।</a:t>
            </a:r>
          </a:p>
          <a:p>
            <a:pPr marL="0" indent="0">
              <a:buNone/>
            </a:pPr>
            <a:r>
              <a:rPr lang="bn-IN" dirty="0" smtClean="0"/>
              <a:t>তুলনামুলকভাবে মধ্যবিত্ত শ্রেনীর মায়েরা শিশুদের বেশী সঙ্গ দেয় এবং তাদের শিশুদের শব্দ ভাণ্ডারও বেশী পরিপূর্ণ হয়। উচ্চবিত্ত পরিবারের মায়েরা ঠিক ততটা সঙ্গ দিতে পারে না। </a:t>
            </a:r>
            <a:endParaRPr lang="en-SG" dirty="0"/>
          </a:p>
        </p:txBody>
      </p:sp>
    </p:spTree>
    <p:extLst>
      <p:ext uri="{BB962C8B-B14F-4D97-AF65-F5344CB8AC3E}">
        <p14:creationId xmlns:p14="http://schemas.microsoft.com/office/powerpoint/2010/main" val="1903222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marL="0" indent="0">
              <a:buNone/>
            </a:pPr>
            <a:r>
              <a:rPr lang="bn-IN" dirty="0" smtClean="0"/>
              <a:t>শব্দ কোষের আকার এবং বাক্যের দীর্ঘতার উপর নির্ভর করে শিশু কতটা সফলতার সাথে শিশু অন্যের সাথে যোগাযোগ করতে পারে । ২—৫ বৎসর বয়সের মধ্যে শিশু যে শুধু শব্দ অর্জন করে তাই নয় সে শব্দ গুলো সুন্দরভাবে ব্যবহার করার দক্ষতা ও অর্জন করতে পারে। মনোবিজ্ঞানী         এর পরিমাণে আর ও দেখা গেছে যে, ছেলেদের তুলনায় মেয়েরা দীর্ঘ বাক্য ব্যবহার করে বেশী। এই থেকে প্রমাণিত হয় যে, ভাষার ব্যাপারে মেয়েরা ছেলেদের থেকে বেশ অগ্রগামী ।</a:t>
            </a:r>
          </a:p>
          <a:p>
            <a:pPr marL="0" indent="0">
              <a:buNone/>
            </a:pPr>
            <a:r>
              <a:rPr lang="bn-IN"/>
              <a:t> </a:t>
            </a:r>
            <a:r>
              <a:rPr lang="bn-IN" smtClean="0"/>
              <a:t>     অতএব দেখা যাচ্ছে যে, একটি শিশুর সমাজের সাথে খাপ খাওয়ানোর জন্য যে মানসিক বর্ধনের প্রয়োজন তার জন্য চিন্তাধারা এবং ভাষার বিকাশ বিশেষভাবে গুরুত্বপূর্ণ ভূমিকা পালন করে থাকে ।</a:t>
            </a:r>
            <a:endParaRPr lang="en-SG"/>
          </a:p>
        </p:txBody>
      </p:sp>
    </p:spTree>
    <p:extLst>
      <p:ext uri="{BB962C8B-B14F-4D97-AF65-F5344CB8AC3E}">
        <p14:creationId xmlns:p14="http://schemas.microsoft.com/office/powerpoint/2010/main" val="1630523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573</Words>
  <Application>Microsoft Office PowerPoint</Application>
  <PresentationFormat>Widescreen</PresentationFormat>
  <Paragraphs>19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Vrinda</vt:lpstr>
      <vt:lpstr>Office Theme</vt:lpstr>
      <vt:lpstr>প্রাক বিদ্যালয় শিশুর ভাষার বিকাশ </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প্রাক বিদ্যালয় শিশুর ভাষার বিকাশ</dc:title>
  <dc:creator>Ferdousi Begum</dc:creator>
  <cp:lastModifiedBy>Ferdousi Begum</cp:lastModifiedBy>
  <cp:revision>21</cp:revision>
  <dcterms:created xsi:type="dcterms:W3CDTF">2020-05-22T15:59:24Z</dcterms:created>
  <dcterms:modified xsi:type="dcterms:W3CDTF">2020-05-22T20:18:40Z</dcterms:modified>
</cp:coreProperties>
</file>