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CCF9D34B-8683-4E51-A368-7940C7C9B91A}" type="datetimeFigureOut">
              <a:rPr lang="en-SG" smtClean="0"/>
              <a:t>26/5/2020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4902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CF9D34B-8683-4E51-A368-7940C7C9B91A}" type="datetimeFigureOut">
              <a:rPr lang="en-SG" smtClean="0"/>
              <a:t>26/5/2020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183851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CF9D34B-8683-4E51-A368-7940C7C9B91A}" type="datetimeFigureOut">
              <a:rPr lang="en-SG" smtClean="0"/>
              <a:t>26/5/2020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391764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CF9D34B-8683-4E51-A368-7940C7C9B91A}" type="datetimeFigureOut">
              <a:rPr lang="en-SG" smtClean="0"/>
              <a:t>26/5/2020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110700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9D34B-8683-4E51-A368-7940C7C9B91A}" type="datetimeFigureOut">
              <a:rPr lang="en-SG" smtClean="0"/>
              <a:t>26/5/2020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91437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CCF9D34B-8683-4E51-A368-7940C7C9B91A}" type="datetimeFigureOut">
              <a:rPr lang="en-SG" smtClean="0"/>
              <a:t>26/5/2020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90684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CCF9D34B-8683-4E51-A368-7940C7C9B91A}" type="datetimeFigureOut">
              <a:rPr lang="en-SG" smtClean="0"/>
              <a:t>26/5/2020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308922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CCF9D34B-8683-4E51-A368-7940C7C9B91A}" type="datetimeFigureOut">
              <a:rPr lang="en-SG" smtClean="0"/>
              <a:t>26/5/2020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19070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9D34B-8683-4E51-A368-7940C7C9B91A}" type="datetimeFigureOut">
              <a:rPr lang="en-SG" smtClean="0"/>
              <a:t>26/5/2020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101119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9D34B-8683-4E51-A368-7940C7C9B91A}" type="datetimeFigureOut">
              <a:rPr lang="en-SG" smtClean="0"/>
              <a:t>26/5/2020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1595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9D34B-8683-4E51-A368-7940C7C9B91A}" type="datetimeFigureOut">
              <a:rPr lang="en-SG" smtClean="0"/>
              <a:t>26/5/2020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19C0CBD-8159-4624-84D6-CDA731C21A25}" type="slidenum">
              <a:rPr lang="en-SG" smtClean="0"/>
              <a:t>‹#›</a:t>
            </a:fld>
            <a:endParaRPr lang="en-SG"/>
          </a:p>
        </p:txBody>
      </p:sp>
    </p:spTree>
    <p:extLst>
      <p:ext uri="{BB962C8B-B14F-4D97-AF65-F5344CB8AC3E}">
        <p14:creationId xmlns:p14="http://schemas.microsoft.com/office/powerpoint/2010/main" val="412530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9D34B-8683-4E51-A368-7940C7C9B91A}" type="datetimeFigureOut">
              <a:rPr lang="en-SG" smtClean="0"/>
              <a:t>26/5/2020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C0CBD-8159-4624-84D6-CDA731C21A25}" type="slidenum">
              <a:rPr lang="en-SG" smtClean="0"/>
              <a:t>‹#›</a:t>
            </a:fld>
            <a:endParaRPr lang="en-SG"/>
          </a:p>
        </p:txBody>
      </p:sp>
    </p:spTree>
    <p:extLst>
      <p:ext uri="{BB962C8B-B14F-4D97-AF65-F5344CB8AC3E}">
        <p14:creationId xmlns:p14="http://schemas.microsoft.com/office/powerpoint/2010/main" val="1710042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dirty="0" smtClean="0"/>
              <a:t>Arnold </a:t>
            </a:r>
            <a:r>
              <a:rPr lang="en-SG" dirty="0" err="1" smtClean="0"/>
              <a:t>Gesells</a:t>
            </a:r>
            <a:r>
              <a:rPr lang="en-SG" dirty="0" smtClean="0"/>
              <a:t> Theory</a:t>
            </a:r>
            <a:endParaRPr lang="en-SG" dirty="0"/>
          </a:p>
        </p:txBody>
      </p:sp>
      <p:sp>
        <p:nvSpPr>
          <p:cNvPr id="3" name="Subtitle 2"/>
          <p:cNvSpPr>
            <a:spLocks noGrp="1"/>
          </p:cNvSpPr>
          <p:nvPr>
            <p:ph type="subTitle" idx="1"/>
          </p:nvPr>
        </p:nvSpPr>
        <p:spPr/>
        <p:txBody>
          <a:bodyPr>
            <a:normAutofit fontScale="92500" lnSpcReduction="20000"/>
          </a:bodyPr>
          <a:lstStyle/>
          <a:p>
            <a:r>
              <a:rPr lang="en-US" dirty="0" err="1" smtClean="0"/>
              <a:t>গেসেলের</a:t>
            </a:r>
            <a:r>
              <a:rPr lang="en-US" dirty="0" smtClean="0"/>
              <a:t> </a:t>
            </a:r>
            <a:r>
              <a:rPr lang="en-US" dirty="0" err="1" smtClean="0"/>
              <a:t>তত্ত্বের</a:t>
            </a:r>
            <a:r>
              <a:rPr lang="en-US" dirty="0" smtClean="0"/>
              <a:t>  </a:t>
            </a:r>
            <a:r>
              <a:rPr lang="en-US" dirty="0" err="1" smtClean="0"/>
              <a:t>প্রাণকেন্দ্র</a:t>
            </a:r>
            <a:r>
              <a:rPr lang="en-US" dirty="0" smtClean="0"/>
              <a:t> </a:t>
            </a:r>
            <a:r>
              <a:rPr lang="en-US" dirty="0" err="1" smtClean="0"/>
              <a:t>হলো</a:t>
            </a:r>
            <a:r>
              <a:rPr lang="en-US" dirty="0" smtClean="0"/>
              <a:t> </a:t>
            </a:r>
            <a:r>
              <a:rPr lang="en-US" dirty="0" err="1" smtClean="0"/>
              <a:t>শারীরিক</a:t>
            </a:r>
            <a:r>
              <a:rPr lang="en-US" dirty="0" smtClean="0"/>
              <a:t> ও  </a:t>
            </a:r>
            <a:r>
              <a:rPr lang="en-US" dirty="0" err="1" smtClean="0"/>
              <a:t>মানসিক</a:t>
            </a:r>
            <a:r>
              <a:rPr lang="en-US" dirty="0" smtClean="0"/>
              <a:t> </a:t>
            </a:r>
            <a:r>
              <a:rPr lang="en-US" dirty="0" err="1" smtClean="0"/>
              <a:t>বর্ধনের</a:t>
            </a:r>
            <a:r>
              <a:rPr lang="en-US" dirty="0" smtClean="0"/>
              <a:t> </a:t>
            </a:r>
            <a:r>
              <a:rPr lang="en-US" dirty="0" err="1" smtClean="0"/>
              <a:t>ধারণা</a:t>
            </a:r>
            <a:r>
              <a:rPr lang="en-US" dirty="0" smtClean="0"/>
              <a:t> । </a:t>
            </a:r>
            <a:r>
              <a:rPr lang="en-US" dirty="0" err="1" smtClean="0"/>
              <a:t>তিনি</a:t>
            </a:r>
            <a:r>
              <a:rPr lang="en-US" dirty="0" smtClean="0"/>
              <a:t> </a:t>
            </a:r>
            <a:r>
              <a:rPr lang="en-US" dirty="0" err="1" smtClean="0"/>
              <a:t>বর্ধনকে</a:t>
            </a:r>
            <a:r>
              <a:rPr lang="en-US" dirty="0" smtClean="0"/>
              <a:t> </a:t>
            </a:r>
            <a:r>
              <a:rPr lang="en-US" dirty="0" err="1" smtClean="0"/>
              <a:t>এমন</a:t>
            </a:r>
            <a:r>
              <a:rPr lang="en-US" dirty="0" smtClean="0"/>
              <a:t> </a:t>
            </a:r>
            <a:r>
              <a:rPr lang="en-US" dirty="0" err="1" smtClean="0"/>
              <a:t>এক</a:t>
            </a:r>
            <a:r>
              <a:rPr lang="en-US" dirty="0" smtClean="0"/>
              <a:t> </a:t>
            </a:r>
            <a:r>
              <a:rPr lang="en-US" dirty="0" err="1" smtClean="0"/>
              <a:t>পদ্ধতি</a:t>
            </a:r>
            <a:r>
              <a:rPr lang="en-US" dirty="0" smtClean="0"/>
              <a:t> </a:t>
            </a:r>
            <a:r>
              <a:rPr lang="en-US" dirty="0" err="1" smtClean="0"/>
              <a:t>হিসেবে</a:t>
            </a:r>
            <a:r>
              <a:rPr lang="en-US" dirty="0" smtClean="0"/>
              <a:t> </a:t>
            </a:r>
            <a:r>
              <a:rPr lang="en-US" dirty="0" err="1" smtClean="0"/>
              <a:t>দেখেছেন</a:t>
            </a:r>
            <a:r>
              <a:rPr lang="en-US" dirty="0" smtClean="0"/>
              <a:t> </a:t>
            </a:r>
            <a:r>
              <a:rPr lang="en-US" dirty="0" err="1" smtClean="0"/>
              <a:t>যা</a:t>
            </a:r>
            <a:r>
              <a:rPr lang="en-US" dirty="0" smtClean="0"/>
              <a:t> </a:t>
            </a:r>
            <a:r>
              <a:rPr lang="en-US" dirty="0" err="1" smtClean="0"/>
              <a:t>দৈহিক</a:t>
            </a:r>
            <a:r>
              <a:rPr lang="en-US" dirty="0" smtClean="0"/>
              <a:t> </a:t>
            </a:r>
            <a:r>
              <a:rPr lang="en-US" dirty="0" err="1" smtClean="0"/>
              <a:t>গঠণে</a:t>
            </a:r>
            <a:r>
              <a:rPr lang="en-US" dirty="0" smtClean="0"/>
              <a:t> </a:t>
            </a:r>
            <a:r>
              <a:rPr lang="en-US" dirty="0" err="1" smtClean="0"/>
              <a:t>এবং</a:t>
            </a:r>
            <a:r>
              <a:rPr lang="en-US" dirty="0" smtClean="0"/>
              <a:t> </a:t>
            </a:r>
            <a:r>
              <a:rPr lang="en-US" dirty="0" err="1" smtClean="0"/>
              <a:t>কাজে</a:t>
            </a:r>
            <a:r>
              <a:rPr lang="en-US" dirty="0" smtClean="0"/>
              <a:t> </a:t>
            </a:r>
            <a:r>
              <a:rPr lang="en-US" dirty="0" err="1" smtClean="0"/>
              <a:t>পরিবর্তন</a:t>
            </a:r>
            <a:r>
              <a:rPr lang="en-US" dirty="0" smtClean="0"/>
              <a:t> </a:t>
            </a:r>
            <a:r>
              <a:rPr lang="en-US" dirty="0" err="1" smtClean="0"/>
              <a:t>আনে</a:t>
            </a:r>
            <a:r>
              <a:rPr lang="en-US" dirty="0" smtClean="0"/>
              <a:t> </a:t>
            </a:r>
            <a:r>
              <a:rPr lang="en-US" dirty="0" err="1" smtClean="0"/>
              <a:t>এবং</a:t>
            </a:r>
            <a:r>
              <a:rPr lang="en-US" dirty="0" smtClean="0"/>
              <a:t> </a:t>
            </a:r>
            <a:r>
              <a:rPr lang="en-US" dirty="0" err="1" smtClean="0"/>
              <a:t>নিয়মতান্ত্রিক</a:t>
            </a:r>
            <a:r>
              <a:rPr lang="en-US" dirty="0" smtClean="0"/>
              <a:t> </a:t>
            </a:r>
            <a:r>
              <a:rPr lang="en-US" dirty="0" err="1" smtClean="0"/>
              <a:t>উপায়ে</a:t>
            </a:r>
            <a:r>
              <a:rPr lang="en-US" dirty="0" smtClean="0"/>
              <a:t> </a:t>
            </a:r>
            <a:r>
              <a:rPr lang="en-US" dirty="0" err="1" smtClean="0"/>
              <a:t>এবং</a:t>
            </a:r>
            <a:r>
              <a:rPr lang="en-US" dirty="0" smtClean="0"/>
              <a:t> </a:t>
            </a:r>
            <a:r>
              <a:rPr lang="en-US" dirty="0" err="1" smtClean="0"/>
              <a:t>ঠিক</a:t>
            </a:r>
            <a:r>
              <a:rPr lang="en-US" dirty="0" smtClean="0"/>
              <a:t> </a:t>
            </a:r>
            <a:r>
              <a:rPr lang="en-US" dirty="0" err="1" smtClean="0"/>
              <a:t>সময়ে</a:t>
            </a:r>
            <a:r>
              <a:rPr lang="en-US" dirty="0" smtClean="0"/>
              <a:t> </a:t>
            </a:r>
            <a:r>
              <a:rPr lang="en-US" dirty="0" err="1" smtClean="0"/>
              <a:t>পরিপক্কতা</a:t>
            </a:r>
            <a:r>
              <a:rPr lang="en-US" dirty="0" smtClean="0"/>
              <a:t> </a:t>
            </a:r>
            <a:r>
              <a:rPr lang="en-US" dirty="0" err="1" smtClean="0"/>
              <a:t>অর্জন</a:t>
            </a:r>
            <a:r>
              <a:rPr lang="en-US" dirty="0" smtClean="0"/>
              <a:t> </a:t>
            </a:r>
            <a:r>
              <a:rPr lang="en-US" dirty="0" err="1" smtClean="0"/>
              <a:t>করে</a:t>
            </a:r>
            <a:r>
              <a:rPr lang="en-US" dirty="0" smtClean="0"/>
              <a:t>। </a:t>
            </a:r>
            <a:r>
              <a:rPr lang="en-US" dirty="0" err="1" smtClean="0"/>
              <a:t>গেসেলের</a:t>
            </a:r>
            <a:r>
              <a:rPr lang="en-US" dirty="0" smtClean="0"/>
              <a:t> </a:t>
            </a:r>
            <a:r>
              <a:rPr lang="en-US" dirty="0" err="1" smtClean="0"/>
              <a:t>উদ্দেশ্য</a:t>
            </a:r>
            <a:r>
              <a:rPr lang="en-US" dirty="0" smtClean="0"/>
              <a:t> </a:t>
            </a:r>
            <a:r>
              <a:rPr lang="en-US" dirty="0" err="1" smtClean="0"/>
              <a:t>ছিল</a:t>
            </a:r>
            <a:r>
              <a:rPr lang="en-US" dirty="0" smtClean="0"/>
              <a:t> </a:t>
            </a:r>
            <a:r>
              <a:rPr lang="en-US" dirty="0" err="1" smtClean="0"/>
              <a:t>এই</a:t>
            </a:r>
            <a:r>
              <a:rPr lang="en-US" dirty="0" smtClean="0"/>
              <a:t> </a:t>
            </a:r>
            <a:r>
              <a:rPr lang="en-US" dirty="0" err="1" smtClean="0"/>
              <a:t>পরিণতি</a:t>
            </a:r>
            <a:r>
              <a:rPr lang="en-US" dirty="0" smtClean="0"/>
              <a:t>, </a:t>
            </a:r>
            <a:r>
              <a:rPr lang="en-US" dirty="0" err="1" smtClean="0"/>
              <a:t>পরিপক্কতা</a:t>
            </a:r>
            <a:r>
              <a:rPr lang="en-US" dirty="0" smtClean="0"/>
              <a:t> </a:t>
            </a:r>
            <a:r>
              <a:rPr lang="en-US" dirty="0" err="1" smtClean="0"/>
              <a:t>এবং</a:t>
            </a:r>
            <a:r>
              <a:rPr lang="en-US" dirty="0" smtClean="0"/>
              <a:t> </a:t>
            </a:r>
            <a:r>
              <a:rPr lang="en-US" dirty="0" err="1" smtClean="0"/>
              <a:t>নীতি</a:t>
            </a:r>
            <a:r>
              <a:rPr lang="en-US" dirty="0" smtClean="0"/>
              <a:t> </a:t>
            </a:r>
            <a:r>
              <a:rPr lang="en-US" dirty="0" err="1" smtClean="0"/>
              <a:t>প্রকাশ</a:t>
            </a:r>
            <a:r>
              <a:rPr lang="en-US" dirty="0" smtClean="0"/>
              <a:t> </a:t>
            </a:r>
            <a:r>
              <a:rPr lang="en-US" dirty="0" err="1" smtClean="0"/>
              <a:t>করা</a:t>
            </a:r>
            <a:r>
              <a:rPr lang="en-US" dirty="0" smtClean="0"/>
              <a:t>। </a:t>
            </a:r>
            <a:r>
              <a:rPr lang="en-US" dirty="0" err="1" smtClean="0"/>
              <a:t>তিনি</a:t>
            </a:r>
            <a:r>
              <a:rPr lang="en-US" dirty="0" smtClean="0"/>
              <a:t> </a:t>
            </a:r>
            <a:r>
              <a:rPr lang="en-US" dirty="0" err="1" smtClean="0"/>
              <a:t>মানসিক</a:t>
            </a:r>
            <a:r>
              <a:rPr lang="en-US" dirty="0" smtClean="0"/>
              <a:t> </a:t>
            </a:r>
            <a:r>
              <a:rPr lang="en-US" dirty="0" err="1" smtClean="0"/>
              <a:t>বিকাশকে</a:t>
            </a:r>
            <a:r>
              <a:rPr lang="en-US" dirty="0" smtClean="0"/>
              <a:t> </a:t>
            </a:r>
            <a:r>
              <a:rPr lang="en-US" dirty="0" err="1" smtClean="0"/>
              <a:t>আচরনের</a:t>
            </a:r>
            <a:r>
              <a:rPr lang="en-US" dirty="0" smtClean="0"/>
              <a:t> </a:t>
            </a:r>
            <a:r>
              <a:rPr lang="en-US" dirty="0" err="1" smtClean="0"/>
              <a:t>একটি</a:t>
            </a:r>
            <a:r>
              <a:rPr lang="en-US" dirty="0" smtClean="0"/>
              <a:t> </a:t>
            </a:r>
            <a:r>
              <a:rPr lang="en-US" dirty="0" err="1" smtClean="0"/>
              <a:t>আদর্শ</a:t>
            </a:r>
            <a:r>
              <a:rPr lang="en-US" dirty="0" smtClean="0"/>
              <a:t> </a:t>
            </a:r>
            <a:r>
              <a:rPr lang="en-US" dirty="0" err="1" smtClean="0"/>
              <a:t>গঠন</a:t>
            </a:r>
            <a:r>
              <a:rPr lang="en-US" dirty="0" smtClean="0"/>
              <a:t> </a:t>
            </a:r>
            <a:r>
              <a:rPr lang="en-US" dirty="0" err="1" smtClean="0"/>
              <a:t>পদ্ধতি</a:t>
            </a:r>
            <a:r>
              <a:rPr lang="en-US" dirty="0" smtClean="0"/>
              <a:t> </a:t>
            </a:r>
            <a:r>
              <a:rPr lang="en-US" dirty="0" err="1" smtClean="0"/>
              <a:t>হিসাবে</a:t>
            </a:r>
            <a:r>
              <a:rPr lang="en-US" dirty="0" smtClean="0"/>
              <a:t> </a:t>
            </a:r>
            <a:r>
              <a:rPr lang="en-US" dirty="0" err="1" smtClean="0"/>
              <a:t>জোর</a:t>
            </a:r>
            <a:r>
              <a:rPr lang="en-US" dirty="0" smtClean="0"/>
              <a:t> </a:t>
            </a:r>
            <a:r>
              <a:rPr lang="en-US" dirty="0" err="1" smtClean="0"/>
              <a:t>দেন</a:t>
            </a:r>
            <a:r>
              <a:rPr lang="en-US" dirty="0" smtClean="0"/>
              <a:t>।</a:t>
            </a:r>
            <a:endParaRPr lang="en-SG" dirty="0"/>
          </a:p>
        </p:txBody>
      </p:sp>
    </p:spTree>
    <p:extLst>
      <p:ext uri="{BB962C8B-B14F-4D97-AF65-F5344CB8AC3E}">
        <p14:creationId xmlns:p14="http://schemas.microsoft.com/office/powerpoint/2010/main" val="410239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bn-IN" dirty="0" smtClean="0"/>
              <a:t>বর্ধন হলো উন্নতিমূলক পৃথকীকরণ এবং একত্রীকরণ পদ্ধতি । এটা এমন একটি পদ্ধতি যা পরিবেশ এবং বংশগতি এই দুয়ের মধ্যে সমন্বয় সাধন করে যতদিন পর্যন্ত পরিবেশের প্রভাব বর্ধনকে উদ্দীপিত করে, ধরন নির্ণয় করে, সমর্থন করে । </a:t>
            </a:r>
          </a:p>
          <a:p>
            <a:pPr marL="0" indent="0">
              <a:buNone/>
            </a:pPr>
            <a:r>
              <a:rPr lang="bn-IN" dirty="0"/>
              <a:t> </a:t>
            </a:r>
            <a:r>
              <a:rPr lang="bn-IN" dirty="0" smtClean="0"/>
              <a:t>       যা হোক পরিবেশিক উপাদান বিকাশে পরিপূর্ণতা আনতে পারে না। কাজের বহিঃপ্রকাশ , দক্ষতা, ক্ষমতা, বিশেষ প্রশিক্ষণ ও অভ্যাস ছাড়াই পরিপক্কতার মাধ্যমে ঘটে। আরো ব্যাপক অর্থে পরিপক্কতার অপরিহার্য উপাদান হলো বর্ধন। গেসেল বর্ধন এবং পরিপক্কতার মধ্যে সম্পর্ককে নিজের ভাষায় বর্ণনা করেছেন । বিকাশ এমন একটি জটিল এবং আবেগিক পদ্ধতি যা বাহ্যিক শক্তির চেয়ে শক্তিশালী এবং স্থিতিশীল অভ্যন্তরীণ উপাদান যা সম্পূর্ণ কাঠামোর সমতা রক্ষা করে এবং বর্ধনের প্রবনতাকে পরিচালিত করে। </a:t>
            </a:r>
            <a:endParaRPr lang="en-SG" dirty="0"/>
          </a:p>
        </p:txBody>
      </p:sp>
    </p:spTree>
    <p:extLst>
      <p:ext uri="{BB962C8B-B14F-4D97-AF65-F5344CB8AC3E}">
        <p14:creationId xmlns:p14="http://schemas.microsoft.com/office/powerpoint/2010/main" val="132052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4" name="Content Placeholder 3"/>
          <p:cNvSpPr>
            <a:spLocks noGrp="1"/>
          </p:cNvSpPr>
          <p:nvPr>
            <p:ph idx="1"/>
          </p:nvPr>
        </p:nvSpPr>
        <p:spPr/>
        <p:txBody>
          <a:bodyPr>
            <a:normAutofit fontScale="92500" lnSpcReduction="10000"/>
          </a:bodyPr>
          <a:lstStyle/>
          <a:p>
            <a:pPr marL="0" indent="0">
              <a:buNone/>
            </a:pPr>
            <a:r>
              <a:rPr lang="bn-IN" dirty="0" smtClean="0"/>
              <a:t>এছাড়াও “ পরিপক্কতাকে জিনের দ্বারা মধ্যস্থতা করা হয় ”। জীববিদ্যা আচরন বৈশিষ্ট্য এবং বর্ধনের ধারা নির্ধারণ করে । উদাহরণস্বরূপ ---</a:t>
            </a:r>
          </a:p>
          <a:p>
            <a:pPr marL="0" indent="0">
              <a:buNone/>
            </a:pPr>
            <a:r>
              <a:rPr lang="bn-IN" dirty="0" smtClean="0"/>
              <a:t>ছোট শিশু প্রথমে তার মাথা তোলে, তারপর দেহকান্ড, সে দাড়াবার পূর্বে বসে, কথাবলার আগে বিড়বিড় করে। গেসেলের তত্ত্বে বলা হয় যে, কিছু জন্মগত বৈশিষ্ট্য আছে যা মৌলিক বিকাশের পর্যায়সমূহ , অঙ্গ নিয়ন্ত্রণ , দক্ষতা, ক্ষমতা, এবং আচরনের ধরন নির্ধারণ করে । যদিও গেসেল বংশগত পরিপক্কতায় যান্ত্রিক গঠনতন্ত্রের কথা বলেছেন । “ পরিপক্কতা শব্দটি নির্দিষ্ট কোন শরীরবৃত্তিয় পদ্ধতির সাথে সম্পর্কিত অথবা চিহ্নিত নয় ”। জেনেটিক উপাদান পরিপূর্ণতার যান্ত্রিক গঠনতন্ত্রের ধারা নিয়ন্ত্রণ করে এবং নির্দেশনা দেয় । পরিপক্কতার ধারনা বলতে ব্যক্তির এমন কতগুলি আচরণের ধরনের দক্ষতা বুঝায় যা সরাসরি বাহ্যিক প্রভাব দ্বারাই ঘটে। গেসেল বলেছেন যে এমন কোন চূড়ান্ত সাক্ষী নাই যে অনুশীলন এবং অভ্যাসের দ্বারা গাছে চড়া এবং বিল্ডিং এ উঠার মত কাজের ধরন ত্বরান্বিত করা যায় । </a:t>
            </a:r>
            <a:endParaRPr lang="en-SG" dirty="0"/>
          </a:p>
        </p:txBody>
      </p:sp>
    </p:spTree>
    <p:extLst>
      <p:ext uri="{BB962C8B-B14F-4D97-AF65-F5344CB8AC3E}">
        <p14:creationId xmlns:p14="http://schemas.microsoft.com/office/powerpoint/2010/main" val="298014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যদিও</a:t>
            </a:r>
            <a:r>
              <a:rPr lang="en-US" dirty="0" smtClean="0"/>
              <a:t> </a:t>
            </a:r>
            <a:r>
              <a:rPr lang="en-US" dirty="0" err="1" smtClean="0"/>
              <a:t>ছোট</a:t>
            </a:r>
            <a:r>
              <a:rPr lang="en-US" dirty="0" smtClean="0"/>
              <a:t> </a:t>
            </a:r>
            <a:r>
              <a:rPr lang="en-US" dirty="0" err="1" smtClean="0"/>
              <a:t>শিশুদের</a:t>
            </a:r>
            <a:r>
              <a:rPr lang="en-US" dirty="0" smtClean="0"/>
              <a:t> </a:t>
            </a:r>
            <a:r>
              <a:rPr lang="en-US" dirty="0" err="1" smtClean="0"/>
              <a:t>পরিপক্কতার</a:t>
            </a:r>
            <a:r>
              <a:rPr lang="en-US" dirty="0" smtClean="0"/>
              <a:t> </a:t>
            </a:r>
            <a:r>
              <a:rPr lang="en-US" dirty="0" err="1" smtClean="0"/>
              <a:t>মাধ্যমে</a:t>
            </a:r>
            <a:r>
              <a:rPr lang="en-US" dirty="0" smtClean="0"/>
              <a:t> </a:t>
            </a:r>
            <a:r>
              <a:rPr lang="en-US" dirty="0" err="1" smtClean="0"/>
              <a:t>অর্জিত</a:t>
            </a:r>
            <a:r>
              <a:rPr lang="en-US" dirty="0" smtClean="0"/>
              <a:t> </a:t>
            </a:r>
            <a:r>
              <a:rPr lang="en-US" dirty="0" err="1" smtClean="0"/>
              <a:t>দক্ষতা</a:t>
            </a:r>
            <a:r>
              <a:rPr lang="en-US" dirty="0" smtClean="0"/>
              <a:t> </a:t>
            </a:r>
            <a:r>
              <a:rPr lang="en-US" dirty="0" err="1" smtClean="0"/>
              <a:t>সহজে</a:t>
            </a:r>
            <a:r>
              <a:rPr lang="en-US" dirty="0" smtClean="0"/>
              <a:t> </a:t>
            </a:r>
            <a:r>
              <a:rPr lang="en-US" dirty="0" err="1" smtClean="0"/>
              <a:t>ব্যাখ্যা</a:t>
            </a:r>
            <a:r>
              <a:rPr lang="en-US" dirty="0" smtClean="0"/>
              <a:t> </a:t>
            </a:r>
            <a:r>
              <a:rPr lang="en-US" dirty="0" err="1" smtClean="0"/>
              <a:t>করা</a:t>
            </a:r>
            <a:r>
              <a:rPr lang="en-US" dirty="0" smtClean="0"/>
              <a:t> </a:t>
            </a:r>
            <a:r>
              <a:rPr lang="en-US" dirty="0" err="1" smtClean="0"/>
              <a:t>যায়</a:t>
            </a:r>
            <a:r>
              <a:rPr lang="en-US" dirty="0" smtClean="0"/>
              <a:t> । </a:t>
            </a:r>
            <a:r>
              <a:rPr lang="en-US" dirty="0" err="1" smtClean="0"/>
              <a:t>গেসেল</a:t>
            </a:r>
            <a:r>
              <a:rPr lang="en-US" dirty="0" smtClean="0"/>
              <a:t> </a:t>
            </a:r>
            <a:r>
              <a:rPr lang="en-US" dirty="0" err="1" smtClean="0"/>
              <a:t>সাধারণভাবে</a:t>
            </a:r>
            <a:r>
              <a:rPr lang="en-US" dirty="0" smtClean="0"/>
              <a:t> </a:t>
            </a:r>
            <a:r>
              <a:rPr lang="en-US" dirty="0" err="1" smtClean="0"/>
              <a:t>বয়সন্ধিসহ</a:t>
            </a:r>
            <a:r>
              <a:rPr lang="en-US" dirty="0" smtClean="0"/>
              <a:t> </a:t>
            </a:r>
            <a:r>
              <a:rPr lang="en-US" dirty="0" err="1" smtClean="0"/>
              <a:t>বর্ধনে</a:t>
            </a:r>
            <a:r>
              <a:rPr lang="en-US" dirty="0" smtClean="0"/>
              <a:t> </a:t>
            </a:r>
            <a:r>
              <a:rPr lang="en-US" dirty="0" err="1" smtClean="0"/>
              <a:t>এই</a:t>
            </a:r>
            <a:r>
              <a:rPr lang="en-US" dirty="0" smtClean="0"/>
              <a:t> </a:t>
            </a:r>
            <a:r>
              <a:rPr lang="en-US" dirty="0" err="1" smtClean="0"/>
              <a:t>নীতি</a:t>
            </a:r>
            <a:r>
              <a:rPr lang="en-US" dirty="0" smtClean="0"/>
              <a:t> </a:t>
            </a:r>
            <a:r>
              <a:rPr lang="en-US" dirty="0" err="1" smtClean="0"/>
              <a:t>ব্যবহার</a:t>
            </a:r>
            <a:r>
              <a:rPr lang="en-US" dirty="0" smtClean="0"/>
              <a:t> </a:t>
            </a:r>
            <a:r>
              <a:rPr lang="en-US" dirty="0" err="1" smtClean="0"/>
              <a:t>করেন</a:t>
            </a:r>
            <a:r>
              <a:rPr lang="en-US" dirty="0" smtClean="0"/>
              <a:t> । </a:t>
            </a:r>
            <a:r>
              <a:rPr lang="en-US" dirty="0" err="1" smtClean="0"/>
              <a:t>শিশুদের</a:t>
            </a:r>
            <a:r>
              <a:rPr lang="en-US" dirty="0" smtClean="0"/>
              <a:t> </a:t>
            </a:r>
            <a:r>
              <a:rPr lang="en-US" dirty="0" err="1" smtClean="0"/>
              <a:t>জন্মের</a:t>
            </a:r>
            <a:r>
              <a:rPr lang="en-US" dirty="0" smtClean="0"/>
              <a:t> </a:t>
            </a:r>
            <a:r>
              <a:rPr lang="en-US" dirty="0" err="1" smtClean="0"/>
              <a:t>সময়</a:t>
            </a:r>
            <a:r>
              <a:rPr lang="en-US" dirty="0" smtClean="0"/>
              <a:t> </a:t>
            </a:r>
            <a:r>
              <a:rPr lang="en-US" dirty="0" err="1" smtClean="0"/>
              <a:t>একই</a:t>
            </a:r>
            <a:r>
              <a:rPr lang="en-US" dirty="0" smtClean="0"/>
              <a:t> </a:t>
            </a:r>
            <a:r>
              <a:rPr lang="en-US" dirty="0" err="1" smtClean="0"/>
              <a:t>আচরণ</a:t>
            </a:r>
            <a:r>
              <a:rPr lang="en-US" dirty="0" smtClean="0"/>
              <a:t> </a:t>
            </a:r>
            <a:r>
              <a:rPr lang="en-US" dirty="0" err="1" smtClean="0"/>
              <a:t>থাকে</a:t>
            </a:r>
            <a:r>
              <a:rPr lang="en-US" dirty="0" smtClean="0"/>
              <a:t> </a:t>
            </a:r>
            <a:r>
              <a:rPr lang="en-US" dirty="0" err="1" smtClean="0"/>
              <a:t>এবং</a:t>
            </a:r>
            <a:r>
              <a:rPr lang="en-US" dirty="0" smtClean="0"/>
              <a:t> </a:t>
            </a:r>
            <a:r>
              <a:rPr lang="en-US" dirty="0" err="1" smtClean="0"/>
              <a:t>সাপেক্ষনের</a:t>
            </a:r>
            <a:r>
              <a:rPr lang="en-US" dirty="0" smtClean="0"/>
              <a:t> </a:t>
            </a:r>
            <a:r>
              <a:rPr lang="en-US" dirty="0" err="1" smtClean="0"/>
              <a:t>মাধ্যমে</a:t>
            </a:r>
            <a:r>
              <a:rPr lang="en-US" dirty="0" smtClean="0"/>
              <a:t> </a:t>
            </a:r>
            <a:r>
              <a:rPr lang="en-US" dirty="0" err="1" smtClean="0"/>
              <a:t>তারা</a:t>
            </a:r>
            <a:r>
              <a:rPr lang="en-US" dirty="0" smtClean="0"/>
              <a:t> </a:t>
            </a:r>
            <a:r>
              <a:rPr lang="en-US" dirty="0" err="1" smtClean="0"/>
              <a:t>পৃথক</a:t>
            </a:r>
            <a:r>
              <a:rPr lang="en-US" dirty="0" smtClean="0"/>
              <a:t> </a:t>
            </a:r>
            <a:r>
              <a:rPr lang="en-US" dirty="0" err="1" smtClean="0"/>
              <a:t>হয়</a:t>
            </a:r>
            <a:r>
              <a:rPr lang="en-US" dirty="0" smtClean="0"/>
              <a:t>। </a:t>
            </a:r>
            <a:r>
              <a:rPr lang="en-US" dirty="0" err="1" smtClean="0"/>
              <a:t>গেসেল</a:t>
            </a:r>
            <a:r>
              <a:rPr lang="en-US" dirty="0" smtClean="0"/>
              <a:t> এ </a:t>
            </a:r>
            <a:r>
              <a:rPr lang="en-US" dirty="0" err="1" smtClean="0"/>
              <a:t>ধারণাকে</a:t>
            </a:r>
            <a:r>
              <a:rPr lang="en-US" dirty="0" smtClean="0"/>
              <a:t> </a:t>
            </a:r>
            <a:r>
              <a:rPr lang="en-US" dirty="0" err="1" smtClean="0"/>
              <a:t>বাতিল</a:t>
            </a:r>
            <a:r>
              <a:rPr lang="en-US" dirty="0" smtClean="0"/>
              <a:t> </a:t>
            </a:r>
            <a:r>
              <a:rPr lang="en-US" dirty="0" err="1" smtClean="0"/>
              <a:t>করেন</a:t>
            </a:r>
            <a:r>
              <a:rPr lang="en-US" dirty="0" smtClean="0"/>
              <a:t>। </a:t>
            </a:r>
            <a:r>
              <a:rPr lang="en-US" dirty="0" err="1" smtClean="0"/>
              <a:t>তিনি</a:t>
            </a:r>
            <a:r>
              <a:rPr lang="en-US" dirty="0" smtClean="0"/>
              <a:t> </a:t>
            </a:r>
            <a:r>
              <a:rPr lang="en-US" dirty="0" err="1" smtClean="0"/>
              <a:t>ব্যক্তি</a:t>
            </a:r>
            <a:r>
              <a:rPr lang="en-US" dirty="0" smtClean="0"/>
              <a:t> </a:t>
            </a:r>
            <a:r>
              <a:rPr lang="en-US" dirty="0" err="1" smtClean="0"/>
              <a:t>স্বাতন্ত্রের</a:t>
            </a:r>
            <a:r>
              <a:rPr lang="en-US" dirty="0" smtClean="0"/>
              <a:t> </a:t>
            </a:r>
            <a:r>
              <a:rPr lang="en-US" dirty="0" err="1" smtClean="0"/>
              <a:t>নীতির</a:t>
            </a:r>
            <a:r>
              <a:rPr lang="en-US" dirty="0" smtClean="0"/>
              <a:t> </a:t>
            </a:r>
            <a:r>
              <a:rPr lang="en-US" dirty="0" err="1" smtClean="0"/>
              <a:t>সাথে</a:t>
            </a:r>
            <a:r>
              <a:rPr lang="en-US" dirty="0" smtClean="0"/>
              <a:t>  </a:t>
            </a:r>
            <a:r>
              <a:rPr lang="en-US" dirty="0" err="1" smtClean="0"/>
              <a:t>তার</a:t>
            </a:r>
            <a:r>
              <a:rPr lang="en-US" dirty="0" smtClean="0"/>
              <a:t> </a:t>
            </a:r>
            <a:r>
              <a:rPr lang="en-US" dirty="0" err="1" smtClean="0"/>
              <a:t>সাধারণ</a:t>
            </a:r>
            <a:r>
              <a:rPr lang="en-US" dirty="0" smtClean="0"/>
              <a:t> </a:t>
            </a:r>
            <a:r>
              <a:rPr lang="en-US" dirty="0" err="1" smtClean="0"/>
              <a:t>বর্ণিত</a:t>
            </a:r>
            <a:r>
              <a:rPr lang="en-US" dirty="0" smtClean="0"/>
              <a:t> </a:t>
            </a:r>
            <a:r>
              <a:rPr lang="en-US" dirty="0" err="1" smtClean="0"/>
              <a:t>বর্ণনার</a:t>
            </a:r>
            <a:r>
              <a:rPr lang="en-US" dirty="0" smtClean="0"/>
              <a:t> </a:t>
            </a:r>
            <a:r>
              <a:rPr lang="en-US" dirty="0" err="1" smtClean="0"/>
              <a:t>সমন্বয়</a:t>
            </a:r>
            <a:r>
              <a:rPr lang="en-US" dirty="0" smtClean="0"/>
              <a:t> </a:t>
            </a:r>
            <a:r>
              <a:rPr lang="en-US" dirty="0" err="1" smtClean="0"/>
              <a:t>সাধনের</a:t>
            </a:r>
            <a:r>
              <a:rPr lang="en-US" dirty="0" smtClean="0"/>
              <a:t> </a:t>
            </a:r>
            <a:r>
              <a:rPr lang="en-US" dirty="0" err="1" smtClean="0"/>
              <a:t>জন্য</a:t>
            </a:r>
            <a:r>
              <a:rPr lang="en-US" dirty="0" smtClean="0"/>
              <a:t> ১টি </a:t>
            </a:r>
            <a:r>
              <a:rPr lang="en-US" dirty="0" err="1" smtClean="0"/>
              <a:t>নির্দিষ্ট</a:t>
            </a:r>
            <a:r>
              <a:rPr lang="en-US" dirty="0" smtClean="0"/>
              <a:t> </a:t>
            </a:r>
            <a:r>
              <a:rPr lang="en-US" dirty="0" err="1" smtClean="0"/>
              <a:t>ধারনার</a:t>
            </a:r>
            <a:r>
              <a:rPr lang="en-US" dirty="0" smtClean="0"/>
              <a:t> </a:t>
            </a:r>
            <a:r>
              <a:rPr lang="en-US" dirty="0" err="1" smtClean="0"/>
              <a:t>উপস্থাপন</a:t>
            </a:r>
            <a:r>
              <a:rPr lang="en-US" dirty="0" smtClean="0"/>
              <a:t> </a:t>
            </a:r>
            <a:r>
              <a:rPr lang="en-US" dirty="0" err="1" smtClean="0"/>
              <a:t>করেন</a:t>
            </a:r>
            <a:r>
              <a:rPr lang="en-US" dirty="0" smtClean="0"/>
              <a:t> । </a:t>
            </a:r>
          </a:p>
          <a:p>
            <a:pPr marL="0" indent="0">
              <a:buNone/>
            </a:pPr>
            <a:r>
              <a:rPr lang="en-US" dirty="0" smtClean="0"/>
              <a:t>           </a:t>
            </a:r>
            <a:r>
              <a:rPr lang="en-US" dirty="0" err="1" smtClean="0"/>
              <a:t>ব্যক্তির</a:t>
            </a:r>
            <a:r>
              <a:rPr lang="en-US" dirty="0" smtClean="0"/>
              <a:t> </a:t>
            </a:r>
            <a:r>
              <a:rPr lang="en-US" dirty="0" err="1" smtClean="0"/>
              <a:t>পার্থক্যের</a:t>
            </a:r>
            <a:r>
              <a:rPr lang="en-US" dirty="0" smtClean="0"/>
              <a:t> </a:t>
            </a:r>
            <a:r>
              <a:rPr lang="en-US" dirty="0" err="1" smtClean="0"/>
              <a:t>জন্য</a:t>
            </a:r>
            <a:r>
              <a:rPr lang="en-US" dirty="0" smtClean="0"/>
              <a:t> </a:t>
            </a:r>
            <a:r>
              <a:rPr lang="en-US" dirty="0" err="1" smtClean="0"/>
              <a:t>দুটি</a:t>
            </a:r>
            <a:r>
              <a:rPr lang="en-US" dirty="0" smtClean="0"/>
              <a:t> </a:t>
            </a:r>
            <a:r>
              <a:rPr lang="en-US" dirty="0" err="1" smtClean="0"/>
              <a:t>উপাদান</a:t>
            </a:r>
            <a:r>
              <a:rPr lang="en-US" dirty="0" smtClean="0"/>
              <a:t> </a:t>
            </a:r>
            <a:r>
              <a:rPr lang="en-US" dirty="0" err="1" smtClean="0"/>
              <a:t>দায়ী</a:t>
            </a:r>
            <a:r>
              <a:rPr lang="en-US" dirty="0" smtClean="0"/>
              <a:t> ----</a:t>
            </a:r>
          </a:p>
          <a:p>
            <a:pPr marL="0" indent="0">
              <a:buNone/>
            </a:pPr>
            <a:r>
              <a:rPr lang="en-US" dirty="0" smtClean="0"/>
              <a:t>১ ) </a:t>
            </a:r>
            <a:r>
              <a:rPr lang="en-US" dirty="0" err="1" smtClean="0"/>
              <a:t>ব্যক্তির</a:t>
            </a:r>
            <a:r>
              <a:rPr lang="en-US" dirty="0" smtClean="0"/>
              <a:t> </a:t>
            </a:r>
            <a:r>
              <a:rPr lang="en-US" dirty="0" err="1" smtClean="0"/>
              <a:t>গঠনে</a:t>
            </a:r>
            <a:r>
              <a:rPr lang="en-US" dirty="0" smtClean="0"/>
              <a:t> </a:t>
            </a:r>
            <a:r>
              <a:rPr lang="en-US" dirty="0" err="1" smtClean="0"/>
              <a:t>বংশগত</a:t>
            </a:r>
            <a:r>
              <a:rPr lang="en-US" dirty="0" smtClean="0"/>
              <a:t> </a:t>
            </a:r>
            <a:r>
              <a:rPr lang="en-US" dirty="0" err="1" smtClean="0"/>
              <a:t>উপাদান</a:t>
            </a:r>
            <a:r>
              <a:rPr lang="en-US" dirty="0" smtClean="0"/>
              <a:t> </a:t>
            </a:r>
            <a:r>
              <a:rPr lang="en-US" dirty="0" err="1" smtClean="0"/>
              <a:t>এবং</a:t>
            </a:r>
            <a:r>
              <a:rPr lang="en-US" dirty="0" smtClean="0"/>
              <a:t> </a:t>
            </a:r>
            <a:r>
              <a:rPr lang="en-US" dirty="0" err="1" smtClean="0"/>
              <a:t>সহজাত</a:t>
            </a:r>
            <a:r>
              <a:rPr lang="en-US" dirty="0" smtClean="0"/>
              <a:t> </a:t>
            </a:r>
            <a:r>
              <a:rPr lang="en-US" dirty="0" err="1" smtClean="0"/>
              <a:t>পর্যায়ক্রমিক</a:t>
            </a:r>
            <a:r>
              <a:rPr lang="en-US" dirty="0" smtClean="0"/>
              <a:t> </a:t>
            </a:r>
            <a:r>
              <a:rPr lang="en-US" dirty="0" err="1" smtClean="0"/>
              <a:t>পরিপক্কতা</a:t>
            </a:r>
            <a:r>
              <a:rPr lang="en-US" dirty="0" smtClean="0"/>
              <a:t> । </a:t>
            </a:r>
          </a:p>
          <a:p>
            <a:pPr marL="0" indent="0">
              <a:buNone/>
            </a:pPr>
            <a:r>
              <a:rPr lang="en-US" dirty="0" smtClean="0"/>
              <a:t>২) </a:t>
            </a:r>
            <a:r>
              <a:rPr lang="en-US" dirty="0" err="1" smtClean="0"/>
              <a:t>পরিবেশগত</a:t>
            </a:r>
            <a:r>
              <a:rPr lang="en-US" dirty="0" smtClean="0"/>
              <a:t> </a:t>
            </a:r>
            <a:r>
              <a:rPr lang="en-US" dirty="0" err="1" smtClean="0"/>
              <a:t>উপাদান</a:t>
            </a:r>
            <a:r>
              <a:rPr lang="en-US" dirty="0" smtClean="0"/>
              <a:t> </a:t>
            </a:r>
            <a:r>
              <a:rPr lang="en-US" dirty="0" err="1" smtClean="0"/>
              <a:t>যা</a:t>
            </a:r>
            <a:r>
              <a:rPr lang="en-US" dirty="0" smtClean="0"/>
              <a:t> </a:t>
            </a:r>
            <a:r>
              <a:rPr lang="en-US" dirty="0" err="1" smtClean="0"/>
              <a:t>বাড়ি</a:t>
            </a:r>
            <a:r>
              <a:rPr lang="en-US" dirty="0" smtClean="0"/>
              <a:t> </a:t>
            </a:r>
            <a:r>
              <a:rPr lang="en-US" dirty="0" err="1" smtClean="0"/>
              <a:t>থেকে</a:t>
            </a:r>
            <a:r>
              <a:rPr lang="en-US" dirty="0" smtClean="0"/>
              <a:t> </a:t>
            </a:r>
            <a:r>
              <a:rPr lang="en-US" dirty="0" err="1" smtClean="0"/>
              <a:t>স্কুল</a:t>
            </a:r>
            <a:r>
              <a:rPr lang="en-US" dirty="0" smtClean="0"/>
              <a:t> </a:t>
            </a:r>
            <a:r>
              <a:rPr lang="en-US" dirty="0" err="1" smtClean="0"/>
              <a:t>এবং</a:t>
            </a:r>
            <a:r>
              <a:rPr lang="en-US" dirty="0" smtClean="0"/>
              <a:t> </a:t>
            </a:r>
            <a:r>
              <a:rPr lang="en-US" dirty="0" err="1" smtClean="0"/>
              <a:t>স্কুল</a:t>
            </a:r>
            <a:r>
              <a:rPr lang="en-US" dirty="0" smtClean="0"/>
              <a:t> </a:t>
            </a:r>
            <a:r>
              <a:rPr lang="en-US" dirty="0" err="1" smtClean="0"/>
              <a:t>থেকে</a:t>
            </a:r>
            <a:r>
              <a:rPr lang="en-US" dirty="0" smtClean="0"/>
              <a:t> </a:t>
            </a:r>
            <a:r>
              <a:rPr lang="en-US" dirty="0" err="1" smtClean="0"/>
              <a:t>সমস্ত</a:t>
            </a:r>
            <a:r>
              <a:rPr lang="en-US" dirty="0" smtClean="0"/>
              <a:t> </a:t>
            </a:r>
            <a:r>
              <a:rPr lang="en-US" dirty="0" err="1" smtClean="0"/>
              <a:t>সংস্কৃতি</a:t>
            </a:r>
            <a:r>
              <a:rPr lang="en-US" dirty="0" smtClean="0"/>
              <a:t> </a:t>
            </a:r>
            <a:r>
              <a:rPr lang="en-US" dirty="0" err="1" smtClean="0"/>
              <a:t>পর্যন্ত</a:t>
            </a:r>
            <a:r>
              <a:rPr lang="en-US" dirty="0" smtClean="0"/>
              <a:t> </a:t>
            </a:r>
            <a:r>
              <a:rPr lang="en-US" dirty="0" err="1" smtClean="0"/>
              <a:t>বিন্যস্ত</a:t>
            </a:r>
            <a:r>
              <a:rPr lang="en-US" dirty="0" smtClean="0"/>
              <a:t>। Acculturation </a:t>
            </a:r>
            <a:r>
              <a:rPr lang="en-US" dirty="0" err="1" smtClean="0"/>
              <a:t>বা</a:t>
            </a:r>
            <a:r>
              <a:rPr lang="en-US" dirty="0" smtClean="0"/>
              <a:t> </a:t>
            </a:r>
            <a:r>
              <a:rPr lang="en-US" dirty="0" err="1" smtClean="0"/>
              <a:t>অন্য</a:t>
            </a:r>
            <a:r>
              <a:rPr lang="en-US" dirty="0" smtClean="0"/>
              <a:t> </a:t>
            </a:r>
            <a:r>
              <a:rPr lang="en-US" dirty="0" err="1" smtClean="0"/>
              <a:t>সভ্যতা</a:t>
            </a:r>
            <a:r>
              <a:rPr lang="en-US" dirty="0" smtClean="0"/>
              <a:t> </a:t>
            </a:r>
            <a:r>
              <a:rPr lang="en-US" dirty="0" err="1" smtClean="0"/>
              <a:t>হইতে</a:t>
            </a:r>
            <a:r>
              <a:rPr lang="en-US" dirty="0" smtClean="0"/>
              <a:t> </a:t>
            </a:r>
            <a:r>
              <a:rPr lang="en-US" dirty="0" err="1" smtClean="0"/>
              <a:t>গ্রহন</a:t>
            </a:r>
            <a:r>
              <a:rPr lang="en-US" dirty="0" smtClean="0"/>
              <a:t>। </a:t>
            </a:r>
          </a:p>
          <a:p>
            <a:pPr marL="0" indent="0">
              <a:buNone/>
            </a:pPr>
            <a:r>
              <a:rPr lang="en-US" dirty="0" err="1" smtClean="0"/>
              <a:t>দুটি</a:t>
            </a:r>
            <a:r>
              <a:rPr lang="en-US" dirty="0" smtClean="0"/>
              <a:t> </a:t>
            </a:r>
            <a:r>
              <a:rPr lang="en-US" dirty="0" err="1" smtClean="0"/>
              <a:t>পদ্ধতিই</a:t>
            </a:r>
            <a:r>
              <a:rPr lang="en-US" dirty="0" smtClean="0"/>
              <a:t> </a:t>
            </a:r>
            <a:r>
              <a:rPr lang="en-US" dirty="0" err="1" smtClean="0"/>
              <a:t>মিথস্ক্রিয়ার</a:t>
            </a:r>
            <a:r>
              <a:rPr lang="en-US" dirty="0" smtClean="0"/>
              <a:t> </a:t>
            </a:r>
            <a:r>
              <a:rPr lang="en-US" dirty="0" err="1" smtClean="0"/>
              <a:t>মাধ্যমে</a:t>
            </a:r>
            <a:r>
              <a:rPr lang="en-US" dirty="0" smtClean="0"/>
              <a:t> </a:t>
            </a:r>
            <a:r>
              <a:rPr lang="en-US" dirty="0" err="1" smtClean="0"/>
              <a:t>ব্যক্তির</a:t>
            </a:r>
            <a:r>
              <a:rPr lang="en-US" dirty="0" smtClean="0"/>
              <a:t> </a:t>
            </a:r>
            <a:r>
              <a:rPr lang="en-US" dirty="0" err="1" smtClean="0"/>
              <a:t>নির্দিষ্ট</a:t>
            </a:r>
            <a:r>
              <a:rPr lang="en-US" dirty="0" smtClean="0"/>
              <a:t> </a:t>
            </a:r>
            <a:r>
              <a:rPr lang="en-US" dirty="0" err="1" smtClean="0"/>
              <a:t>বর্ধনের</a:t>
            </a:r>
            <a:r>
              <a:rPr lang="en-US" dirty="0" smtClean="0"/>
              <a:t> </a:t>
            </a:r>
            <a:r>
              <a:rPr lang="en-US" dirty="0" err="1" smtClean="0"/>
              <a:t>ধরন</a:t>
            </a:r>
            <a:r>
              <a:rPr lang="en-US" dirty="0" smtClean="0"/>
              <a:t> </a:t>
            </a:r>
            <a:r>
              <a:rPr lang="en-US" dirty="0" err="1" smtClean="0"/>
              <a:t>গঠন</a:t>
            </a:r>
            <a:r>
              <a:rPr lang="en-US" dirty="0" smtClean="0"/>
              <a:t> </a:t>
            </a:r>
            <a:r>
              <a:rPr lang="en-US" dirty="0" err="1" smtClean="0"/>
              <a:t>করে</a:t>
            </a:r>
            <a:r>
              <a:rPr lang="en-US" dirty="0"/>
              <a:t> </a:t>
            </a:r>
            <a:r>
              <a:rPr lang="en-US" dirty="0" smtClean="0"/>
              <a:t>Acculturation </a:t>
            </a:r>
            <a:r>
              <a:rPr lang="en-US" dirty="0" err="1" smtClean="0"/>
              <a:t>কখনও</a:t>
            </a:r>
            <a:r>
              <a:rPr lang="en-US" dirty="0" smtClean="0"/>
              <a:t> </a:t>
            </a:r>
            <a:r>
              <a:rPr lang="en-US" dirty="0" err="1" smtClean="0"/>
              <a:t>পরিপক্কতাকে</a:t>
            </a:r>
            <a:r>
              <a:rPr lang="en-US" dirty="0" smtClean="0"/>
              <a:t> </a:t>
            </a:r>
            <a:r>
              <a:rPr lang="en-US" dirty="0" err="1" smtClean="0"/>
              <a:t>ছাড়িয়ে</a:t>
            </a:r>
            <a:r>
              <a:rPr lang="en-US" dirty="0" smtClean="0"/>
              <a:t> </a:t>
            </a:r>
            <a:r>
              <a:rPr lang="en-US" dirty="0" err="1" smtClean="0"/>
              <a:t>যেতে</a:t>
            </a:r>
            <a:r>
              <a:rPr lang="en-US" dirty="0" smtClean="0"/>
              <a:t> </a:t>
            </a:r>
            <a:r>
              <a:rPr lang="en-US" dirty="0" err="1" smtClean="0"/>
              <a:t>পারে</a:t>
            </a:r>
            <a:r>
              <a:rPr lang="en-US" dirty="0" smtClean="0"/>
              <a:t> </a:t>
            </a:r>
            <a:r>
              <a:rPr lang="en-US" dirty="0" err="1" smtClean="0"/>
              <a:t>না</a:t>
            </a:r>
            <a:r>
              <a:rPr lang="en-US" dirty="0" smtClean="0"/>
              <a:t> ।</a:t>
            </a:r>
            <a:endParaRPr lang="en-SG" dirty="0"/>
          </a:p>
        </p:txBody>
      </p:sp>
    </p:spTree>
    <p:extLst>
      <p:ext uri="{BB962C8B-B14F-4D97-AF65-F5344CB8AC3E}">
        <p14:creationId xmlns:p14="http://schemas.microsoft.com/office/powerpoint/2010/main" val="71026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dirty="0" err="1" smtClean="0"/>
              <a:t>যদিও</a:t>
            </a:r>
            <a:r>
              <a:rPr lang="en-US" dirty="0" smtClean="0"/>
              <a:t> </a:t>
            </a:r>
            <a:r>
              <a:rPr lang="en-US" dirty="0" err="1" smtClean="0"/>
              <a:t>বর্ধন</a:t>
            </a:r>
            <a:r>
              <a:rPr lang="en-US" dirty="0" smtClean="0"/>
              <a:t> </a:t>
            </a:r>
            <a:r>
              <a:rPr lang="en-US" dirty="0" err="1" smtClean="0"/>
              <a:t>একটি</a:t>
            </a:r>
            <a:r>
              <a:rPr lang="en-US" dirty="0" smtClean="0"/>
              <a:t> </a:t>
            </a:r>
            <a:r>
              <a:rPr lang="en-US" dirty="0" err="1" smtClean="0"/>
              <a:t>ধারাবাহিক</a:t>
            </a:r>
            <a:r>
              <a:rPr lang="en-US" dirty="0" smtClean="0"/>
              <a:t> </a:t>
            </a:r>
            <a:r>
              <a:rPr lang="en-US" dirty="0" err="1" smtClean="0"/>
              <a:t>প্রক্রিয়া</a:t>
            </a:r>
            <a:r>
              <a:rPr lang="en-US" dirty="0" smtClean="0"/>
              <a:t> ,</a:t>
            </a:r>
            <a:r>
              <a:rPr lang="en-US" dirty="0" err="1" smtClean="0"/>
              <a:t>যা</a:t>
            </a:r>
            <a:r>
              <a:rPr lang="en-US" dirty="0" smtClean="0"/>
              <a:t> </a:t>
            </a:r>
            <a:r>
              <a:rPr lang="en-US" dirty="0" err="1" smtClean="0"/>
              <a:t>নির্দিষ্ট</a:t>
            </a:r>
            <a:r>
              <a:rPr lang="en-US" dirty="0" smtClean="0"/>
              <a:t> </a:t>
            </a:r>
            <a:r>
              <a:rPr lang="en-US" dirty="0" err="1" smtClean="0"/>
              <a:t>কার্যাবলী</a:t>
            </a:r>
            <a:r>
              <a:rPr lang="en-US" dirty="0" smtClean="0"/>
              <a:t> </a:t>
            </a:r>
            <a:r>
              <a:rPr lang="en-US" dirty="0" err="1" smtClean="0"/>
              <a:t>অর্জনে</a:t>
            </a:r>
            <a:r>
              <a:rPr lang="en-US" dirty="0" smtClean="0"/>
              <a:t> </a:t>
            </a:r>
            <a:r>
              <a:rPr lang="en-US" dirty="0" err="1" smtClean="0"/>
              <a:t>উঠানামা</a:t>
            </a:r>
            <a:r>
              <a:rPr lang="en-US" dirty="0" smtClean="0"/>
              <a:t> </a:t>
            </a:r>
            <a:r>
              <a:rPr lang="en-US" dirty="0" err="1" smtClean="0"/>
              <a:t>করে</a:t>
            </a:r>
            <a:r>
              <a:rPr lang="en-US" dirty="0" smtClean="0"/>
              <a:t>। </a:t>
            </a:r>
            <a:r>
              <a:rPr lang="en-US" dirty="0" err="1" smtClean="0"/>
              <a:t>বর্ধনের</a:t>
            </a:r>
            <a:r>
              <a:rPr lang="en-US" dirty="0" smtClean="0"/>
              <a:t> </a:t>
            </a:r>
            <a:r>
              <a:rPr lang="en-US" dirty="0" err="1" smtClean="0"/>
              <a:t>এই</a:t>
            </a:r>
            <a:r>
              <a:rPr lang="en-US" dirty="0" smtClean="0"/>
              <a:t> </a:t>
            </a:r>
            <a:r>
              <a:rPr lang="en-US" dirty="0" err="1" smtClean="0"/>
              <a:t>উঠানামা</a:t>
            </a:r>
            <a:r>
              <a:rPr lang="en-US" dirty="0" smtClean="0"/>
              <a:t> </a:t>
            </a:r>
            <a:r>
              <a:rPr lang="en-US" dirty="0" err="1" smtClean="0"/>
              <a:t>এবং</a:t>
            </a:r>
            <a:r>
              <a:rPr lang="en-US" dirty="0" smtClean="0"/>
              <a:t> </a:t>
            </a:r>
            <a:r>
              <a:rPr lang="en-US" dirty="0" err="1" smtClean="0"/>
              <a:t>প্রবনতা</a:t>
            </a:r>
            <a:r>
              <a:rPr lang="en-US" dirty="0" smtClean="0"/>
              <a:t> </a:t>
            </a:r>
            <a:r>
              <a:rPr lang="en-US" dirty="0" err="1" smtClean="0"/>
              <a:t>মানব</a:t>
            </a:r>
            <a:r>
              <a:rPr lang="en-US" dirty="0" smtClean="0"/>
              <a:t> </a:t>
            </a:r>
            <a:r>
              <a:rPr lang="en-US" dirty="0" err="1" smtClean="0"/>
              <a:t>বিবর্তনের</a:t>
            </a:r>
            <a:r>
              <a:rPr lang="en-US" dirty="0" smtClean="0"/>
              <a:t> </a:t>
            </a:r>
            <a:r>
              <a:rPr lang="en-US" dirty="0" err="1" smtClean="0"/>
              <a:t>প্রাচীন</a:t>
            </a:r>
            <a:r>
              <a:rPr lang="en-US" dirty="0" smtClean="0"/>
              <a:t> </a:t>
            </a:r>
            <a:r>
              <a:rPr lang="en-US" dirty="0" err="1" smtClean="0"/>
              <a:t>পদ্ধতি</a:t>
            </a:r>
            <a:r>
              <a:rPr lang="en-US" dirty="0" smtClean="0"/>
              <a:t>  </a:t>
            </a:r>
            <a:r>
              <a:rPr lang="en-US" dirty="0" err="1" smtClean="0"/>
              <a:t>অনুযায়ী</a:t>
            </a:r>
            <a:r>
              <a:rPr lang="en-US" dirty="0" smtClean="0"/>
              <a:t> </a:t>
            </a:r>
            <a:r>
              <a:rPr lang="en-US" dirty="0" err="1" smtClean="0"/>
              <a:t>ঊর্ধ্বমুখী</a:t>
            </a:r>
            <a:r>
              <a:rPr lang="en-US" dirty="0" smtClean="0"/>
              <a:t> </a:t>
            </a:r>
            <a:r>
              <a:rPr lang="en-US" dirty="0" err="1" smtClean="0"/>
              <a:t>যান্ত্রিক</a:t>
            </a:r>
            <a:r>
              <a:rPr lang="en-US" dirty="0" smtClean="0"/>
              <a:t> </a:t>
            </a:r>
            <a:r>
              <a:rPr lang="en-US" dirty="0" err="1" smtClean="0"/>
              <a:t>নমুনা</a:t>
            </a:r>
            <a:r>
              <a:rPr lang="en-US" dirty="0" smtClean="0"/>
              <a:t> </a:t>
            </a:r>
            <a:r>
              <a:rPr lang="en-US" dirty="0" err="1" smtClean="0"/>
              <a:t>দ্বারা</a:t>
            </a:r>
            <a:r>
              <a:rPr lang="en-US" dirty="0" smtClean="0"/>
              <a:t> </a:t>
            </a:r>
          </a:p>
          <a:p>
            <a:pPr marL="0" indent="0">
              <a:buNone/>
            </a:pPr>
            <a:r>
              <a:rPr lang="en-US" dirty="0" err="1" smtClean="0"/>
              <a:t>বর্ধন</a:t>
            </a:r>
            <a:r>
              <a:rPr lang="en-US" dirty="0" smtClean="0"/>
              <a:t> </a:t>
            </a:r>
            <a:r>
              <a:rPr lang="en-US" dirty="0" err="1" smtClean="0"/>
              <a:t>পেঁচানো</a:t>
            </a:r>
            <a:r>
              <a:rPr lang="en-US" dirty="0" smtClean="0"/>
              <a:t> </a:t>
            </a:r>
            <a:r>
              <a:rPr lang="en-US" dirty="0" err="1" smtClean="0"/>
              <a:t>বস্তুর</a:t>
            </a:r>
            <a:r>
              <a:rPr lang="en-US" dirty="0" smtClean="0"/>
              <a:t> </a:t>
            </a:r>
            <a:r>
              <a:rPr lang="en-US" dirty="0" err="1" smtClean="0"/>
              <a:t>মত</a:t>
            </a:r>
            <a:r>
              <a:rPr lang="en-US" dirty="0" smtClean="0"/>
              <a:t> </a:t>
            </a:r>
            <a:r>
              <a:rPr lang="en-US" dirty="0" err="1" smtClean="0"/>
              <a:t>বিপরীতমূখী</a:t>
            </a:r>
            <a:r>
              <a:rPr lang="en-US" dirty="0" smtClean="0"/>
              <a:t> </a:t>
            </a:r>
            <a:r>
              <a:rPr lang="en-US" dirty="0" err="1" smtClean="0"/>
              <a:t>গতিতে</a:t>
            </a:r>
            <a:r>
              <a:rPr lang="en-US" dirty="0" smtClean="0"/>
              <a:t> </a:t>
            </a:r>
            <a:r>
              <a:rPr lang="en-US" dirty="0" err="1" smtClean="0"/>
              <a:t>পরিপক্বতার</a:t>
            </a:r>
            <a:r>
              <a:rPr lang="en-US" dirty="0" smtClean="0"/>
              <a:t> </a:t>
            </a:r>
            <a:r>
              <a:rPr lang="en-US" dirty="0" err="1" smtClean="0"/>
              <a:t>দিকে</a:t>
            </a:r>
            <a:r>
              <a:rPr lang="en-US" dirty="0" smtClean="0"/>
              <a:t> </a:t>
            </a:r>
            <a:r>
              <a:rPr lang="en-US" dirty="0" err="1" smtClean="0"/>
              <a:t>অগ্রসর</a:t>
            </a:r>
            <a:r>
              <a:rPr lang="en-US" dirty="0" smtClean="0"/>
              <a:t> </a:t>
            </a:r>
            <a:r>
              <a:rPr lang="en-US" dirty="0" err="1" smtClean="0"/>
              <a:t>হয়।কোন</a:t>
            </a:r>
            <a:r>
              <a:rPr lang="en-US" dirty="0" smtClean="0"/>
              <a:t> </a:t>
            </a:r>
            <a:r>
              <a:rPr lang="en-US" dirty="0" err="1" smtClean="0"/>
              <a:t>কিছুতে</a:t>
            </a:r>
            <a:r>
              <a:rPr lang="en-US" dirty="0" smtClean="0"/>
              <a:t> </a:t>
            </a:r>
            <a:r>
              <a:rPr lang="en-US" dirty="0" err="1" smtClean="0"/>
              <a:t>পূর্ণ</a:t>
            </a:r>
            <a:r>
              <a:rPr lang="en-US" dirty="0" smtClean="0"/>
              <a:t> </a:t>
            </a:r>
            <a:r>
              <a:rPr lang="en-US" dirty="0" err="1" smtClean="0"/>
              <a:t>নিয়ন্ত্রন</a:t>
            </a:r>
            <a:r>
              <a:rPr lang="en-US" dirty="0" smtClean="0"/>
              <a:t> </a:t>
            </a:r>
            <a:r>
              <a:rPr lang="en-US" dirty="0" err="1" smtClean="0"/>
              <a:t>ক্ষমতা</a:t>
            </a:r>
            <a:r>
              <a:rPr lang="en-US" dirty="0" smtClean="0"/>
              <a:t> </a:t>
            </a:r>
            <a:r>
              <a:rPr lang="en-US" dirty="0" err="1" smtClean="0"/>
              <a:t>অর্জনের</a:t>
            </a:r>
            <a:r>
              <a:rPr lang="en-US" dirty="0" smtClean="0"/>
              <a:t> </a:t>
            </a:r>
            <a:r>
              <a:rPr lang="en-US" dirty="0" err="1" smtClean="0"/>
              <a:t>পূর্ব</a:t>
            </a:r>
            <a:r>
              <a:rPr lang="en-US" dirty="0" smtClean="0"/>
              <a:t> </a:t>
            </a:r>
            <a:r>
              <a:rPr lang="en-US" dirty="0" err="1" smtClean="0"/>
              <a:t>পর্যন্ত</a:t>
            </a:r>
            <a:r>
              <a:rPr lang="en-US" dirty="0" smtClean="0"/>
              <a:t> </a:t>
            </a:r>
            <a:r>
              <a:rPr lang="en-US" dirty="0" err="1" smtClean="0"/>
              <a:t>শিশু</a:t>
            </a:r>
            <a:r>
              <a:rPr lang="en-US" dirty="0" smtClean="0"/>
              <a:t> </a:t>
            </a:r>
            <a:r>
              <a:rPr lang="en-US" dirty="0" err="1" smtClean="0"/>
              <a:t>বিশেষ</a:t>
            </a:r>
            <a:r>
              <a:rPr lang="en-US" dirty="0" smtClean="0"/>
              <a:t> </a:t>
            </a:r>
            <a:r>
              <a:rPr lang="en-US" dirty="0" err="1" smtClean="0"/>
              <a:t>কার্যক্রমের</a:t>
            </a:r>
            <a:r>
              <a:rPr lang="en-US" dirty="0" smtClean="0"/>
              <a:t> </a:t>
            </a:r>
            <a:r>
              <a:rPr lang="en-US" dirty="0" err="1" smtClean="0"/>
              <a:t>মধ্য</a:t>
            </a:r>
            <a:r>
              <a:rPr lang="en-US" dirty="0" smtClean="0"/>
              <a:t> </a:t>
            </a:r>
            <a:r>
              <a:rPr lang="en-US" dirty="0" err="1" smtClean="0"/>
              <a:t>দিয়ে</a:t>
            </a:r>
            <a:r>
              <a:rPr lang="en-US" dirty="0" smtClean="0"/>
              <a:t> </a:t>
            </a:r>
            <a:r>
              <a:rPr lang="en-US" dirty="0" err="1" smtClean="0"/>
              <a:t>বড়</a:t>
            </a:r>
            <a:r>
              <a:rPr lang="en-US" dirty="0" smtClean="0"/>
              <a:t> </a:t>
            </a:r>
            <a:r>
              <a:rPr lang="en-US" dirty="0" err="1" smtClean="0"/>
              <a:t>হতে</a:t>
            </a:r>
            <a:r>
              <a:rPr lang="en-US" dirty="0" smtClean="0"/>
              <a:t> </a:t>
            </a:r>
            <a:r>
              <a:rPr lang="en-US" dirty="0" err="1" smtClean="0"/>
              <a:t>থাকে</a:t>
            </a:r>
            <a:r>
              <a:rPr lang="en-US" dirty="0" smtClean="0"/>
              <a:t>। </a:t>
            </a:r>
            <a:r>
              <a:rPr lang="en-US" dirty="0" err="1" smtClean="0"/>
              <a:t>এই</a:t>
            </a:r>
            <a:r>
              <a:rPr lang="en-US" dirty="0" smtClean="0"/>
              <a:t> </a:t>
            </a:r>
            <a:r>
              <a:rPr lang="en-US" dirty="0" err="1" smtClean="0"/>
              <a:t>তত্ত্ব</a:t>
            </a:r>
            <a:r>
              <a:rPr lang="en-US" dirty="0" smtClean="0"/>
              <a:t> </a:t>
            </a:r>
            <a:r>
              <a:rPr lang="en-US" dirty="0" err="1" smtClean="0"/>
              <a:t>ব্যাখ্যা</a:t>
            </a:r>
            <a:r>
              <a:rPr lang="en-US" dirty="0" smtClean="0"/>
              <a:t> </a:t>
            </a:r>
            <a:r>
              <a:rPr lang="en-US" dirty="0" err="1" smtClean="0"/>
              <a:t>করতে</a:t>
            </a:r>
            <a:r>
              <a:rPr lang="en-US" dirty="0" smtClean="0"/>
              <a:t> </a:t>
            </a:r>
            <a:r>
              <a:rPr lang="en-US" dirty="0" err="1" smtClean="0"/>
              <a:t>সাহায্য</a:t>
            </a:r>
            <a:r>
              <a:rPr lang="en-US" dirty="0" smtClean="0"/>
              <a:t> </a:t>
            </a:r>
            <a:r>
              <a:rPr lang="en-US" dirty="0" err="1" smtClean="0"/>
              <a:t>করে</a:t>
            </a:r>
            <a:r>
              <a:rPr lang="en-US" dirty="0" smtClean="0"/>
              <a:t> </a:t>
            </a:r>
            <a:r>
              <a:rPr lang="en-US" dirty="0" err="1" smtClean="0"/>
              <a:t>কেন</a:t>
            </a:r>
            <a:r>
              <a:rPr lang="en-US" dirty="0" smtClean="0"/>
              <a:t> </a:t>
            </a:r>
            <a:r>
              <a:rPr lang="en-US" dirty="0" err="1" smtClean="0"/>
              <a:t>শিশু</a:t>
            </a:r>
            <a:r>
              <a:rPr lang="en-US" dirty="0" smtClean="0"/>
              <a:t> </a:t>
            </a:r>
            <a:r>
              <a:rPr lang="en-US" dirty="0" err="1" smtClean="0"/>
              <a:t>বর্ধনের</a:t>
            </a:r>
            <a:r>
              <a:rPr lang="en-US" dirty="0" smtClean="0"/>
              <a:t>  </a:t>
            </a:r>
            <a:r>
              <a:rPr lang="en-US" dirty="0" err="1" smtClean="0"/>
              <a:t>ধরনে</a:t>
            </a:r>
            <a:r>
              <a:rPr lang="en-US" dirty="0" smtClean="0"/>
              <a:t> </a:t>
            </a:r>
            <a:r>
              <a:rPr lang="en-US" dirty="0" err="1" smtClean="0"/>
              <a:t>ফিরে</a:t>
            </a:r>
            <a:r>
              <a:rPr lang="en-US" dirty="0" smtClean="0"/>
              <a:t> </a:t>
            </a:r>
            <a:r>
              <a:rPr lang="en-US" dirty="0" err="1" smtClean="0"/>
              <a:t>যায়</a:t>
            </a:r>
            <a:r>
              <a:rPr lang="en-US" dirty="0" smtClean="0"/>
              <a:t> ।</a:t>
            </a:r>
            <a:r>
              <a:rPr lang="en-US" dirty="0" err="1" smtClean="0"/>
              <a:t>কেন</a:t>
            </a:r>
            <a:r>
              <a:rPr lang="en-US" dirty="0" smtClean="0"/>
              <a:t> </a:t>
            </a:r>
            <a:r>
              <a:rPr lang="en-US" dirty="0" err="1" smtClean="0"/>
              <a:t>তাদের</a:t>
            </a:r>
            <a:r>
              <a:rPr lang="en-US" dirty="0" smtClean="0"/>
              <a:t> </a:t>
            </a:r>
            <a:r>
              <a:rPr lang="en-US" dirty="0" err="1" smtClean="0"/>
              <a:t>কিছু</a:t>
            </a:r>
            <a:r>
              <a:rPr lang="en-US" dirty="0" smtClean="0"/>
              <a:t> </a:t>
            </a:r>
            <a:r>
              <a:rPr lang="en-US" dirty="0" err="1" smtClean="0"/>
              <a:t>সময়ের</a:t>
            </a:r>
            <a:r>
              <a:rPr lang="en-US" dirty="0" smtClean="0"/>
              <a:t> </a:t>
            </a:r>
            <a:r>
              <a:rPr lang="en-US" dirty="0" err="1" smtClean="0"/>
              <a:t>জন্য</a:t>
            </a:r>
            <a:r>
              <a:rPr lang="en-US" dirty="0" smtClean="0"/>
              <a:t> </a:t>
            </a:r>
            <a:r>
              <a:rPr lang="en-US" dirty="0" err="1" smtClean="0"/>
              <a:t>মনে</a:t>
            </a:r>
            <a:r>
              <a:rPr lang="en-US" dirty="0" smtClean="0"/>
              <a:t> </a:t>
            </a:r>
            <a:r>
              <a:rPr lang="en-US" dirty="0" err="1" smtClean="0"/>
              <a:t>হয়</a:t>
            </a:r>
            <a:r>
              <a:rPr lang="en-US" dirty="0" smtClean="0"/>
              <a:t> </a:t>
            </a:r>
            <a:r>
              <a:rPr lang="en-US" dirty="0" err="1" smtClean="0"/>
              <a:t>যে</a:t>
            </a:r>
            <a:r>
              <a:rPr lang="en-US" dirty="0" smtClean="0"/>
              <a:t> </a:t>
            </a:r>
            <a:r>
              <a:rPr lang="en-US" dirty="0" err="1" smtClean="0"/>
              <a:t>তারা</a:t>
            </a:r>
            <a:r>
              <a:rPr lang="en-US" dirty="0" smtClean="0"/>
              <a:t> </a:t>
            </a:r>
            <a:r>
              <a:rPr lang="en-US" dirty="0" err="1" smtClean="0"/>
              <a:t>ছোট</a:t>
            </a:r>
            <a:r>
              <a:rPr lang="en-US" dirty="0" smtClean="0"/>
              <a:t> </a:t>
            </a:r>
            <a:r>
              <a:rPr lang="en-US" dirty="0" err="1" smtClean="0"/>
              <a:t>সময়</a:t>
            </a:r>
            <a:r>
              <a:rPr lang="en-US" dirty="0" smtClean="0"/>
              <a:t> </a:t>
            </a:r>
            <a:r>
              <a:rPr lang="en-US" dirty="0" err="1" smtClean="0"/>
              <a:t>যে</a:t>
            </a:r>
            <a:r>
              <a:rPr lang="en-US" dirty="0" smtClean="0"/>
              <a:t> </a:t>
            </a:r>
            <a:r>
              <a:rPr lang="en-US" dirty="0" err="1" smtClean="0"/>
              <a:t>দক্ষতা</a:t>
            </a:r>
            <a:r>
              <a:rPr lang="en-US" dirty="0" smtClean="0"/>
              <a:t> </a:t>
            </a:r>
            <a:r>
              <a:rPr lang="en-US" dirty="0" err="1" smtClean="0"/>
              <a:t>ভালভাবে</a:t>
            </a:r>
            <a:r>
              <a:rPr lang="en-US" dirty="0" smtClean="0"/>
              <a:t> </a:t>
            </a:r>
            <a:r>
              <a:rPr lang="en-US" dirty="0" err="1" smtClean="0"/>
              <a:t>দেখাতে</a:t>
            </a:r>
            <a:r>
              <a:rPr lang="en-US" dirty="0" smtClean="0"/>
              <a:t> </a:t>
            </a:r>
            <a:r>
              <a:rPr lang="en-US" dirty="0" err="1" smtClean="0"/>
              <a:t>সক্ষম</a:t>
            </a:r>
            <a:r>
              <a:rPr lang="en-US" dirty="0" smtClean="0"/>
              <a:t> </a:t>
            </a:r>
            <a:r>
              <a:rPr lang="en-US" dirty="0" err="1" smtClean="0"/>
              <a:t>হয়েছিল</a:t>
            </a:r>
            <a:r>
              <a:rPr lang="en-US" dirty="0" smtClean="0"/>
              <a:t> </a:t>
            </a:r>
            <a:r>
              <a:rPr lang="en-US" dirty="0" err="1" smtClean="0"/>
              <a:t>এখন</a:t>
            </a:r>
            <a:r>
              <a:rPr lang="en-US" dirty="0" smtClean="0"/>
              <a:t> </a:t>
            </a:r>
            <a:r>
              <a:rPr lang="en-US" dirty="0" err="1" smtClean="0"/>
              <a:t>তা</a:t>
            </a:r>
            <a:r>
              <a:rPr lang="en-US" dirty="0" smtClean="0"/>
              <a:t> </a:t>
            </a:r>
            <a:r>
              <a:rPr lang="en-US" dirty="0" err="1" smtClean="0"/>
              <a:t>সম্পাদন</a:t>
            </a:r>
            <a:r>
              <a:rPr lang="en-US" dirty="0" smtClean="0"/>
              <a:t> </a:t>
            </a:r>
            <a:r>
              <a:rPr lang="en-US" dirty="0" err="1" smtClean="0"/>
              <a:t>করতে</a:t>
            </a:r>
            <a:r>
              <a:rPr lang="en-US" dirty="0" smtClean="0"/>
              <a:t> </a:t>
            </a:r>
            <a:r>
              <a:rPr lang="en-US" dirty="0" err="1" smtClean="0"/>
              <a:t>অক্ষম</a:t>
            </a:r>
            <a:r>
              <a:rPr lang="en-US" dirty="0" smtClean="0"/>
              <a:t>, </a:t>
            </a:r>
            <a:r>
              <a:rPr lang="en-US" dirty="0" err="1" smtClean="0"/>
              <a:t>গেসেল</a:t>
            </a:r>
            <a:r>
              <a:rPr lang="en-US" dirty="0" smtClean="0"/>
              <a:t> </a:t>
            </a:r>
            <a:r>
              <a:rPr lang="en-US" dirty="0" err="1" smtClean="0"/>
              <a:t>অনুভব</a:t>
            </a:r>
            <a:r>
              <a:rPr lang="en-US" dirty="0" smtClean="0"/>
              <a:t> </a:t>
            </a:r>
            <a:r>
              <a:rPr lang="en-US" dirty="0" err="1" smtClean="0"/>
              <a:t>করলেন</a:t>
            </a:r>
            <a:r>
              <a:rPr lang="en-US" dirty="0" smtClean="0"/>
              <a:t> </a:t>
            </a:r>
            <a:r>
              <a:rPr lang="en-US" dirty="0" err="1" smtClean="0"/>
              <a:t>যে</a:t>
            </a:r>
            <a:r>
              <a:rPr lang="en-US" dirty="0" smtClean="0"/>
              <a:t> </a:t>
            </a:r>
            <a:r>
              <a:rPr lang="en-US" dirty="0" err="1" smtClean="0"/>
              <a:t>এই</a:t>
            </a:r>
            <a:r>
              <a:rPr lang="en-US" dirty="0" smtClean="0"/>
              <a:t> </a:t>
            </a:r>
            <a:r>
              <a:rPr lang="en-US" dirty="0" err="1" smtClean="0"/>
              <a:t>পূর্বের</a:t>
            </a:r>
            <a:r>
              <a:rPr lang="en-US" dirty="0" smtClean="0"/>
              <a:t> </a:t>
            </a:r>
            <a:r>
              <a:rPr lang="en-US" dirty="0" err="1" smtClean="0"/>
              <a:t>অবস্থায়</a:t>
            </a:r>
            <a:r>
              <a:rPr lang="en-US" dirty="0" smtClean="0"/>
              <a:t> </a:t>
            </a:r>
            <a:r>
              <a:rPr lang="en-US" dirty="0" err="1" smtClean="0"/>
              <a:t>ফিরে</a:t>
            </a:r>
            <a:r>
              <a:rPr lang="en-US" dirty="0" smtClean="0"/>
              <a:t> </a:t>
            </a:r>
            <a:r>
              <a:rPr lang="en-US" dirty="0" err="1" smtClean="0"/>
              <a:t>যাওয়া</a:t>
            </a:r>
            <a:r>
              <a:rPr lang="en-US" dirty="0" smtClean="0"/>
              <a:t> </a:t>
            </a:r>
            <a:r>
              <a:rPr lang="en-US" dirty="0" err="1" smtClean="0"/>
              <a:t>তার</a:t>
            </a:r>
            <a:r>
              <a:rPr lang="en-US" dirty="0" smtClean="0"/>
              <a:t> </a:t>
            </a:r>
            <a:r>
              <a:rPr lang="en-US" dirty="0" err="1" smtClean="0"/>
              <a:t>আরো</a:t>
            </a:r>
            <a:r>
              <a:rPr lang="en-US" dirty="0" smtClean="0"/>
              <a:t> </a:t>
            </a:r>
            <a:r>
              <a:rPr lang="en-US" dirty="0" err="1" smtClean="0"/>
              <a:t>বর্ধনের</a:t>
            </a:r>
            <a:r>
              <a:rPr lang="en-US" dirty="0" smtClean="0"/>
              <a:t> </a:t>
            </a:r>
            <a:r>
              <a:rPr lang="en-US" dirty="0" err="1" smtClean="0"/>
              <a:t>জন্য</a:t>
            </a:r>
            <a:r>
              <a:rPr lang="en-US" dirty="0" smtClean="0"/>
              <a:t> </a:t>
            </a:r>
            <a:r>
              <a:rPr lang="en-US" dirty="0" err="1" smtClean="0"/>
              <a:t>দক্ষত</a:t>
            </a:r>
            <a:r>
              <a:rPr lang="en-US" dirty="0" smtClean="0"/>
              <a:t> </a:t>
            </a:r>
            <a:r>
              <a:rPr lang="en-US" dirty="0" err="1" smtClean="0"/>
              <a:t>এবং</a:t>
            </a:r>
            <a:r>
              <a:rPr lang="en-US" dirty="0" smtClean="0"/>
              <a:t> </a:t>
            </a:r>
            <a:r>
              <a:rPr lang="en-US" dirty="0" err="1" smtClean="0"/>
              <a:t>ক্ষমতা</a:t>
            </a:r>
            <a:r>
              <a:rPr lang="en-US" dirty="0" smtClean="0"/>
              <a:t> </a:t>
            </a:r>
            <a:r>
              <a:rPr lang="en-US" dirty="0" err="1" smtClean="0"/>
              <a:t>বিন্যাসের</a:t>
            </a:r>
            <a:r>
              <a:rPr lang="en-US" dirty="0" smtClean="0"/>
              <a:t> </a:t>
            </a:r>
            <a:r>
              <a:rPr lang="en-US" dirty="0" err="1" smtClean="0"/>
              <a:t>সুযোগ</a:t>
            </a:r>
            <a:r>
              <a:rPr lang="en-US" dirty="0" smtClean="0"/>
              <a:t> </a:t>
            </a:r>
            <a:r>
              <a:rPr lang="en-US" dirty="0" err="1" smtClean="0"/>
              <a:t>দেয়ার</a:t>
            </a:r>
            <a:r>
              <a:rPr lang="en-US" dirty="0" smtClean="0"/>
              <a:t> </a:t>
            </a:r>
            <a:r>
              <a:rPr lang="en-US" dirty="0" err="1" smtClean="0"/>
              <a:t>প্রাকৃতিক</a:t>
            </a:r>
            <a:r>
              <a:rPr lang="en-US" dirty="0" smtClean="0"/>
              <a:t> </a:t>
            </a:r>
            <a:r>
              <a:rPr lang="en-US" dirty="0" err="1" smtClean="0"/>
              <a:t>উপায়</a:t>
            </a:r>
            <a:r>
              <a:rPr lang="en-US" dirty="0" smtClean="0"/>
              <a:t> ।</a:t>
            </a:r>
          </a:p>
          <a:p>
            <a:pPr marL="0" indent="0">
              <a:buNone/>
            </a:pPr>
            <a:endParaRPr lang="en-SG" dirty="0"/>
          </a:p>
        </p:txBody>
      </p:sp>
    </p:spTree>
    <p:extLst>
      <p:ext uri="{BB962C8B-B14F-4D97-AF65-F5344CB8AC3E}">
        <p14:creationId xmlns:p14="http://schemas.microsoft.com/office/powerpoint/2010/main" val="407366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a:bodyPr>
          <a:lstStyle/>
          <a:p>
            <a:pPr marL="0" indent="0">
              <a:buNone/>
            </a:pPr>
            <a:r>
              <a:rPr lang="en-SG" dirty="0" err="1" smtClean="0"/>
              <a:t>এই</a:t>
            </a:r>
            <a:r>
              <a:rPr lang="en-SG" dirty="0" smtClean="0"/>
              <a:t> </a:t>
            </a:r>
            <a:r>
              <a:rPr lang="en-SG" dirty="0" err="1" smtClean="0"/>
              <a:t>নিম্নাভিমুখে</a:t>
            </a:r>
            <a:r>
              <a:rPr lang="en-SG" dirty="0" smtClean="0"/>
              <a:t> </a:t>
            </a:r>
            <a:r>
              <a:rPr lang="en-SG" dirty="0" err="1" smtClean="0"/>
              <a:t>যাওয়ার</a:t>
            </a:r>
            <a:r>
              <a:rPr lang="en-SG" dirty="0" smtClean="0"/>
              <a:t> </a:t>
            </a:r>
            <a:r>
              <a:rPr lang="en-SG" dirty="0" err="1" smtClean="0"/>
              <a:t>ধারণা</a:t>
            </a:r>
            <a:r>
              <a:rPr lang="en-SG" dirty="0" smtClean="0"/>
              <a:t> </a:t>
            </a:r>
            <a:r>
              <a:rPr lang="en-SG" dirty="0" err="1" smtClean="0"/>
              <a:t>ফ্রয়েডের</a:t>
            </a:r>
            <a:r>
              <a:rPr lang="en-SG" dirty="0" smtClean="0"/>
              <a:t> </a:t>
            </a:r>
            <a:r>
              <a:rPr lang="en-SG" dirty="0" err="1" smtClean="0"/>
              <a:t>পশ্চাদ্গতির</a:t>
            </a:r>
            <a:r>
              <a:rPr lang="en-SG" dirty="0" smtClean="0"/>
              <a:t> </a:t>
            </a:r>
            <a:r>
              <a:rPr lang="en-SG" dirty="0" err="1" smtClean="0"/>
              <a:t>ধারণার</a:t>
            </a:r>
            <a:r>
              <a:rPr lang="en-SG" dirty="0" smtClean="0"/>
              <a:t> </a:t>
            </a:r>
            <a:r>
              <a:rPr lang="en-SG" dirty="0" err="1" smtClean="0"/>
              <a:t>মত</a:t>
            </a:r>
            <a:r>
              <a:rPr lang="en-SG" dirty="0" smtClean="0"/>
              <a:t> </a:t>
            </a:r>
            <a:r>
              <a:rPr lang="en-SG" dirty="0" err="1" smtClean="0"/>
              <a:t>কারণ</a:t>
            </a:r>
            <a:r>
              <a:rPr lang="en-SG" dirty="0" smtClean="0"/>
              <a:t> </a:t>
            </a:r>
            <a:r>
              <a:rPr lang="en-SG" dirty="0" err="1" smtClean="0"/>
              <a:t>এটা</a:t>
            </a:r>
            <a:r>
              <a:rPr lang="en-SG" dirty="0" smtClean="0"/>
              <a:t> </a:t>
            </a:r>
            <a:r>
              <a:rPr lang="en-SG" dirty="0" err="1" smtClean="0"/>
              <a:t>তখনই</a:t>
            </a:r>
            <a:r>
              <a:rPr lang="en-SG" dirty="0" smtClean="0"/>
              <a:t> </a:t>
            </a:r>
            <a:r>
              <a:rPr lang="en-SG" dirty="0" err="1" smtClean="0"/>
              <a:t>ঘটে</a:t>
            </a:r>
            <a:r>
              <a:rPr lang="en-SG" dirty="0" smtClean="0"/>
              <a:t> </a:t>
            </a:r>
            <a:r>
              <a:rPr lang="en-SG" dirty="0" err="1" smtClean="0"/>
              <a:t>যখন</a:t>
            </a:r>
            <a:r>
              <a:rPr lang="en-SG" dirty="0" smtClean="0"/>
              <a:t> </a:t>
            </a:r>
            <a:r>
              <a:rPr lang="en-SG" dirty="0" err="1" smtClean="0"/>
              <a:t>কেউ</a:t>
            </a:r>
            <a:r>
              <a:rPr lang="en-SG" dirty="0" smtClean="0"/>
              <a:t> </a:t>
            </a:r>
            <a:r>
              <a:rPr lang="en-SG" dirty="0" err="1" smtClean="0"/>
              <a:t>একটি</a:t>
            </a:r>
            <a:r>
              <a:rPr lang="en-SG" dirty="0" smtClean="0"/>
              <a:t> </a:t>
            </a:r>
            <a:r>
              <a:rPr lang="en-SG" dirty="0" err="1" smtClean="0"/>
              <a:t>নতুন</a:t>
            </a:r>
            <a:r>
              <a:rPr lang="en-SG" dirty="0" smtClean="0"/>
              <a:t> </a:t>
            </a:r>
            <a:r>
              <a:rPr lang="en-SG" dirty="0" err="1" smtClean="0"/>
              <a:t>পরিস্থিতি</a:t>
            </a:r>
            <a:r>
              <a:rPr lang="en-SG" dirty="0" smtClean="0"/>
              <a:t> </a:t>
            </a:r>
            <a:r>
              <a:rPr lang="en-SG" dirty="0" err="1" smtClean="0"/>
              <a:t>পরিচালনা</a:t>
            </a:r>
            <a:r>
              <a:rPr lang="en-SG" dirty="0" smtClean="0"/>
              <a:t> </a:t>
            </a:r>
            <a:r>
              <a:rPr lang="en-SG" dirty="0" err="1" smtClean="0"/>
              <a:t>করতে</a:t>
            </a:r>
            <a:r>
              <a:rPr lang="en-SG" dirty="0" smtClean="0"/>
              <a:t> </a:t>
            </a:r>
            <a:r>
              <a:rPr lang="en-SG" dirty="0" err="1" smtClean="0"/>
              <a:t>অক্ষম</a:t>
            </a:r>
            <a:r>
              <a:rPr lang="en-SG" dirty="0" smtClean="0"/>
              <a:t> </a:t>
            </a:r>
            <a:r>
              <a:rPr lang="en-SG" dirty="0" err="1" smtClean="0"/>
              <a:t>হয়</a:t>
            </a:r>
            <a:r>
              <a:rPr lang="en-SG" dirty="0" smtClean="0"/>
              <a:t>। </a:t>
            </a:r>
            <a:r>
              <a:rPr lang="en-SG" dirty="0" err="1" smtClean="0"/>
              <a:t>নিম্নাভিমুখী</a:t>
            </a:r>
            <a:r>
              <a:rPr lang="en-SG" dirty="0" smtClean="0"/>
              <a:t> </a:t>
            </a:r>
            <a:r>
              <a:rPr lang="en-SG" dirty="0" err="1" smtClean="0"/>
              <a:t>মাত্রা</a:t>
            </a:r>
            <a:r>
              <a:rPr lang="en-SG" dirty="0" smtClean="0"/>
              <a:t> </a:t>
            </a:r>
            <a:r>
              <a:rPr lang="en-SG" dirty="0" err="1" smtClean="0"/>
              <a:t>বর্ধনের</a:t>
            </a:r>
            <a:r>
              <a:rPr lang="en-SG" dirty="0" smtClean="0"/>
              <a:t> </a:t>
            </a:r>
            <a:r>
              <a:rPr lang="en-SG" dirty="0" err="1" smtClean="0"/>
              <a:t>পদ্ধতির</a:t>
            </a:r>
            <a:r>
              <a:rPr lang="en-SG" dirty="0" smtClean="0"/>
              <a:t> </a:t>
            </a:r>
            <a:r>
              <a:rPr lang="en-SG" dirty="0" err="1" smtClean="0"/>
              <a:t>জন্য</a:t>
            </a:r>
            <a:r>
              <a:rPr lang="en-SG" dirty="0" smtClean="0"/>
              <a:t> </a:t>
            </a:r>
            <a:r>
              <a:rPr lang="en-SG" dirty="0" err="1" smtClean="0"/>
              <a:t>গুরুত্বপূর্ণ</a:t>
            </a:r>
            <a:r>
              <a:rPr lang="en-SG" dirty="0" smtClean="0"/>
              <a:t> </a:t>
            </a:r>
            <a:r>
              <a:rPr lang="en-SG" dirty="0" err="1" smtClean="0"/>
              <a:t>এবং</a:t>
            </a:r>
            <a:r>
              <a:rPr lang="en-SG" dirty="0" smtClean="0"/>
              <a:t> </a:t>
            </a:r>
            <a:r>
              <a:rPr lang="en-SG" dirty="0" err="1" smtClean="0"/>
              <a:t>স্বাভাবিক</a:t>
            </a:r>
            <a:r>
              <a:rPr lang="en-SG" dirty="0" smtClean="0"/>
              <a:t>। </a:t>
            </a:r>
            <a:r>
              <a:rPr lang="en-SG" dirty="0" err="1" smtClean="0"/>
              <a:t>নিম্নাভিমূখী</a:t>
            </a:r>
            <a:r>
              <a:rPr lang="en-SG" dirty="0" smtClean="0"/>
              <a:t> </a:t>
            </a:r>
            <a:r>
              <a:rPr lang="en-SG" dirty="0" err="1" smtClean="0"/>
              <a:t>ধারনা</a:t>
            </a:r>
            <a:r>
              <a:rPr lang="en-SG" dirty="0" smtClean="0"/>
              <a:t> </a:t>
            </a:r>
            <a:r>
              <a:rPr lang="en-SG" dirty="0" err="1" smtClean="0"/>
              <a:t>বয়ঃসন্ধিতে</a:t>
            </a:r>
            <a:r>
              <a:rPr lang="en-SG" dirty="0" smtClean="0"/>
              <a:t> </a:t>
            </a:r>
            <a:r>
              <a:rPr lang="en-SG" dirty="0" err="1" smtClean="0"/>
              <a:t>সহজে</a:t>
            </a:r>
            <a:r>
              <a:rPr lang="en-SG" dirty="0" smtClean="0"/>
              <a:t> </a:t>
            </a:r>
            <a:r>
              <a:rPr lang="en-SG" dirty="0" err="1" smtClean="0"/>
              <a:t>ব্যবহার</a:t>
            </a:r>
            <a:r>
              <a:rPr lang="en-SG" dirty="0" smtClean="0"/>
              <a:t> </a:t>
            </a:r>
            <a:r>
              <a:rPr lang="en-SG" dirty="0" err="1" smtClean="0"/>
              <a:t>করা</a:t>
            </a:r>
            <a:r>
              <a:rPr lang="en-SG" dirty="0" smtClean="0"/>
              <a:t> </a:t>
            </a:r>
            <a:r>
              <a:rPr lang="en-SG" dirty="0" err="1" smtClean="0"/>
              <a:t>যায়</a:t>
            </a:r>
            <a:r>
              <a:rPr lang="en-SG" dirty="0" smtClean="0"/>
              <a:t> </a:t>
            </a:r>
            <a:r>
              <a:rPr lang="en-SG" dirty="0" err="1" smtClean="0"/>
              <a:t>না</a:t>
            </a:r>
            <a:r>
              <a:rPr lang="en-SG" dirty="0" smtClean="0"/>
              <a:t> </a:t>
            </a:r>
            <a:r>
              <a:rPr lang="en-SG" dirty="0" err="1" smtClean="0"/>
              <a:t>যা</a:t>
            </a:r>
            <a:r>
              <a:rPr lang="en-SG" dirty="0" smtClean="0"/>
              <a:t> </a:t>
            </a:r>
            <a:r>
              <a:rPr lang="en-SG" dirty="0" err="1" smtClean="0"/>
              <a:t>অতি</a:t>
            </a:r>
            <a:r>
              <a:rPr lang="en-SG" dirty="0" smtClean="0"/>
              <a:t> </a:t>
            </a:r>
            <a:r>
              <a:rPr lang="en-SG" dirty="0" err="1" smtClean="0"/>
              <a:t>শৈশবের</a:t>
            </a:r>
            <a:r>
              <a:rPr lang="en-SG" dirty="0" smtClean="0"/>
              <a:t> </a:t>
            </a:r>
            <a:r>
              <a:rPr lang="en-SG" dirty="0" err="1" smtClean="0"/>
              <a:t>সাধারণ</a:t>
            </a:r>
            <a:r>
              <a:rPr lang="en-SG" dirty="0" smtClean="0"/>
              <a:t> </a:t>
            </a:r>
            <a:r>
              <a:rPr lang="en-SG" dirty="0" err="1" smtClean="0"/>
              <a:t>অঙ্গ</a:t>
            </a:r>
            <a:r>
              <a:rPr lang="en-SG" dirty="0" smtClean="0"/>
              <a:t> </a:t>
            </a:r>
            <a:r>
              <a:rPr lang="en-SG" dirty="0" err="1" smtClean="0"/>
              <a:t>সঞ্চালনের</a:t>
            </a:r>
            <a:r>
              <a:rPr lang="en-SG" dirty="0" smtClean="0"/>
              <a:t> </a:t>
            </a:r>
            <a:r>
              <a:rPr lang="en-SG" dirty="0" err="1" smtClean="0"/>
              <a:t>দক্ষতা</a:t>
            </a:r>
            <a:r>
              <a:rPr lang="en-SG" dirty="0" smtClean="0"/>
              <a:t> </a:t>
            </a:r>
            <a:r>
              <a:rPr lang="en-SG" dirty="0" err="1" smtClean="0"/>
              <a:t>অর্জনের</a:t>
            </a:r>
            <a:r>
              <a:rPr lang="en-SG" dirty="0" smtClean="0"/>
              <a:t> </a:t>
            </a:r>
            <a:r>
              <a:rPr lang="en-SG" dirty="0" err="1" smtClean="0"/>
              <a:t>জন্য</a:t>
            </a:r>
            <a:r>
              <a:rPr lang="en-SG" dirty="0" smtClean="0"/>
              <a:t> </a:t>
            </a:r>
            <a:r>
              <a:rPr lang="en-SG" dirty="0" err="1" smtClean="0"/>
              <a:t>ব্যবহার</a:t>
            </a:r>
            <a:r>
              <a:rPr lang="en-SG" dirty="0" smtClean="0"/>
              <a:t> </a:t>
            </a:r>
            <a:r>
              <a:rPr lang="en-SG" dirty="0" err="1" smtClean="0"/>
              <a:t>করতে</a:t>
            </a:r>
            <a:r>
              <a:rPr lang="en-SG" dirty="0" smtClean="0"/>
              <a:t> </a:t>
            </a:r>
            <a:r>
              <a:rPr lang="en-SG" dirty="0" err="1" smtClean="0"/>
              <a:t>পারে</a:t>
            </a:r>
            <a:r>
              <a:rPr lang="en-SG" dirty="0" smtClean="0"/>
              <a:t> ।</a:t>
            </a:r>
          </a:p>
          <a:p>
            <a:pPr marL="0" indent="0">
              <a:buNone/>
            </a:pPr>
            <a:r>
              <a:rPr lang="en-SG" dirty="0" err="1" smtClean="0"/>
              <a:t>Gesells</a:t>
            </a:r>
            <a:r>
              <a:rPr lang="en-SG" dirty="0" smtClean="0"/>
              <a:t> Description of the pubescent and adolescent period– </a:t>
            </a:r>
            <a:r>
              <a:rPr lang="en-SG" dirty="0" err="1" smtClean="0"/>
              <a:t>গেসেলের</a:t>
            </a:r>
            <a:r>
              <a:rPr lang="en-SG" dirty="0" smtClean="0"/>
              <a:t> </a:t>
            </a:r>
            <a:r>
              <a:rPr lang="en-SG" dirty="0" err="1" smtClean="0"/>
              <a:t>প্রাক</a:t>
            </a:r>
            <a:r>
              <a:rPr lang="en-SG" dirty="0" smtClean="0"/>
              <a:t> </a:t>
            </a:r>
            <a:r>
              <a:rPr lang="en-SG" dirty="0" err="1" smtClean="0"/>
              <a:t>বয়ঃসন্ধি</a:t>
            </a:r>
            <a:r>
              <a:rPr lang="en-SG" dirty="0" smtClean="0"/>
              <a:t> ও </a:t>
            </a:r>
            <a:r>
              <a:rPr lang="en-SG" dirty="0" err="1" smtClean="0"/>
              <a:t>বয়ঃসন্ধিকালীন</a:t>
            </a:r>
            <a:r>
              <a:rPr lang="en-SG" dirty="0" smtClean="0"/>
              <a:t> </a:t>
            </a:r>
            <a:r>
              <a:rPr lang="en-SG" dirty="0" err="1" smtClean="0"/>
              <a:t>বর্ণনাঃ</a:t>
            </a:r>
            <a:r>
              <a:rPr lang="en-SG" dirty="0" smtClean="0"/>
              <a:t>– </a:t>
            </a:r>
            <a:r>
              <a:rPr lang="en-SG" dirty="0" err="1" smtClean="0"/>
              <a:t>লিউনের</a:t>
            </a:r>
            <a:r>
              <a:rPr lang="en-SG" dirty="0" smtClean="0"/>
              <a:t> </a:t>
            </a:r>
            <a:r>
              <a:rPr lang="en-SG" dirty="0" err="1" smtClean="0"/>
              <a:t>মতে</a:t>
            </a:r>
            <a:r>
              <a:rPr lang="en-SG" dirty="0" smtClean="0"/>
              <a:t> </a:t>
            </a:r>
            <a:r>
              <a:rPr lang="en-SG" dirty="0" err="1" smtClean="0"/>
              <a:t>গেসেল</a:t>
            </a:r>
            <a:r>
              <a:rPr lang="en-SG" dirty="0" smtClean="0"/>
              <a:t> ও </a:t>
            </a:r>
            <a:r>
              <a:rPr lang="en-SG" dirty="0" err="1" smtClean="0"/>
              <a:t>বয়ঃসন্ধিক্ষনকে</a:t>
            </a:r>
            <a:r>
              <a:rPr lang="en-SG" dirty="0" smtClean="0"/>
              <a:t> </a:t>
            </a:r>
            <a:r>
              <a:rPr lang="en-SG" dirty="0" err="1" smtClean="0"/>
              <a:t>শৈশবকাল</a:t>
            </a:r>
            <a:r>
              <a:rPr lang="en-SG" dirty="0" smtClean="0"/>
              <a:t> </a:t>
            </a:r>
            <a:r>
              <a:rPr lang="en-SG" dirty="0" err="1" smtClean="0"/>
              <a:t>থেকে</a:t>
            </a:r>
            <a:r>
              <a:rPr lang="en-SG" dirty="0" smtClean="0"/>
              <a:t> </a:t>
            </a:r>
            <a:r>
              <a:rPr lang="en-SG" dirty="0" err="1" smtClean="0"/>
              <a:t>বয়ঃপ্রাপ্তি</a:t>
            </a:r>
            <a:r>
              <a:rPr lang="en-SG" dirty="0" smtClean="0"/>
              <a:t> </a:t>
            </a:r>
            <a:r>
              <a:rPr lang="en-SG" dirty="0" err="1" smtClean="0"/>
              <a:t>পর্যন্ত</a:t>
            </a:r>
            <a:r>
              <a:rPr lang="en-SG" dirty="0" smtClean="0"/>
              <a:t> </a:t>
            </a:r>
            <a:r>
              <a:rPr lang="en-SG" dirty="0" err="1" smtClean="0"/>
              <a:t>একটা</a:t>
            </a:r>
            <a:r>
              <a:rPr lang="en-SG" dirty="0" smtClean="0"/>
              <a:t> </a:t>
            </a:r>
            <a:r>
              <a:rPr lang="en-SG" dirty="0" err="1" smtClean="0"/>
              <a:t>চুড়ান্ত</a:t>
            </a:r>
            <a:r>
              <a:rPr lang="en-SG" dirty="0" smtClean="0"/>
              <a:t> </a:t>
            </a:r>
            <a:r>
              <a:rPr lang="en-SG" dirty="0" err="1" smtClean="0"/>
              <a:t>পরিবর্তনের</a:t>
            </a:r>
            <a:r>
              <a:rPr lang="en-SG" dirty="0" smtClean="0"/>
              <a:t> </a:t>
            </a:r>
            <a:r>
              <a:rPr lang="en-US" dirty="0" err="1" smtClean="0"/>
              <a:t>সময়</a:t>
            </a:r>
            <a:r>
              <a:rPr lang="en-US" dirty="0" smtClean="0"/>
              <a:t> </a:t>
            </a:r>
            <a:r>
              <a:rPr lang="en-US" dirty="0" err="1" smtClean="0"/>
              <a:t>হিসেবে</a:t>
            </a:r>
            <a:r>
              <a:rPr lang="en-US" dirty="0" smtClean="0"/>
              <a:t> </a:t>
            </a:r>
            <a:r>
              <a:rPr lang="en-US" dirty="0" err="1" smtClean="0"/>
              <a:t>বিবেচনা</a:t>
            </a:r>
            <a:r>
              <a:rPr lang="en-US" dirty="0" smtClean="0"/>
              <a:t> </a:t>
            </a:r>
            <a:r>
              <a:rPr lang="en-US" dirty="0" err="1" smtClean="0"/>
              <a:t>করেন।আনুমানিক</a:t>
            </a:r>
            <a:r>
              <a:rPr lang="en-US" dirty="0" smtClean="0"/>
              <a:t> ১১ </a:t>
            </a:r>
            <a:r>
              <a:rPr lang="en-US" dirty="0" err="1" smtClean="0"/>
              <a:t>বৎসর</a:t>
            </a:r>
            <a:r>
              <a:rPr lang="en-US" dirty="0" smtClean="0"/>
              <a:t> </a:t>
            </a:r>
            <a:r>
              <a:rPr lang="en-US" dirty="0" err="1" smtClean="0"/>
              <a:t>বয়স</a:t>
            </a:r>
            <a:r>
              <a:rPr lang="en-US" dirty="0" smtClean="0"/>
              <a:t> </a:t>
            </a:r>
            <a:r>
              <a:rPr lang="en-US" dirty="0" err="1" smtClean="0"/>
              <a:t>থেকে</a:t>
            </a:r>
            <a:r>
              <a:rPr lang="en-US" dirty="0" smtClean="0"/>
              <a:t> </a:t>
            </a:r>
            <a:r>
              <a:rPr lang="en-SG" dirty="0" err="1" smtClean="0"/>
              <a:t>বয়ঃসন্ধিকালীন</a:t>
            </a:r>
            <a:r>
              <a:rPr lang="en-SG" dirty="0" smtClean="0"/>
              <a:t> </a:t>
            </a:r>
            <a:r>
              <a:rPr lang="en-SG" dirty="0" err="1" smtClean="0"/>
              <a:t>আচরণ</a:t>
            </a:r>
            <a:r>
              <a:rPr lang="en-SG" dirty="0" smtClean="0"/>
              <a:t> </a:t>
            </a:r>
            <a:r>
              <a:rPr lang="en-SG" dirty="0" err="1" smtClean="0"/>
              <a:t>শুরু</a:t>
            </a:r>
            <a:r>
              <a:rPr lang="en-SG" dirty="0" smtClean="0"/>
              <a:t> </a:t>
            </a:r>
            <a:r>
              <a:rPr lang="en-SG" dirty="0" err="1" smtClean="0"/>
              <a:t>হয়</a:t>
            </a:r>
            <a:r>
              <a:rPr lang="en-SG" dirty="0" smtClean="0"/>
              <a:t> </a:t>
            </a:r>
            <a:r>
              <a:rPr lang="en-SG" dirty="0" err="1" smtClean="0"/>
              <a:t>এবং</a:t>
            </a:r>
            <a:r>
              <a:rPr lang="en-SG" dirty="0" smtClean="0"/>
              <a:t> ২০ </a:t>
            </a:r>
            <a:r>
              <a:rPr lang="en-SG" dirty="0" err="1" smtClean="0"/>
              <a:t>বৎসরের</a:t>
            </a:r>
            <a:r>
              <a:rPr lang="en-SG" dirty="0" smtClean="0"/>
              <a:t> </a:t>
            </a:r>
            <a:r>
              <a:rPr lang="en-SG" dirty="0" err="1" smtClean="0"/>
              <a:t>দিকে</a:t>
            </a:r>
            <a:r>
              <a:rPr lang="en-SG" dirty="0" smtClean="0"/>
              <a:t> </a:t>
            </a:r>
            <a:r>
              <a:rPr lang="en-SG" dirty="0" err="1" smtClean="0"/>
              <a:t>পূর্ণ</a:t>
            </a:r>
            <a:r>
              <a:rPr lang="en-SG" dirty="0" smtClean="0"/>
              <a:t> </a:t>
            </a:r>
            <a:r>
              <a:rPr lang="en-SG" dirty="0" err="1" smtClean="0"/>
              <a:t>পরিপক্কতা</a:t>
            </a:r>
            <a:r>
              <a:rPr lang="en-SG" dirty="0" smtClean="0"/>
              <a:t> </a:t>
            </a:r>
            <a:r>
              <a:rPr lang="en-SG" dirty="0" err="1" smtClean="0"/>
              <a:t>অর্জন</a:t>
            </a:r>
            <a:r>
              <a:rPr lang="en-SG" dirty="0" smtClean="0"/>
              <a:t> </a:t>
            </a:r>
            <a:r>
              <a:rPr lang="en-SG" dirty="0" err="1" smtClean="0"/>
              <a:t>করে</a:t>
            </a:r>
            <a:r>
              <a:rPr lang="en-SG" dirty="0" smtClean="0"/>
              <a:t>। </a:t>
            </a:r>
            <a:r>
              <a:rPr lang="en-SG" dirty="0" err="1" smtClean="0"/>
              <a:t>বয়ঃসন্ধিকালের</a:t>
            </a:r>
            <a:r>
              <a:rPr lang="en-SG" dirty="0" smtClean="0"/>
              <a:t> </a:t>
            </a:r>
            <a:r>
              <a:rPr lang="en-SG" dirty="0" err="1" smtClean="0"/>
              <a:t>বেশী</a:t>
            </a:r>
            <a:r>
              <a:rPr lang="en-SG" dirty="0" smtClean="0"/>
              <a:t> </a:t>
            </a:r>
            <a:r>
              <a:rPr lang="en-SG" dirty="0" err="1" smtClean="0"/>
              <a:t>প্রয়োজনীয়</a:t>
            </a:r>
            <a:r>
              <a:rPr lang="en-SG" dirty="0" smtClean="0"/>
              <a:t> </a:t>
            </a:r>
            <a:r>
              <a:rPr lang="en-SG" dirty="0" err="1" smtClean="0"/>
              <a:t>পরিবর্তন</a:t>
            </a:r>
            <a:r>
              <a:rPr lang="en-SG" dirty="0" smtClean="0"/>
              <a:t> </a:t>
            </a:r>
            <a:r>
              <a:rPr lang="en-SG" dirty="0" err="1" smtClean="0"/>
              <a:t>গুলি</a:t>
            </a:r>
            <a:r>
              <a:rPr lang="en-SG" dirty="0" smtClean="0"/>
              <a:t> ১ম </a:t>
            </a:r>
            <a:r>
              <a:rPr lang="en-SG" dirty="0" err="1" smtClean="0"/>
              <a:t>পাঁচ</a:t>
            </a:r>
            <a:r>
              <a:rPr lang="en-SG" dirty="0" smtClean="0"/>
              <a:t> </a:t>
            </a:r>
            <a:r>
              <a:rPr lang="en-SG" dirty="0" err="1" smtClean="0"/>
              <a:t>বৎসরে</a:t>
            </a:r>
            <a:r>
              <a:rPr lang="en-SG" dirty="0" smtClean="0"/>
              <a:t> </a:t>
            </a:r>
            <a:r>
              <a:rPr lang="en-SG" dirty="0" err="1" smtClean="0"/>
              <a:t>ঘটে</a:t>
            </a:r>
            <a:r>
              <a:rPr lang="en-SG" dirty="0" smtClean="0"/>
              <a:t> ।</a:t>
            </a:r>
            <a:endParaRPr lang="en-SG" dirty="0"/>
          </a:p>
        </p:txBody>
      </p:sp>
    </p:spTree>
    <p:extLst>
      <p:ext uri="{BB962C8B-B14F-4D97-AF65-F5344CB8AC3E}">
        <p14:creationId xmlns:p14="http://schemas.microsoft.com/office/powerpoint/2010/main" val="3839780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smtClean="0"/>
              <a:t>তিনি</a:t>
            </a:r>
            <a:r>
              <a:rPr lang="en-US" dirty="0" smtClean="0"/>
              <a:t> </a:t>
            </a:r>
            <a:r>
              <a:rPr lang="en-US" dirty="0" err="1" smtClean="0"/>
              <a:t>পরিপক্কতার</a:t>
            </a:r>
            <a:r>
              <a:rPr lang="en-US" dirty="0" smtClean="0"/>
              <a:t> </a:t>
            </a:r>
            <a:r>
              <a:rPr lang="en-US" dirty="0" err="1" smtClean="0"/>
              <a:t>সহজাত</a:t>
            </a:r>
            <a:r>
              <a:rPr lang="en-US" dirty="0" smtClean="0"/>
              <a:t> </a:t>
            </a:r>
            <a:r>
              <a:rPr lang="en-US" dirty="0" err="1" smtClean="0"/>
              <a:t>ধারাবাহিকতা</a:t>
            </a:r>
            <a:r>
              <a:rPr lang="en-US" dirty="0" smtClean="0"/>
              <a:t> </a:t>
            </a:r>
            <a:r>
              <a:rPr lang="en-US" dirty="0" err="1" smtClean="0"/>
              <a:t>এবং</a:t>
            </a:r>
            <a:r>
              <a:rPr lang="en-US" dirty="0" smtClean="0"/>
              <a:t> </a:t>
            </a:r>
            <a:r>
              <a:rPr lang="en-US" dirty="0" err="1" smtClean="0"/>
              <a:t>বর্ধনের</a:t>
            </a:r>
            <a:r>
              <a:rPr lang="en-US" dirty="0" smtClean="0"/>
              <a:t> </a:t>
            </a:r>
            <a:r>
              <a:rPr lang="en-US" dirty="0" err="1" smtClean="0"/>
              <a:t>ধরণকে</a:t>
            </a:r>
            <a:r>
              <a:rPr lang="en-US" dirty="0" smtClean="0"/>
              <a:t> </a:t>
            </a:r>
            <a:r>
              <a:rPr lang="en-US" dirty="0" err="1" smtClean="0"/>
              <a:t>কম</a:t>
            </a:r>
            <a:r>
              <a:rPr lang="en-US" dirty="0" smtClean="0"/>
              <a:t> </a:t>
            </a:r>
            <a:r>
              <a:rPr lang="bn-IN" dirty="0" smtClean="0"/>
              <a:t>বেশী মনুষ্য জাতির বৈশিষ্ট্য হিসেবে বর্ণনা করেছেন । </a:t>
            </a:r>
          </a:p>
          <a:p>
            <a:pPr marL="0" indent="0">
              <a:buNone/>
            </a:pPr>
            <a:r>
              <a:rPr lang="bn-IN" dirty="0" smtClean="0"/>
              <a:t>গেসেল প্রাক</a:t>
            </a:r>
            <a:r>
              <a:rPr lang="en-SG" dirty="0" err="1" smtClean="0"/>
              <a:t>বয়ঃসন্ধি</a:t>
            </a:r>
            <a:r>
              <a:rPr lang="bn-IN" dirty="0" smtClean="0"/>
              <a:t>ক্ষণ এবং </a:t>
            </a:r>
            <a:r>
              <a:rPr lang="en-SG" dirty="0" err="1"/>
              <a:t>বয়ঃসন্ধি</a:t>
            </a:r>
            <a:r>
              <a:rPr lang="bn-IN" dirty="0" smtClean="0"/>
              <a:t>ক্ষণকে নিয়মতান্ত্রিক উপায়ে পার্থক্য করতে পারেননি। তিনি বিশ্বাস করতেন যে, জীববিদ্যা শুধু বর্ধনের পরিবর্তন, গ্রন্থির ক্ষরণ এবং প্রাথমিক ও গৌণ বৈশিষ্ট্যের বিকাশই নিয়ন্ত্রণ করেনা ।</a:t>
            </a:r>
          </a:p>
          <a:p>
            <a:pPr marL="0" indent="0">
              <a:buNone/>
            </a:pPr>
            <a:r>
              <a:rPr lang="bn-IN" dirty="0" smtClean="0"/>
              <a:t>গেসেল বয়সন্ধিদের বাধ্যতামূলক, ভয়ঙ্কর, অস্থির, সমস্যাময় হিসাবে দেখেননি যেমন “হল” একে তার ধারণায় একেছিলেন “ঝড় ঝঞ্জা” হিসেবে।তিনি এটাকে পরিপক্কতার পদ্ধতি হিসেবে বর্ণনা করেছেন।</a:t>
            </a:r>
          </a:p>
          <a:p>
            <a:pPr marL="0" indent="0">
              <a:buNone/>
            </a:pPr>
            <a:r>
              <a:rPr lang="bn-IN" dirty="0"/>
              <a:t> </a:t>
            </a:r>
            <a:r>
              <a:rPr lang="bn-IN" dirty="0" smtClean="0"/>
              <a:t>        গেসেল সঠিক কার্যকর মনোবিদ্যা ও তাত্ত্বিক বর্ধনের পদ্ধতিতে আপত্তি করেছেন। তিনি প্রত্যেক স্তরের বৈশিষ্ট্য বর্ণনা করতে পরিপক্কতার রেখাচিত্র বর্ণনা করেছেন।তার ধারণাকে সংক্ষেপে</a:t>
            </a:r>
            <a:r>
              <a:rPr lang="en-SG" dirty="0" smtClean="0"/>
              <a:t> </a:t>
            </a:r>
            <a:r>
              <a:rPr lang="bn-IN" smtClean="0"/>
              <a:t>উপস্থাপন করেছেন যুবক থেকে ----বয়স ১০ থেকে ১৬ বৎসর । </a:t>
            </a:r>
            <a:endParaRPr lang="en-SG" dirty="0"/>
          </a:p>
        </p:txBody>
      </p:sp>
    </p:spTree>
    <p:extLst>
      <p:ext uri="{BB962C8B-B14F-4D97-AF65-F5344CB8AC3E}">
        <p14:creationId xmlns:p14="http://schemas.microsoft.com/office/powerpoint/2010/main" val="1736235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783</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Vrinda</vt:lpstr>
      <vt:lpstr>Office Theme</vt:lpstr>
      <vt:lpstr>Arnold Gesells Theory</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Arnold Gesells Theory</dc:title>
  <dc:creator>Ferdousi Begum</dc:creator>
  <cp:lastModifiedBy>Ferdousi Begum</cp:lastModifiedBy>
  <cp:revision>33</cp:revision>
  <dcterms:created xsi:type="dcterms:W3CDTF">2020-05-23T15:42:06Z</dcterms:created>
  <dcterms:modified xsi:type="dcterms:W3CDTF">2020-05-26T06:35:28Z</dcterms:modified>
</cp:coreProperties>
</file>