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75D42-2E2C-49D8-BB00-B87B2C2158C4}" type="datetimeFigureOut">
              <a:rPr lang="en-SG" smtClean="0"/>
              <a:t>27/5/2020</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9B16F-C819-4BC7-B79F-D68D2F25C88C}" type="slidenum">
              <a:rPr lang="en-SG" smtClean="0"/>
              <a:t>‹#›</a:t>
            </a:fld>
            <a:endParaRPr lang="en-SG"/>
          </a:p>
        </p:txBody>
      </p:sp>
    </p:spTree>
    <p:extLst>
      <p:ext uri="{BB962C8B-B14F-4D97-AF65-F5344CB8AC3E}">
        <p14:creationId xmlns:p14="http://schemas.microsoft.com/office/powerpoint/2010/main" val="2529718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87E9B16F-C819-4BC7-B79F-D68D2F25C88C}" type="slidenum">
              <a:rPr lang="en-SG" smtClean="0"/>
              <a:t>5</a:t>
            </a:fld>
            <a:endParaRPr lang="en-SG"/>
          </a:p>
        </p:txBody>
      </p:sp>
    </p:spTree>
    <p:extLst>
      <p:ext uri="{BB962C8B-B14F-4D97-AF65-F5344CB8AC3E}">
        <p14:creationId xmlns:p14="http://schemas.microsoft.com/office/powerpoint/2010/main" val="26476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E30FFA41-6D73-464D-B474-C3333499B160}" type="datetimeFigureOut">
              <a:rPr lang="en-SG" smtClean="0"/>
              <a:t>27/5/2020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410081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E30FFA41-6D73-464D-B474-C3333499B160}" type="datetimeFigureOut">
              <a:rPr lang="en-SG" smtClean="0"/>
              <a:t>27/5/2020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2610987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E30FFA41-6D73-464D-B474-C3333499B160}" type="datetimeFigureOut">
              <a:rPr lang="en-SG" smtClean="0"/>
              <a:t>27/5/2020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330376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E30FFA41-6D73-464D-B474-C3333499B160}" type="datetimeFigureOut">
              <a:rPr lang="en-SG" smtClean="0"/>
              <a:t>27/5/2020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76044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FFA41-6D73-464D-B474-C3333499B160}" type="datetimeFigureOut">
              <a:rPr lang="en-SG" smtClean="0"/>
              <a:t>27/5/2020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398687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E30FFA41-6D73-464D-B474-C3333499B160}" type="datetimeFigureOut">
              <a:rPr lang="en-SG" smtClean="0"/>
              <a:t>27/5/2020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182647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E30FFA41-6D73-464D-B474-C3333499B160}" type="datetimeFigureOut">
              <a:rPr lang="en-SG" smtClean="0"/>
              <a:t>27/5/2020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188632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E30FFA41-6D73-464D-B474-C3333499B160}" type="datetimeFigureOut">
              <a:rPr lang="en-SG" smtClean="0"/>
              <a:t>27/5/2020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282670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FFA41-6D73-464D-B474-C3333499B160}" type="datetimeFigureOut">
              <a:rPr lang="en-SG" smtClean="0"/>
              <a:t>27/5/2020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23348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FFA41-6D73-464D-B474-C3333499B160}" type="datetimeFigureOut">
              <a:rPr lang="en-SG" smtClean="0"/>
              <a:t>27/5/2020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232699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FFA41-6D73-464D-B474-C3333499B160}" type="datetimeFigureOut">
              <a:rPr lang="en-SG" smtClean="0"/>
              <a:t>27/5/2020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5370FF92-E1A9-4954-8038-6F041F13BD06}" type="slidenum">
              <a:rPr lang="en-SG" smtClean="0"/>
              <a:t>‹#›</a:t>
            </a:fld>
            <a:endParaRPr lang="en-SG"/>
          </a:p>
        </p:txBody>
      </p:sp>
    </p:spTree>
    <p:extLst>
      <p:ext uri="{BB962C8B-B14F-4D97-AF65-F5344CB8AC3E}">
        <p14:creationId xmlns:p14="http://schemas.microsoft.com/office/powerpoint/2010/main" val="224158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FFA41-6D73-464D-B474-C3333499B160}" type="datetimeFigureOut">
              <a:rPr lang="en-SG" smtClean="0"/>
              <a:t>27/5/2020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0FF92-E1A9-4954-8038-6F041F13BD06}" type="slidenum">
              <a:rPr lang="en-SG" smtClean="0"/>
              <a:t>‹#›</a:t>
            </a:fld>
            <a:endParaRPr lang="en-SG"/>
          </a:p>
        </p:txBody>
      </p:sp>
    </p:spTree>
    <p:extLst>
      <p:ext uri="{BB962C8B-B14F-4D97-AF65-F5344CB8AC3E}">
        <p14:creationId xmlns:p14="http://schemas.microsoft.com/office/powerpoint/2010/main" val="292358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বর্ধন</a:t>
            </a:r>
            <a:r>
              <a:rPr lang="en-US" dirty="0" smtClean="0"/>
              <a:t> </a:t>
            </a:r>
            <a:r>
              <a:rPr lang="en-US" dirty="0" err="1" smtClean="0"/>
              <a:t>পরিমাপ,উচ্চতা,ওজন</a:t>
            </a:r>
            <a:r>
              <a:rPr lang="en-US" dirty="0" smtClean="0"/>
              <a:t> </a:t>
            </a:r>
            <a:r>
              <a:rPr lang="en-US" dirty="0" err="1" smtClean="0"/>
              <a:t>এবং</a:t>
            </a:r>
            <a:r>
              <a:rPr lang="en-US" dirty="0" smtClean="0"/>
              <a:t> </a:t>
            </a:r>
            <a:r>
              <a:rPr lang="en-US" dirty="0" err="1" smtClean="0"/>
              <a:t>স্বাভাবিক</a:t>
            </a:r>
            <a:r>
              <a:rPr lang="en-US" dirty="0" smtClean="0"/>
              <a:t> </a:t>
            </a:r>
            <a:r>
              <a:rPr lang="en-US" dirty="0" err="1" smtClean="0"/>
              <a:t>বৃদ্ধি</a:t>
            </a:r>
            <a:r>
              <a:rPr lang="en-US" dirty="0" smtClean="0"/>
              <a:t> ---</a:t>
            </a:r>
            <a:endParaRPr lang="en-SG" dirty="0"/>
          </a:p>
        </p:txBody>
      </p:sp>
      <p:sp>
        <p:nvSpPr>
          <p:cNvPr id="3" name="Subtitle 2"/>
          <p:cNvSpPr>
            <a:spLocks noGrp="1"/>
          </p:cNvSpPr>
          <p:nvPr>
            <p:ph type="subTitle" idx="1"/>
          </p:nvPr>
        </p:nvSpPr>
        <p:spPr/>
        <p:txBody>
          <a:bodyPr>
            <a:normAutofit fontScale="77500" lnSpcReduction="20000"/>
          </a:bodyPr>
          <a:lstStyle/>
          <a:p>
            <a:r>
              <a:rPr lang="en-US" dirty="0" err="1" smtClean="0"/>
              <a:t>মানব</a:t>
            </a:r>
            <a:r>
              <a:rPr lang="en-US" dirty="0" smtClean="0"/>
              <a:t> </a:t>
            </a:r>
            <a:r>
              <a:rPr lang="en-US" dirty="0" err="1" smtClean="0"/>
              <a:t>জীবন</a:t>
            </a:r>
            <a:r>
              <a:rPr lang="en-US" dirty="0" smtClean="0"/>
              <a:t> </a:t>
            </a:r>
            <a:r>
              <a:rPr lang="en-US" dirty="0" err="1" smtClean="0"/>
              <a:t>স্থিতিশীল</a:t>
            </a:r>
            <a:r>
              <a:rPr lang="en-US" dirty="0" smtClean="0"/>
              <a:t> </a:t>
            </a:r>
            <a:r>
              <a:rPr lang="en-US" dirty="0" err="1" smtClean="0"/>
              <a:t>নয়</a:t>
            </a:r>
            <a:r>
              <a:rPr lang="en-US" dirty="0" smtClean="0"/>
              <a:t>। </a:t>
            </a:r>
            <a:r>
              <a:rPr lang="bn-IN" dirty="0" smtClean="0"/>
              <a:t>গর্ভধারণের মুহূর্ত থেকে মৃত্যু পর্যন্ত ব্যক্তির </a:t>
            </a:r>
            <a:endParaRPr lang="en-US" dirty="0" smtClean="0"/>
          </a:p>
          <a:p>
            <a:r>
              <a:rPr lang="bn-IN" dirty="0" smtClean="0"/>
              <a:t>পরিবর্তন </a:t>
            </a:r>
            <a:r>
              <a:rPr lang="bn-IN" dirty="0" smtClean="0"/>
              <a:t>চলতে থাকে। ব্যক্তির মধ্যে সূচিত</a:t>
            </a:r>
            <a:r>
              <a:rPr lang="en-SG" dirty="0" smtClean="0"/>
              <a:t> </a:t>
            </a:r>
            <a:r>
              <a:rPr lang="en-US" dirty="0" err="1" smtClean="0"/>
              <a:t>এই</a:t>
            </a:r>
            <a:r>
              <a:rPr lang="en-US" dirty="0" smtClean="0"/>
              <a:t> </a:t>
            </a:r>
            <a:r>
              <a:rPr lang="en-US" dirty="0" err="1" smtClean="0"/>
              <a:t>পরিবর্তনকে</a:t>
            </a:r>
            <a:r>
              <a:rPr lang="en-US" dirty="0" smtClean="0"/>
              <a:t> </a:t>
            </a:r>
            <a:r>
              <a:rPr lang="en-US" dirty="0" err="1" smtClean="0"/>
              <a:t>বর্ধন</a:t>
            </a:r>
            <a:r>
              <a:rPr lang="en-US" dirty="0" smtClean="0"/>
              <a:t> </a:t>
            </a:r>
            <a:r>
              <a:rPr lang="en-US" dirty="0" err="1" smtClean="0"/>
              <a:t>বলে</a:t>
            </a:r>
            <a:r>
              <a:rPr lang="en-US" dirty="0" smtClean="0"/>
              <a:t>।</a:t>
            </a:r>
            <a:r>
              <a:rPr lang="en-US" dirty="0"/>
              <a:t> </a:t>
            </a:r>
            <a:r>
              <a:rPr lang="en-US" dirty="0" err="1" smtClean="0"/>
              <a:t>অর্থা</a:t>
            </a:r>
            <a:r>
              <a:rPr lang="en-US" dirty="0" smtClean="0"/>
              <a:t>ৎ </a:t>
            </a:r>
            <a:endParaRPr lang="en-US" dirty="0" smtClean="0"/>
          </a:p>
          <a:p>
            <a:r>
              <a:rPr lang="en-US" dirty="0" err="1" smtClean="0"/>
              <a:t>বর্ধন</a:t>
            </a:r>
            <a:r>
              <a:rPr lang="en-US" dirty="0" smtClean="0"/>
              <a:t> </a:t>
            </a:r>
            <a:r>
              <a:rPr lang="en-US" dirty="0" err="1" smtClean="0"/>
              <a:t>হলো</a:t>
            </a:r>
            <a:r>
              <a:rPr lang="en-US" dirty="0" smtClean="0"/>
              <a:t> </a:t>
            </a:r>
            <a:r>
              <a:rPr lang="en-US" dirty="0" err="1" smtClean="0"/>
              <a:t>ব্যক্তির</a:t>
            </a:r>
            <a:r>
              <a:rPr lang="en-US" dirty="0" smtClean="0"/>
              <a:t> </a:t>
            </a:r>
            <a:r>
              <a:rPr lang="en-US" dirty="0" err="1" smtClean="0"/>
              <a:t>কর্মক্ষমতার</a:t>
            </a:r>
            <a:r>
              <a:rPr lang="en-US" dirty="0" smtClean="0"/>
              <a:t> </a:t>
            </a:r>
            <a:r>
              <a:rPr lang="en-US" dirty="0" err="1" smtClean="0"/>
              <a:t>উত্তরোত্তর</a:t>
            </a:r>
            <a:r>
              <a:rPr lang="en-US" dirty="0" smtClean="0"/>
              <a:t> </a:t>
            </a:r>
            <a:r>
              <a:rPr lang="en-US" dirty="0" err="1" smtClean="0"/>
              <a:t>বৃদ্ধি</a:t>
            </a:r>
            <a:r>
              <a:rPr lang="en-US" dirty="0" smtClean="0"/>
              <a:t>, </a:t>
            </a:r>
            <a:r>
              <a:rPr lang="en-US" dirty="0" err="1" smtClean="0"/>
              <a:t>একটি</a:t>
            </a:r>
            <a:r>
              <a:rPr lang="en-US" dirty="0" smtClean="0"/>
              <a:t> </a:t>
            </a:r>
            <a:r>
              <a:rPr lang="en-US" dirty="0" err="1" smtClean="0"/>
              <a:t>অপরিণত</a:t>
            </a:r>
            <a:r>
              <a:rPr lang="en-US" dirty="0" smtClean="0"/>
              <a:t> </a:t>
            </a:r>
            <a:r>
              <a:rPr lang="en-US" dirty="0" err="1" smtClean="0"/>
              <a:t>অবস্থা</a:t>
            </a:r>
            <a:r>
              <a:rPr lang="en-US" dirty="0" smtClean="0"/>
              <a:t> </a:t>
            </a:r>
            <a:r>
              <a:rPr lang="en-US" dirty="0" err="1" smtClean="0"/>
              <a:t>থেকে</a:t>
            </a:r>
            <a:r>
              <a:rPr lang="en-US" dirty="0" smtClean="0"/>
              <a:t> </a:t>
            </a:r>
            <a:endParaRPr lang="en-US" dirty="0" smtClean="0"/>
          </a:p>
          <a:p>
            <a:r>
              <a:rPr lang="en-US" dirty="0" err="1" smtClean="0"/>
              <a:t>পূর্ণতাপ্রাপ্তি</a:t>
            </a:r>
            <a:r>
              <a:rPr lang="en-US" dirty="0" smtClean="0"/>
              <a:t>। </a:t>
            </a:r>
            <a:r>
              <a:rPr lang="en-US" dirty="0" err="1" smtClean="0"/>
              <a:t>যেমনঃ</a:t>
            </a:r>
            <a:r>
              <a:rPr lang="en-US" dirty="0" smtClean="0"/>
              <a:t> </a:t>
            </a:r>
            <a:r>
              <a:rPr lang="en-US" dirty="0" err="1" smtClean="0"/>
              <a:t>উচ্চতা</a:t>
            </a:r>
            <a:r>
              <a:rPr lang="en-US" dirty="0" smtClean="0"/>
              <a:t>, </a:t>
            </a:r>
            <a:r>
              <a:rPr lang="en-US" dirty="0" err="1" smtClean="0"/>
              <a:t>ওজন</a:t>
            </a:r>
            <a:r>
              <a:rPr lang="en-US" dirty="0" smtClean="0"/>
              <a:t>, </a:t>
            </a:r>
            <a:r>
              <a:rPr lang="en-US" dirty="0" err="1" smtClean="0"/>
              <a:t>আকার</a:t>
            </a:r>
            <a:r>
              <a:rPr lang="en-US" dirty="0" smtClean="0"/>
              <a:t>, </a:t>
            </a:r>
            <a:r>
              <a:rPr lang="en-US" dirty="0" err="1" smtClean="0"/>
              <a:t>গঠন</a:t>
            </a:r>
            <a:r>
              <a:rPr lang="en-US" dirty="0" smtClean="0"/>
              <a:t> </a:t>
            </a:r>
            <a:r>
              <a:rPr lang="en-US" dirty="0" err="1" smtClean="0"/>
              <a:t>ইত্যাদির</a:t>
            </a:r>
            <a:r>
              <a:rPr lang="en-US" dirty="0" smtClean="0"/>
              <a:t> </a:t>
            </a:r>
            <a:r>
              <a:rPr lang="en-US" dirty="0" err="1" smtClean="0"/>
              <a:t>পরিবর্তন</a:t>
            </a:r>
            <a:r>
              <a:rPr lang="en-US" dirty="0" smtClean="0"/>
              <a:t>। </a:t>
            </a:r>
          </a:p>
          <a:p>
            <a:r>
              <a:rPr lang="bn-IN" dirty="0" smtClean="0"/>
              <a:t> </a:t>
            </a:r>
            <a:endParaRPr lang="en-SG" dirty="0"/>
          </a:p>
        </p:txBody>
      </p:sp>
    </p:spTree>
    <p:extLst>
      <p:ext uri="{BB962C8B-B14F-4D97-AF65-F5344CB8AC3E}">
        <p14:creationId xmlns:p14="http://schemas.microsoft.com/office/powerpoint/2010/main" val="279077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85000" lnSpcReduction="10000"/>
          </a:bodyPr>
          <a:lstStyle/>
          <a:p>
            <a:pPr marL="0" indent="0">
              <a:buNone/>
            </a:pPr>
            <a:r>
              <a:rPr lang="bn-IN" dirty="0" smtClean="0"/>
              <a:t>শিশু মনোবিজ্ঞানীরা শিশুর দৈহিক বৃদ্ধিকে যথেষ্ট গুরুত্ব দেন।মানব শিশুর দেহের ও মনের মধ্যে একটা নির্ভরযোগ্য সম্পর্কের কথা মনোবিদেরা জোর দিয়ে বলেন এবং এটাও সত্য বলে প্রমাণিত হয়েছে যে মানসিক আবেগ ও সামাজিক প্রবনতা আর শারীরিক বৈশিষ্ট্য বিশেষ প্রভাব বিস্তার করে।এমনকি শিশুর লেখাপড়ার প্রস্তুতিতেও দেহের কিছু কিছু অঙ্গের পরিপক্কতা জড়িত থাকে। বস্তুত পক্ষে শিশুর দৈহিক বিকাশ তার ঐ বয়সের ক্ষমতা, দক্ষতা ও শক্তির পরিচয় দেয়। দৈহিক অসুস্থতা ও অস্বাভাবিকতা যে শিশুর স্বাস্থ্য বিকাশ, পরবর্তীকালের বৃদ্ধি ও পরিনতি লাভে   প্রতিবন্ধকতা সৃস্টি করে তাতে কোন সন্দেহ নেই ।</a:t>
            </a:r>
          </a:p>
          <a:p>
            <a:pPr marL="0" indent="0">
              <a:buNone/>
            </a:pPr>
            <a:r>
              <a:rPr lang="bn-IN" dirty="0"/>
              <a:t> </a:t>
            </a:r>
            <a:r>
              <a:rPr lang="bn-IN" dirty="0" smtClean="0"/>
              <a:t>                   বর্ধন সম্পর্কে স্পষ্ট ধারনা পেতে হলে শিশুর,বয়স,উচ্চতা, ওজন অর্থাৎ সব অঙ্গ-প্রত্যঙ্গের বর্ধন সঠিক হয়েছে কিনা জানতে হবে।কারন শৈশবে বর্ধন সঠিক হলেই সুধুমাত্র ভবিষ্যতে সঠিক বর্ধন নিশ্চিত হবে।যেমন যে শিশুর শারীরিক বর্ধন ভাল নয় তার মানসিক বিকাশও ভাল হয়না,আর মানসিক বিকাশ ভাল না হলে বা যথাযথ না হলে বুদ্ধির বিকাশ ও বিকশিত হতে পারে না। </a:t>
            </a:r>
            <a:endParaRPr lang="en-SG" dirty="0"/>
          </a:p>
        </p:txBody>
      </p:sp>
    </p:spTree>
    <p:extLst>
      <p:ext uri="{BB962C8B-B14F-4D97-AF65-F5344CB8AC3E}">
        <p14:creationId xmlns:p14="http://schemas.microsoft.com/office/powerpoint/2010/main" val="356250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92500" lnSpcReduction="10000"/>
          </a:bodyPr>
          <a:lstStyle/>
          <a:p>
            <a:pPr marL="0" indent="0">
              <a:buNone/>
            </a:pPr>
            <a:r>
              <a:rPr lang="bn-IN" dirty="0" smtClean="0"/>
              <a:t>শিশুকালই মানবজীবনের ভবিষ্যতের ভিত রচনা করে। যে শিশুর ছোটবেলায় স্বাস্থ্য ভাল থাকেনা কিন্তু পরবর্তীতে ভাল হলেও দেখা যায় ভবিষ্যতে তার মানসিক বিকাশও সঠিক হয় না। শিশুদের বর্ধনের ধারা ও নীতি একই রকম হলেও সব শিশুর ক্ষেত্রে অনেক সময় একরকম হয় না।তাই </a:t>
            </a:r>
            <a:r>
              <a:rPr lang="en-US" dirty="0" err="1" smtClean="0"/>
              <a:t>কো</a:t>
            </a:r>
            <a:r>
              <a:rPr lang="bn-IN" dirty="0" smtClean="0"/>
              <a:t>ন বয়সে শিশুর অঙ্গ সঞ্চালন ও দক্ষতা কি রকম হয়, দৈহিক, পরিণতির বিভিন্ন স্তরে কিকি বৈশিষ্ট্য লক্ষ্য করা যায় ইত্যাদি</a:t>
            </a:r>
            <a:r>
              <a:rPr lang="en-SG" dirty="0" smtClean="0"/>
              <a:t> </a:t>
            </a:r>
            <a:r>
              <a:rPr lang="en-US" dirty="0" err="1" smtClean="0"/>
              <a:t>সম্বন্ধে</a:t>
            </a:r>
            <a:r>
              <a:rPr lang="en-US" dirty="0" smtClean="0"/>
              <a:t> </a:t>
            </a:r>
            <a:r>
              <a:rPr lang="en-US" dirty="0" err="1" smtClean="0"/>
              <a:t>জ্ঞান</a:t>
            </a:r>
            <a:r>
              <a:rPr lang="en-US" dirty="0" smtClean="0"/>
              <a:t> </a:t>
            </a:r>
            <a:r>
              <a:rPr lang="en-US" dirty="0" err="1" smtClean="0"/>
              <a:t>থাকলে</a:t>
            </a:r>
            <a:r>
              <a:rPr lang="en-US" dirty="0" smtClean="0"/>
              <a:t> </a:t>
            </a:r>
            <a:r>
              <a:rPr lang="en-US" dirty="0" err="1" smtClean="0"/>
              <a:t>শিশুর</a:t>
            </a:r>
            <a:r>
              <a:rPr lang="en-US" dirty="0" smtClean="0"/>
              <a:t> </a:t>
            </a:r>
            <a:r>
              <a:rPr lang="en-US" dirty="0" err="1" smtClean="0"/>
              <a:t>সামর্থ্য</a:t>
            </a:r>
            <a:r>
              <a:rPr lang="en-US" dirty="0" smtClean="0"/>
              <a:t> </a:t>
            </a:r>
            <a:r>
              <a:rPr lang="en-US" dirty="0" err="1" smtClean="0"/>
              <a:t>অনুযায়ী</a:t>
            </a:r>
            <a:r>
              <a:rPr lang="en-US" dirty="0" smtClean="0"/>
              <a:t> </a:t>
            </a:r>
            <a:r>
              <a:rPr lang="en-US" dirty="0" err="1" smtClean="0"/>
              <a:t>সেই</a:t>
            </a:r>
            <a:r>
              <a:rPr lang="en-US" dirty="0" smtClean="0"/>
              <a:t> </a:t>
            </a:r>
            <a:r>
              <a:rPr lang="en-US" dirty="0" err="1" smtClean="0"/>
              <a:t>মত</a:t>
            </a:r>
            <a:r>
              <a:rPr lang="en-US" dirty="0" smtClean="0"/>
              <a:t> </a:t>
            </a:r>
            <a:r>
              <a:rPr lang="en-US" dirty="0" err="1" smtClean="0"/>
              <a:t>শিক্ষা</a:t>
            </a:r>
            <a:r>
              <a:rPr lang="en-US" dirty="0" smtClean="0"/>
              <a:t> </a:t>
            </a:r>
            <a:r>
              <a:rPr lang="en-US" dirty="0" err="1" smtClean="0"/>
              <a:t>উপাদান</a:t>
            </a:r>
            <a:r>
              <a:rPr lang="en-US" dirty="0" smtClean="0"/>
              <a:t> </a:t>
            </a:r>
            <a:r>
              <a:rPr lang="en-US" dirty="0" err="1" smtClean="0"/>
              <a:t>শিশুর</a:t>
            </a:r>
            <a:r>
              <a:rPr lang="en-US" dirty="0" smtClean="0"/>
              <a:t> </a:t>
            </a:r>
            <a:r>
              <a:rPr lang="en-US" dirty="0" err="1" smtClean="0"/>
              <a:t>সামনে</a:t>
            </a:r>
            <a:r>
              <a:rPr lang="en-US" dirty="0" smtClean="0"/>
              <a:t> </a:t>
            </a:r>
            <a:r>
              <a:rPr lang="en-US" dirty="0" err="1" smtClean="0"/>
              <a:t>উপস্থিত</a:t>
            </a:r>
            <a:r>
              <a:rPr lang="en-US" dirty="0" smtClean="0"/>
              <a:t> </a:t>
            </a:r>
            <a:r>
              <a:rPr lang="en-US" dirty="0" err="1" smtClean="0"/>
              <a:t>করা</a:t>
            </a:r>
            <a:r>
              <a:rPr lang="en-US" dirty="0" smtClean="0"/>
              <a:t> </a:t>
            </a:r>
            <a:r>
              <a:rPr lang="en-US" dirty="0" err="1" smtClean="0"/>
              <a:t>যায়</a:t>
            </a:r>
            <a:r>
              <a:rPr lang="en-US" dirty="0" smtClean="0"/>
              <a:t> </a:t>
            </a:r>
            <a:r>
              <a:rPr lang="en-US" dirty="0" err="1" smtClean="0"/>
              <a:t>যার</a:t>
            </a:r>
            <a:r>
              <a:rPr lang="en-US" dirty="0" smtClean="0"/>
              <a:t> </a:t>
            </a:r>
            <a:r>
              <a:rPr lang="en-US" dirty="0" err="1" smtClean="0"/>
              <a:t>মাধ্যমে</a:t>
            </a:r>
            <a:r>
              <a:rPr lang="en-US" dirty="0" smtClean="0"/>
              <a:t> </a:t>
            </a:r>
            <a:r>
              <a:rPr lang="en-US" dirty="0" err="1" smtClean="0"/>
              <a:t>শিশুর</a:t>
            </a:r>
            <a:r>
              <a:rPr lang="en-US" dirty="0" smtClean="0"/>
              <a:t> </a:t>
            </a:r>
            <a:r>
              <a:rPr lang="en-US" dirty="0" err="1" smtClean="0"/>
              <a:t>সঠিক</a:t>
            </a:r>
            <a:r>
              <a:rPr lang="en-US" dirty="0" smtClean="0"/>
              <a:t> </a:t>
            </a:r>
            <a:r>
              <a:rPr lang="en-US" dirty="0" err="1" smtClean="0"/>
              <a:t>বিকাশের</a:t>
            </a:r>
            <a:r>
              <a:rPr lang="en-US" dirty="0" smtClean="0"/>
              <a:t> </a:t>
            </a:r>
            <a:r>
              <a:rPr lang="en-US" dirty="0" err="1" smtClean="0"/>
              <a:t>ধারাকে</a:t>
            </a:r>
            <a:r>
              <a:rPr lang="en-US" dirty="0" smtClean="0"/>
              <a:t> </a:t>
            </a:r>
            <a:r>
              <a:rPr lang="en-US" dirty="0" err="1" smtClean="0"/>
              <a:t>তরান্বিত</a:t>
            </a:r>
            <a:r>
              <a:rPr lang="en-US" dirty="0" smtClean="0"/>
              <a:t> </a:t>
            </a:r>
            <a:r>
              <a:rPr lang="en-US" dirty="0" err="1" smtClean="0"/>
              <a:t>করা</a:t>
            </a:r>
            <a:r>
              <a:rPr lang="en-US" dirty="0" smtClean="0"/>
              <a:t> </a:t>
            </a:r>
            <a:r>
              <a:rPr lang="en-US" dirty="0" err="1" smtClean="0"/>
              <a:t>যায়</a:t>
            </a:r>
            <a:r>
              <a:rPr lang="en-US" dirty="0" smtClean="0"/>
              <a:t> ।</a:t>
            </a:r>
            <a:r>
              <a:rPr lang="en-US" dirty="0" err="1" smtClean="0"/>
              <a:t>শিশুর</a:t>
            </a:r>
            <a:r>
              <a:rPr lang="en-US" dirty="0" smtClean="0"/>
              <a:t> </a:t>
            </a:r>
            <a:r>
              <a:rPr lang="en-US" dirty="0" err="1" smtClean="0"/>
              <a:t>দৈহিক</a:t>
            </a:r>
            <a:r>
              <a:rPr lang="en-US" dirty="0" smtClean="0"/>
              <a:t> </a:t>
            </a:r>
            <a:r>
              <a:rPr lang="en-US" dirty="0" err="1" smtClean="0"/>
              <a:t>বিকাশ</a:t>
            </a:r>
            <a:r>
              <a:rPr lang="en-US" dirty="0" smtClean="0"/>
              <a:t> </a:t>
            </a:r>
            <a:r>
              <a:rPr lang="bn-IN" dirty="0" smtClean="0"/>
              <a:t>সম্পর্কে জ্ঞান থাকলে শিশুতে শিশুতে পার্থক্য এবং একই শিশুর বিভিন্ন রকমের পরিবর্তন সম্পর্কে অবগত হওয়া যায়। এছাড়াও শিশুর স্বাভাবিক বৃদ্ধি সম্পর্কে জানা থাকলে শিশুর মধ্যে কোন অস্বাভাবিক ও মন্থরতার কারণ অনুসন্ধান করে চিকিৎসা করানো যায় । </a:t>
            </a:r>
            <a:endParaRPr lang="en-SG" dirty="0"/>
          </a:p>
        </p:txBody>
      </p:sp>
    </p:spTree>
    <p:extLst>
      <p:ext uri="{BB962C8B-B14F-4D97-AF65-F5344CB8AC3E}">
        <p14:creationId xmlns:p14="http://schemas.microsoft.com/office/powerpoint/2010/main" val="428737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dirty="0"/>
          </a:p>
        </p:txBody>
      </p:sp>
      <p:sp>
        <p:nvSpPr>
          <p:cNvPr id="3" name="Content Placeholder 2"/>
          <p:cNvSpPr>
            <a:spLocks noGrp="1"/>
          </p:cNvSpPr>
          <p:nvPr>
            <p:ph idx="1"/>
          </p:nvPr>
        </p:nvSpPr>
        <p:spPr/>
        <p:txBody>
          <a:bodyPr>
            <a:normAutofit fontScale="77500" lnSpcReduction="20000"/>
          </a:bodyPr>
          <a:lstStyle/>
          <a:p>
            <a:pPr marL="0" indent="0">
              <a:buNone/>
            </a:pPr>
            <a:r>
              <a:rPr lang="bn-IN" dirty="0" smtClean="0"/>
              <a:t>নিম্নে শিশুর বিভিন্ন দৈহিক বিকাশের বিভিন্ন দিক সম্পর্কে আলোচনা করা হলোঃ- </a:t>
            </a:r>
          </a:p>
          <a:p>
            <a:pPr marL="0" indent="0">
              <a:buNone/>
            </a:pPr>
            <a:r>
              <a:rPr lang="bn-IN" dirty="0"/>
              <a:t> </a:t>
            </a:r>
            <a:r>
              <a:rPr lang="bn-IN" dirty="0" smtClean="0"/>
              <a:t>            শারীরিক বৃদ্ধি ও বিকাশের ধারা সব শিশুর একরকম হয়না </a:t>
            </a:r>
            <a:r>
              <a:rPr lang="bn-IN" dirty="0" smtClean="0"/>
              <a:t>অর্থাৎ</a:t>
            </a:r>
            <a:endParaRPr lang="en-US" dirty="0" smtClean="0"/>
          </a:p>
          <a:p>
            <a:pPr marL="0" indent="0">
              <a:buNone/>
            </a:pPr>
            <a:r>
              <a:rPr lang="bn-IN" dirty="0" smtClean="0"/>
              <a:t> </a:t>
            </a:r>
            <a:r>
              <a:rPr lang="bn-IN" dirty="0" smtClean="0"/>
              <a:t>প্রত্যেক শিশুর বিকাশের ছন্দ ও বেগ তার নিজস্ব শিশুতে শিশুতে দৈহিক </a:t>
            </a:r>
            <a:endParaRPr lang="en-US" dirty="0" smtClean="0"/>
          </a:p>
          <a:p>
            <a:pPr marL="0" indent="0">
              <a:buNone/>
            </a:pPr>
            <a:r>
              <a:rPr lang="bn-IN" dirty="0" smtClean="0"/>
              <a:t>গঠনের </a:t>
            </a:r>
            <a:r>
              <a:rPr lang="bn-IN" dirty="0" smtClean="0"/>
              <a:t>যে পার্থক্য দেখা দেয় তা পরিণত জীবনে আরও প্রকট ও স্পষ্ট হয়। </a:t>
            </a:r>
            <a:endParaRPr lang="en-US" dirty="0" smtClean="0"/>
          </a:p>
          <a:p>
            <a:pPr marL="0" indent="0">
              <a:buNone/>
            </a:pPr>
            <a:r>
              <a:rPr lang="bn-IN" dirty="0" smtClean="0"/>
              <a:t>শিশুর </a:t>
            </a:r>
            <a:r>
              <a:rPr lang="bn-IN" dirty="0" smtClean="0"/>
              <a:t>বর্ধন ও বিকাশ বংশগতি, পরিবেশ ও লিঙ্গভেদে ভিন্নতর হয় </a:t>
            </a:r>
            <a:r>
              <a:rPr lang="bn-IN" dirty="0" smtClean="0"/>
              <a:t>।</a:t>
            </a:r>
            <a:r>
              <a:rPr lang="bn-IN" dirty="0" smtClean="0"/>
              <a:t>জাতিগত, </a:t>
            </a:r>
            <a:r>
              <a:rPr lang="bn-IN" dirty="0" smtClean="0"/>
              <a:t>গোত্রগত</a:t>
            </a:r>
            <a:endParaRPr lang="en-US" dirty="0" smtClean="0"/>
          </a:p>
          <a:p>
            <a:pPr marL="0" indent="0">
              <a:buNone/>
            </a:pPr>
            <a:r>
              <a:rPr lang="bn-IN" dirty="0" smtClean="0"/>
              <a:t> </a:t>
            </a:r>
            <a:r>
              <a:rPr lang="bn-IN" dirty="0" smtClean="0"/>
              <a:t>ক্ষেত্রে প্রত্যেক জাতীরই একটা নিজস্ব বর্ধন রয়েছে। যেমন </a:t>
            </a:r>
            <a:endParaRPr lang="en-US" dirty="0" smtClean="0"/>
          </a:p>
          <a:p>
            <a:pPr marL="0" indent="0">
              <a:buNone/>
            </a:pPr>
            <a:r>
              <a:rPr lang="bn-IN" dirty="0" smtClean="0"/>
              <a:t>আমেরিকানদের </a:t>
            </a:r>
            <a:r>
              <a:rPr lang="bn-IN" dirty="0" smtClean="0"/>
              <a:t>গায়ের রং সাদা এবং উচ্চতায় লম্বা হয়,পক্ষান্তরে জাপানীজদের </a:t>
            </a:r>
            <a:endParaRPr lang="en-US" dirty="0" smtClean="0"/>
          </a:p>
          <a:p>
            <a:pPr marL="0" indent="0">
              <a:buNone/>
            </a:pPr>
            <a:r>
              <a:rPr lang="bn-IN" dirty="0" smtClean="0"/>
              <a:t>গায়ের </a:t>
            </a:r>
            <a:r>
              <a:rPr lang="bn-IN" dirty="0" smtClean="0"/>
              <a:t>রং হলদেটে এবং উচ্চতায় বেটে বা খাটো হয়।গড় ওজন এবং উচ্চতার </a:t>
            </a:r>
            <a:endParaRPr lang="en-US" dirty="0" smtClean="0"/>
          </a:p>
          <a:p>
            <a:pPr marL="0" indent="0">
              <a:buNone/>
            </a:pPr>
            <a:r>
              <a:rPr lang="bn-IN" dirty="0" smtClean="0"/>
              <a:t>ক্ষেত্রে </a:t>
            </a:r>
            <a:r>
              <a:rPr lang="bn-IN" dirty="0" smtClean="0"/>
              <a:t>বাংলাদেশ ও আমেরিকার মধ্যে যথেষ্ট পার্থক্য রয়েছে । পূর্বে পাশ্চাত্যের </a:t>
            </a:r>
            <a:endParaRPr lang="en-US" dirty="0" smtClean="0"/>
          </a:p>
          <a:p>
            <a:pPr marL="0" indent="0">
              <a:buNone/>
            </a:pPr>
            <a:r>
              <a:rPr lang="bn-IN" dirty="0" smtClean="0"/>
              <a:t>দেশের </a:t>
            </a:r>
            <a:r>
              <a:rPr lang="bn-IN" dirty="0" smtClean="0"/>
              <a:t>সাথে আমাদের দেশের শিশুদের বিকাশের তুলনা করা হতো</a:t>
            </a:r>
            <a:r>
              <a:rPr lang="en-SG" dirty="0" smtClean="0"/>
              <a:t> </a:t>
            </a:r>
            <a:r>
              <a:rPr lang="bn-IN" dirty="0" smtClean="0"/>
              <a:t>বলে </a:t>
            </a:r>
            <a:r>
              <a:rPr lang="en-US" dirty="0" err="1" smtClean="0"/>
              <a:t>মনে</a:t>
            </a:r>
            <a:r>
              <a:rPr lang="en-US" dirty="0" smtClean="0"/>
              <a:t> </a:t>
            </a:r>
            <a:r>
              <a:rPr lang="en-US" dirty="0" err="1" smtClean="0"/>
              <a:t>করা</a:t>
            </a:r>
            <a:r>
              <a:rPr lang="en-US" dirty="0" smtClean="0"/>
              <a:t> </a:t>
            </a:r>
            <a:r>
              <a:rPr lang="en-US" dirty="0" err="1" smtClean="0"/>
              <a:t>হতো</a:t>
            </a:r>
            <a:r>
              <a:rPr lang="en-US" dirty="0" smtClean="0"/>
              <a:t> </a:t>
            </a:r>
            <a:endParaRPr lang="en-US" dirty="0" smtClean="0"/>
          </a:p>
          <a:p>
            <a:pPr marL="0" indent="0">
              <a:buNone/>
            </a:pPr>
            <a:r>
              <a:rPr lang="en-US" dirty="0" err="1" smtClean="0"/>
              <a:t>আমাদের</a:t>
            </a:r>
            <a:r>
              <a:rPr lang="en-US" dirty="0" smtClean="0"/>
              <a:t> </a:t>
            </a:r>
            <a:r>
              <a:rPr lang="en-US" dirty="0" err="1" smtClean="0"/>
              <a:t>শিশুরা</a:t>
            </a:r>
            <a:r>
              <a:rPr lang="en-US" dirty="0" smtClean="0"/>
              <a:t> </a:t>
            </a:r>
            <a:r>
              <a:rPr lang="en-US" dirty="0" err="1" smtClean="0"/>
              <a:t>পুস্টিহীন</a:t>
            </a:r>
            <a:r>
              <a:rPr lang="en-US" dirty="0" smtClean="0"/>
              <a:t> ও </a:t>
            </a:r>
            <a:r>
              <a:rPr lang="en-US" dirty="0" err="1" smtClean="0"/>
              <a:t>দুর্বল</a:t>
            </a:r>
            <a:r>
              <a:rPr lang="en-US" dirty="0" smtClean="0"/>
              <a:t>। </a:t>
            </a:r>
            <a:endParaRPr lang="en-SG" dirty="0" smtClean="0"/>
          </a:p>
          <a:p>
            <a:pPr marL="0" indent="0">
              <a:buNone/>
            </a:pPr>
            <a:r>
              <a:rPr lang="bn-IN" dirty="0" smtClean="0"/>
              <a:t> </a:t>
            </a:r>
            <a:r>
              <a:rPr lang="en-US" dirty="0" smtClean="0"/>
              <a:t>        </a:t>
            </a:r>
            <a:endParaRPr lang="en-SG" dirty="0"/>
          </a:p>
        </p:txBody>
      </p:sp>
    </p:spTree>
    <p:extLst>
      <p:ext uri="{BB962C8B-B14F-4D97-AF65-F5344CB8AC3E}">
        <p14:creationId xmlns:p14="http://schemas.microsoft.com/office/powerpoint/2010/main" val="367618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কিন্তু আসলে তা ঠিক নয়। পিতামাতার উচ্চতা গড়ের উপর শিশুদের উচ্চতা কিছুটা নির্ভর করে থাকে। অর্থাৎ বংশগতির কারণে হয়ে থাকে।  গর্ভ পূর্ববর্তী এবং পরবর্তী পরিবেশের অবস্থা শিশুর বিকাশে যথেষ্ট প্রভাব বিস্তার করে । গর্ভ</a:t>
            </a:r>
            <a:r>
              <a:rPr lang="en-US" dirty="0" err="1" smtClean="0"/>
              <a:t>পূর্বে</a:t>
            </a:r>
            <a:r>
              <a:rPr lang="en-US" dirty="0" smtClean="0"/>
              <a:t> </a:t>
            </a:r>
            <a:r>
              <a:rPr lang="bn-IN" dirty="0" smtClean="0"/>
              <a:t>মায়ের </a:t>
            </a:r>
            <a:r>
              <a:rPr lang="en-US" dirty="0" err="1" smtClean="0"/>
              <a:t>অপুষ্টি</a:t>
            </a:r>
            <a:r>
              <a:rPr lang="en-US" dirty="0" smtClean="0"/>
              <a:t> </a:t>
            </a:r>
            <a:r>
              <a:rPr lang="en-US" dirty="0" err="1" smtClean="0"/>
              <a:t>কিংবা</a:t>
            </a:r>
            <a:r>
              <a:rPr lang="en-US" dirty="0" smtClean="0"/>
              <a:t> </a:t>
            </a:r>
            <a:r>
              <a:rPr lang="en-US" dirty="0" err="1" smtClean="0"/>
              <a:t>জন্ম</a:t>
            </a:r>
            <a:r>
              <a:rPr lang="en-US" dirty="0" smtClean="0"/>
              <a:t> </a:t>
            </a:r>
            <a:r>
              <a:rPr lang="en-US" dirty="0" err="1" smtClean="0"/>
              <a:t>পরবর্তী</a:t>
            </a:r>
            <a:r>
              <a:rPr lang="en-US" dirty="0" smtClean="0"/>
              <a:t> </a:t>
            </a:r>
            <a:r>
              <a:rPr lang="en-US" dirty="0" err="1" smtClean="0"/>
              <a:t>পরিবেশ</a:t>
            </a:r>
            <a:r>
              <a:rPr lang="en-US" dirty="0" smtClean="0"/>
              <a:t> </a:t>
            </a:r>
            <a:r>
              <a:rPr lang="en-US" dirty="0" err="1" smtClean="0"/>
              <a:t>সঠিক</a:t>
            </a:r>
            <a:r>
              <a:rPr lang="en-US" dirty="0" smtClean="0"/>
              <a:t> </a:t>
            </a:r>
            <a:r>
              <a:rPr lang="en-US" dirty="0" err="1" smtClean="0"/>
              <a:t>অনুকূল</a:t>
            </a:r>
            <a:r>
              <a:rPr lang="en-US" dirty="0" smtClean="0"/>
              <a:t> </a:t>
            </a:r>
            <a:r>
              <a:rPr lang="en-US" dirty="0" err="1" smtClean="0"/>
              <a:t>না</a:t>
            </a:r>
            <a:r>
              <a:rPr lang="en-US" dirty="0" smtClean="0"/>
              <a:t> </a:t>
            </a:r>
            <a:r>
              <a:rPr lang="en-US" dirty="0" err="1" smtClean="0"/>
              <a:t>হলে</a:t>
            </a:r>
            <a:r>
              <a:rPr lang="en-US" dirty="0" smtClean="0"/>
              <a:t> </a:t>
            </a:r>
            <a:r>
              <a:rPr lang="en-US" dirty="0" err="1" smtClean="0"/>
              <a:t>শিশুর</a:t>
            </a:r>
            <a:r>
              <a:rPr lang="en-US" dirty="0" smtClean="0"/>
              <a:t> </a:t>
            </a:r>
            <a:r>
              <a:rPr lang="en-US" dirty="0" err="1" smtClean="0"/>
              <a:t>উচ্চতা</a:t>
            </a:r>
            <a:r>
              <a:rPr lang="en-US" dirty="0" smtClean="0"/>
              <a:t> ও </a:t>
            </a:r>
            <a:r>
              <a:rPr lang="en-US" dirty="0" err="1" smtClean="0"/>
              <a:t>ওজন</a:t>
            </a:r>
            <a:r>
              <a:rPr lang="en-US" dirty="0" smtClean="0"/>
              <a:t> </a:t>
            </a:r>
            <a:r>
              <a:rPr lang="en-US" dirty="0" err="1" smtClean="0"/>
              <a:t>ব্যহত</a:t>
            </a:r>
            <a:r>
              <a:rPr lang="en-US" dirty="0" smtClean="0"/>
              <a:t> </a:t>
            </a:r>
            <a:r>
              <a:rPr lang="en-US" dirty="0" err="1" smtClean="0"/>
              <a:t>হয়</a:t>
            </a:r>
            <a:r>
              <a:rPr lang="en-US" dirty="0" smtClean="0"/>
              <a:t>। </a:t>
            </a:r>
            <a:r>
              <a:rPr lang="en-US" dirty="0" err="1" smtClean="0"/>
              <a:t>লিঙ্গগত</a:t>
            </a:r>
            <a:r>
              <a:rPr lang="en-US" dirty="0" smtClean="0"/>
              <a:t> </a:t>
            </a:r>
            <a:r>
              <a:rPr lang="en-US" dirty="0" err="1" smtClean="0"/>
              <a:t>পার্থক্যের</a:t>
            </a:r>
            <a:r>
              <a:rPr lang="en-US" dirty="0" smtClean="0"/>
              <a:t> </a:t>
            </a:r>
            <a:r>
              <a:rPr lang="en-US" dirty="0" err="1" smtClean="0"/>
              <a:t>কারণে</a:t>
            </a:r>
            <a:r>
              <a:rPr lang="en-US" dirty="0" smtClean="0"/>
              <a:t> </a:t>
            </a:r>
            <a:r>
              <a:rPr lang="en-US" dirty="0" err="1" smtClean="0"/>
              <a:t>অর্থা</a:t>
            </a:r>
            <a:r>
              <a:rPr lang="en-US" dirty="0" smtClean="0"/>
              <a:t>ৎ </a:t>
            </a:r>
            <a:r>
              <a:rPr lang="en-US" dirty="0" err="1" smtClean="0"/>
              <a:t>ছেলেদের</a:t>
            </a:r>
            <a:r>
              <a:rPr lang="en-US" dirty="0" smtClean="0"/>
              <a:t> </a:t>
            </a:r>
            <a:r>
              <a:rPr lang="en-US" dirty="0" err="1" smtClean="0"/>
              <a:t>চেয়ে</a:t>
            </a:r>
            <a:r>
              <a:rPr lang="en-US" dirty="0" smtClean="0"/>
              <a:t> </a:t>
            </a:r>
            <a:r>
              <a:rPr lang="en-US" dirty="0" err="1" smtClean="0"/>
              <a:t>মেয়েদের</a:t>
            </a:r>
            <a:r>
              <a:rPr lang="en-US" dirty="0" smtClean="0"/>
              <a:t> </a:t>
            </a:r>
            <a:r>
              <a:rPr lang="en-US" dirty="0" err="1" smtClean="0"/>
              <a:t>উচ্চতা</a:t>
            </a:r>
            <a:r>
              <a:rPr lang="en-US" dirty="0" smtClean="0"/>
              <a:t> ও </a:t>
            </a:r>
            <a:r>
              <a:rPr lang="en-US" dirty="0" err="1" smtClean="0"/>
              <a:t>ওজন</a:t>
            </a:r>
            <a:r>
              <a:rPr lang="en-US" dirty="0" smtClean="0"/>
              <a:t> </a:t>
            </a:r>
            <a:r>
              <a:rPr lang="en-US" dirty="0" err="1" smtClean="0"/>
              <a:t>গড়ে</a:t>
            </a:r>
            <a:r>
              <a:rPr lang="en-US" dirty="0" smtClean="0"/>
              <a:t> </a:t>
            </a:r>
            <a:r>
              <a:rPr lang="en-US" dirty="0" err="1" smtClean="0"/>
              <a:t>সাধারণত</a:t>
            </a:r>
            <a:r>
              <a:rPr lang="en-US" dirty="0" smtClean="0"/>
              <a:t> </a:t>
            </a:r>
            <a:r>
              <a:rPr lang="en-US" dirty="0" err="1" smtClean="0"/>
              <a:t>কম</a:t>
            </a:r>
            <a:r>
              <a:rPr lang="en-US" dirty="0" smtClean="0"/>
              <a:t> </a:t>
            </a:r>
            <a:r>
              <a:rPr lang="en-US" dirty="0" err="1" smtClean="0"/>
              <a:t>হয়ে</a:t>
            </a:r>
            <a:r>
              <a:rPr lang="en-US" dirty="0" smtClean="0"/>
              <a:t> </a:t>
            </a:r>
            <a:r>
              <a:rPr lang="en-US" dirty="0" err="1" smtClean="0"/>
              <a:t>থাকে</a:t>
            </a:r>
            <a:r>
              <a:rPr lang="en-US" dirty="0" smtClean="0"/>
              <a:t>।  </a:t>
            </a:r>
            <a:endParaRPr lang="en-SG" dirty="0"/>
          </a:p>
        </p:txBody>
      </p:sp>
    </p:spTree>
    <p:extLst>
      <p:ext uri="{BB962C8B-B14F-4D97-AF65-F5344CB8AC3E}">
        <p14:creationId xmlns:p14="http://schemas.microsoft.com/office/powerpoint/2010/main" val="78542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7500" lnSpcReduction="20000"/>
          </a:bodyPr>
          <a:lstStyle/>
          <a:p>
            <a:pPr marL="0" indent="0">
              <a:buNone/>
            </a:pPr>
            <a:r>
              <a:rPr lang="bn-IN" dirty="0" smtClean="0"/>
              <a:t>উচ্চতা ও ওজনঃ- </a:t>
            </a:r>
          </a:p>
          <a:p>
            <a:pPr marL="0" indent="0">
              <a:buNone/>
            </a:pPr>
            <a:r>
              <a:rPr lang="bn-IN" dirty="0"/>
              <a:t> </a:t>
            </a:r>
            <a:r>
              <a:rPr lang="bn-IN" dirty="0" smtClean="0"/>
              <a:t>        জন্মের পর থেকেই একটি স্বাভাবিক শিশুর ওজন প্রতিনিয়ত ক্রমশ বাড়তে থাকে। তবে এই ওজন বাড়ারও একটি স্বাভাবিক নিয়ম আছে। জন্মের সময় একটি শিশুর যে ওজন থাকে----</a:t>
            </a:r>
          </a:p>
          <a:p>
            <a:pPr marL="0" indent="0">
              <a:buNone/>
            </a:pPr>
            <a:r>
              <a:rPr lang="bn-IN" dirty="0"/>
              <a:t> </a:t>
            </a:r>
            <a:r>
              <a:rPr lang="bn-IN" dirty="0" smtClean="0"/>
              <a:t>     ছয় মাস বয়সে তা দ্বিগুন,</a:t>
            </a:r>
          </a:p>
          <a:p>
            <a:pPr marL="0" indent="0">
              <a:buNone/>
            </a:pPr>
            <a:r>
              <a:rPr lang="bn-IN" dirty="0"/>
              <a:t> </a:t>
            </a:r>
            <a:r>
              <a:rPr lang="bn-IN" dirty="0" smtClean="0"/>
              <a:t>    এক বৎসরে তিনগুন ও জন্মের উচ্চতা হতে তিন ভাগের এক অংশ </a:t>
            </a:r>
          </a:p>
          <a:p>
            <a:pPr marL="0" indent="0">
              <a:buNone/>
            </a:pPr>
            <a:r>
              <a:rPr lang="bn-IN" dirty="0"/>
              <a:t> </a:t>
            </a:r>
            <a:r>
              <a:rPr lang="bn-IN" dirty="0" smtClean="0"/>
              <a:t>     দুই বৎসরে চারগুন হয়। </a:t>
            </a:r>
          </a:p>
          <a:p>
            <a:pPr marL="0" indent="0">
              <a:buNone/>
            </a:pPr>
            <a:r>
              <a:rPr lang="bn-IN" dirty="0"/>
              <a:t> </a:t>
            </a:r>
            <a:r>
              <a:rPr lang="bn-IN" dirty="0" smtClean="0"/>
              <a:t>     পাঁচ বৎসরে ৫০ গুন ভারী হয় ও উচ্চতায় দ্বিগুন হয়। </a:t>
            </a:r>
          </a:p>
          <a:p>
            <a:pPr marL="0" indent="0">
              <a:buNone/>
            </a:pPr>
            <a:r>
              <a:rPr lang="bn-IN" dirty="0" smtClean="0"/>
              <a:t>জন্মের সময় শিশুর উচ্চতা ও ওজন ৬/৮ পাউন্ড বা তার কমবেশী এবং উচ্চতা ১৭-১৮ ইঞ্চি পর্যন্ত হতে পারে। শিশু জন্মের পর প্রথম বছরে দ্রুত হারে বাড়ে। একে প্রথম দ্রুত বাড়তির কাল বলা হয়</a:t>
            </a:r>
          </a:p>
          <a:p>
            <a:pPr marL="0" indent="0">
              <a:buNone/>
            </a:pPr>
            <a:r>
              <a:rPr lang="bn-IN" dirty="0"/>
              <a:t> </a:t>
            </a:r>
            <a:r>
              <a:rPr lang="bn-IN" dirty="0" smtClean="0"/>
              <a:t>       দ্বিতিয়তঃ দ্রুত বৃদ্ধির কাল হচ্ছে ৫-৭ বছরের সময় এবং তৃতীয় দ্রুত বৃদ্ধির কাল আরম্ভ হয় ১১/১২ বছর বয়সে এবং ১৬-২০ বছর বয়সে আবার তৃতীয় সংগঠনের কাল শুরু হয় যখন শরীর সবদিক দিয়ে বেড়ে উঠে।                    </a:t>
            </a:r>
          </a:p>
        </p:txBody>
      </p:sp>
    </p:spTree>
    <p:extLst>
      <p:ext uri="{BB962C8B-B14F-4D97-AF65-F5344CB8AC3E}">
        <p14:creationId xmlns:p14="http://schemas.microsoft.com/office/powerpoint/2010/main" val="381321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55000" lnSpcReduction="20000"/>
          </a:bodyPr>
          <a:lstStyle/>
          <a:p>
            <a:pPr marL="0" indent="0">
              <a:buNone/>
            </a:pPr>
            <a:r>
              <a:rPr lang="bn-IN" dirty="0" smtClean="0"/>
              <a:t>দুটো বাড়তিকালের মধ্যে যে সময় অবশিষ্ট থাকে তাকে </a:t>
            </a:r>
            <a:r>
              <a:rPr lang="en-US" dirty="0" smtClean="0"/>
              <a:t>filling up period </a:t>
            </a:r>
            <a:r>
              <a:rPr lang="en-US" dirty="0" err="1" smtClean="0"/>
              <a:t>বলে-এতে</a:t>
            </a:r>
            <a:r>
              <a:rPr lang="en-US" dirty="0" smtClean="0"/>
              <a:t> </a:t>
            </a:r>
            <a:r>
              <a:rPr lang="en-US" dirty="0" err="1" smtClean="0"/>
              <a:t>বৃদ্ধির</a:t>
            </a:r>
            <a:r>
              <a:rPr lang="en-US" dirty="0" smtClean="0"/>
              <a:t> </a:t>
            </a:r>
          </a:p>
          <a:p>
            <a:pPr marL="0" indent="0">
              <a:buNone/>
            </a:pPr>
            <a:r>
              <a:rPr lang="en-US" dirty="0" err="1" smtClean="0"/>
              <a:t>সময়</a:t>
            </a:r>
            <a:r>
              <a:rPr lang="en-US" dirty="0" smtClean="0"/>
              <a:t> </a:t>
            </a:r>
            <a:r>
              <a:rPr lang="en-US" dirty="0" err="1" smtClean="0"/>
              <a:t>যে</a:t>
            </a:r>
            <a:r>
              <a:rPr lang="en-US" dirty="0" smtClean="0"/>
              <a:t> </a:t>
            </a:r>
            <a:r>
              <a:rPr lang="en-US" dirty="0" err="1" smtClean="0"/>
              <a:t>শক্তি</a:t>
            </a:r>
            <a:r>
              <a:rPr lang="en-US" dirty="0" smtClean="0"/>
              <a:t> </a:t>
            </a:r>
            <a:r>
              <a:rPr lang="en-US" dirty="0" err="1" smtClean="0"/>
              <a:t>ব্যয়</a:t>
            </a:r>
            <a:r>
              <a:rPr lang="en-US" dirty="0" smtClean="0"/>
              <a:t> </a:t>
            </a:r>
            <a:r>
              <a:rPr lang="en-US" dirty="0" err="1" smtClean="0"/>
              <a:t>হয়েছিল</a:t>
            </a:r>
            <a:r>
              <a:rPr lang="en-US" dirty="0" smtClean="0"/>
              <a:t> </a:t>
            </a:r>
            <a:r>
              <a:rPr lang="en-US" dirty="0" err="1" smtClean="0"/>
              <a:t>তা</a:t>
            </a:r>
            <a:r>
              <a:rPr lang="en-US" dirty="0" smtClean="0"/>
              <a:t> </a:t>
            </a:r>
            <a:r>
              <a:rPr lang="en-US" dirty="0" err="1" smtClean="0"/>
              <a:t>পূরণের</a:t>
            </a:r>
            <a:r>
              <a:rPr lang="en-US" dirty="0" smtClean="0"/>
              <a:t> </a:t>
            </a:r>
            <a:r>
              <a:rPr lang="en-US" dirty="0" err="1" smtClean="0"/>
              <a:t>চেষ্টা</a:t>
            </a:r>
            <a:r>
              <a:rPr lang="en-US" dirty="0" smtClean="0"/>
              <a:t> </a:t>
            </a:r>
            <a:r>
              <a:rPr lang="en-US" dirty="0" err="1" smtClean="0"/>
              <a:t>করা</a:t>
            </a:r>
            <a:r>
              <a:rPr lang="en-US" dirty="0" smtClean="0"/>
              <a:t> </a:t>
            </a:r>
            <a:r>
              <a:rPr lang="en-US" dirty="0" err="1" smtClean="0"/>
              <a:t>হয়</a:t>
            </a:r>
            <a:r>
              <a:rPr lang="en-US" dirty="0"/>
              <a:t> </a:t>
            </a:r>
            <a:r>
              <a:rPr lang="en-US" dirty="0" err="1" smtClean="0"/>
              <a:t>এবং</a:t>
            </a:r>
            <a:r>
              <a:rPr lang="en-US" dirty="0" smtClean="0"/>
              <a:t> </a:t>
            </a:r>
            <a:r>
              <a:rPr lang="en-US" dirty="0" err="1" smtClean="0"/>
              <a:t>বৃদ্ধির</a:t>
            </a:r>
            <a:r>
              <a:rPr lang="en-US" dirty="0" smtClean="0"/>
              <a:t> </a:t>
            </a:r>
            <a:r>
              <a:rPr lang="en-US" dirty="0" err="1" smtClean="0"/>
              <a:t>ফলে</a:t>
            </a:r>
            <a:r>
              <a:rPr lang="en-US" dirty="0" smtClean="0"/>
              <a:t> </a:t>
            </a:r>
            <a:r>
              <a:rPr lang="en-US" dirty="0" err="1" smtClean="0"/>
              <a:t>দেহের</a:t>
            </a:r>
            <a:r>
              <a:rPr lang="en-US" dirty="0" smtClean="0"/>
              <a:t> </a:t>
            </a:r>
            <a:r>
              <a:rPr lang="en-US" dirty="0" err="1" smtClean="0"/>
              <a:t>পরিবর্তনের</a:t>
            </a:r>
            <a:r>
              <a:rPr lang="en-US" dirty="0" smtClean="0"/>
              <a:t> </a:t>
            </a:r>
          </a:p>
          <a:p>
            <a:pPr marL="0" indent="0">
              <a:buNone/>
            </a:pPr>
            <a:r>
              <a:rPr lang="en-US" dirty="0" err="1" smtClean="0"/>
              <a:t>মধ্যে</a:t>
            </a:r>
            <a:r>
              <a:rPr lang="en-US" dirty="0" smtClean="0"/>
              <a:t> </a:t>
            </a:r>
            <a:r>
              <a:rPr lang="en-US" dirty="0" err="1" smtClean="0"/>
              <a:t>সমতা</a:t>
            </a:r>
            <a:r>
              <a:rPr lang="en-US" dirty="0" smtClean="0"/>
              <a:t> </a:t>
            </a:r>
            <a:r>
              <a:rPr lang="en-US" dirty="0" err="1" smtClean="0"/>
              <a:t>আনা</a:t>
            </a:r>
            <a:r>
              <a:rPr lang="en-US" dirty="0" smtClean="0"/>
              <a:t> </a:t>
            </a:r>
            <a:r>
              <a:rPr lang="en-US" dirty="0" err="1" smtClean="0"/>
              <a:t>হয়</a:t>
            </a:r>
            <a:r>
              <a:rPr lang="en-US" dirty="0" smtClean="0"/>
              <a:t>। ৬ </a:t>
            </a:r>
            <a:r>
              <a:rPr lang="en-US" dirty="0" err="1" smtClean="0"/>
              <a:t>বছর</a:t>
            </a:r>
            <a:r>
              <a:rPr lang="en-US" dirty="0" smtClean="0"/>
              <a:t> </a:t>
            </a:r>
            <a:r>
              <a:rPr lang="en-US" dirty="0" err="1" smtClean="0"/>
              <a:t>হতে</a:t>
            </a:r>
            <a:r>
              <a:rPr lang="en-US" dirty="0" smtClean="0"/>
              <a:t> ১১/১২ </a:t>
            </a:r>
            <a:r>
              <a:rPr lang="en-US" dirty="0" err="1" smtClean="0"/>
              <a:t>বছর</a:t>
            </a:r>
            <a:r>
              <a:rPr lang="en-US" dirty="0" smtClean="0"/>
              <a:t> </a:t>
            </a:r>
            <a:r>
              <a:rPr lang="en-US" dirty="0" err="1" smtClean="0"/>
              <a:t>বয়স</a:t>
            </a:r>
            <a:r>
              <a:rPr lang="en-US" dirty="0" smtClean="0"/>
              <a:t> </a:t>
            </a:r>
            <a:r>
              <a:rPr lang="en-US" dirty="0" err="1" smtClean="0"/>
              <a:t>পর্যন্ত</a:t>
            </a:r>
            <a:r>
              <a:rPr lang="en-US" dirty="0" smtClean="0"/>
              <a:t> </a:t>
            </a:r>
            <a:r>
              <a:rPr lang="en-US" dirty="0" err="1" smtClean="0"/>
              <a:t>উচ্চতার</a:t>
            </a:r>
            <a:r>
              <a:rPr lang="en-US" dirty="0" smtClean="0"/>
              <a:t> </a:t>
            </a:r>
            <a:r>
              <a:rPr lang="en-US" dirty="0" err="1" smtClean="0"/>
              <a:t>বৃদ্ধি</a:t>
            </a:r>
            <a:r>
              <a:rPr lang="en-US" dirty="0" smtClean="0"/>
              <a:t> </a:t>
            </a:r>
            <a:r>
              <a:rPr lang="en-US" dirty="0" err="1" smtClean="0"/>
              <a:t>মন্থর</a:t>
            </a:r>
            <a:r>
              <a:rPr lang="en-US" dirty="0" smtClean="0"/>
              <a:t> </a:t>
            </a:r>
            <a:r>
              <a:rPr lang="en-US" dirty="0" err="1" smtClean="0"/>
              <a:t>হয়ে</a:t>
            </a:r>
            <a:r>
              <a:rPr lang="en-US" dirty="0" smtClean="0"/>
              <a:t> </a:t>
            </a:r>
            <a:r>
              <a:rPr lang="en-US" dirty="0" err="1" smtClean="0"/>
              <a:t>আসে</a:t>
            </a:r>
            <a:endParaRPr lang="en-US" dirty="0" smtClean="0"/>
          </a:p>
          <a:p>
            <a:pPr marL="0" indent="0">
              <a:buNone/>
            </a:pPr>
            <a:r>
              <a:rPr lang="en-US" dirty="0" smtClean="0"/>
              <a:t>, </a:t>
            </a:r>
            <a:r>
              <a:rPr lang="en-US" dirty="0" err="1" smtClean="0"/>
              <a:t>বাৎসরিক</a:t>
            </a:r>
            <a:r>
              <a:rPr lang="en-US" dirty="0" smtClean="0"/>
              <a:t> ৩০ </a:t>
            </a:r>
            <a:r>
              <a:rPr lang="en-US" dirty="0" err="1" smtClean="0"/>
              <a:t>ইঞ্চি</a:t>
            </a:r>
            <a:r>
              <a:rPr lang="en-US" dirty="0" smtClean="0"/>
              <a:t> </a:t>
            </a:r>
            <a:r>
              <a:rPr lang="en-US" dirty="0" err="1" smtClean="0"/>
              <a:t>পর্যন্ত</a:t>
            </a:r>
            <a:r>
              <a:rPr lang="en-US" dirty="0" smtClean="0"/>
              <a:t> </a:t>
            </a:r>
            <a:r>
              <a:rPr lang="en-US" dirty="0" err="1" smtClean="0"/>
              <a:t>বাড়ে</a:t>
            </a:r>
            <a:r>
              <a:rPr lang="en-US" dirty="0" smtClean="0"/>
              <a:t> </a:t>
            </a:r>
            <a:r>
              <a:rPr lang="en-US" dirty="0" err="1" smtClean="0"/>
              <a:t>এবং</a:t>
            </a:r>
            <a:r>
              <a:rPr lang="en-US" dirty="0" smtClean="0"/>
              <a:t> ১০/১৪ </a:t>
            </a:r>
            <a:r>
              <a:rPr lang="en-US" dirty="0" err="1" smtClean="0"/>
              <a:t>বছর</a:t>
            </a:r>
            <a:r>
              <a:rPr lang="en-US" dirty="0" smtClean="0"/>
              <a:t> </a:t>
            </a:r>
            <a:r>
              <a:rPr lang="en-US" dirty="0" err="1" smtClean="0"/>
              <a:t>বয়স</a:t>
            </a:r>
            <a:r>
              <a:rPr lang="en-US" dirty="0" smtClean="0"/>
              <a:t> </a:t>
            </a:r>
            <a:r>
              <a:rPr lang="en-US" dirty="0" err="1" smtClean="0"/>
              <a:t>হতে</a:t>
            </a:r>
            <a:r>
              <a:rPr lang="en-US" dirty="0" smtClean="0"/>
              <a:t> </a:t>
            </a:r>
            <a:r>
              <a:rPr lang="en-US" dirty="0" err="1" smtClean="0"/>
              <a:t>আবার</a:t>
            </a:r>
            <a:r>
              <a:rPr lang="en-US" dirty="0" smtClean="0"/>
              <a:t> </a:t>
            </a:r>
            <a:r>
              <a:rPr lang="en-US" dirty="0" err="1" smtClean="0"/>
              <a:t>বৃদ্ধি</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মেয়েরা</a:t>
            </a:r>
            <a:r>
              <a:rPr lang="en-US" dirty="0" smtClean="0"/>
              <a:t> </a:t>
            </a:r>
            <a:r>
              <a:rPr lang="en-US" dirty="0" err="1" smtClean="0"/>
              <a:t>এই</a:t>
            </a:r>
            <a:r>
              <a:rPr lang="en-US" dirty="0" smtClean="0"/>
              <a:t> </a:t>
            </a:r>
            <a:r>
              <a:rPr lang="en-US" dirty="0" err="1" smtClean="0"/>
              <a:t>বয়সে</a:t>
            </a:r>
            <a:r>
              <a:rPr lang="en-US" dirty="0" smtClean="0"/>
              <a:t> </a:t>
            </a:r>
          </a:p>
          <a:p>
            <a:pPr marL="0" indent="0">
              <a:buNone/>
            </a:pPr>
            <a:r>
              <a:rPr lang="en-US" dirty="0" err="1" smtClean="0"/>
              <a:t>ছেলেদের</a:t>
            </a:r>
            <a:r>
              <a:rPr lang="en-US" dirty="0" smtClean="0"/>
              <a:t> </a:t>
            </a:r>
            <a:r>
              <a:rPr lang="en-US" dirty="0" err="1" smtClean="0"/>
              <a:t>চেয়ে</a:t>
            </a:r>
            <a:r>
              <a:rPr lang="en-US" dirty="0" smtClean="0"/>
              <a:t> </a:t>
            </a:r>
            <a:r>
              <a:rPr lang="en-US" dirty="0" err="1" smtClean="0"/>
              <a:t>তাড়াতাড়ি</a:t>
            </a:r>
            <a:r>
              <a:rPr lang="en-US" dirty="0" smtClean="0"/>
              <a:t> </a:t>
            </a:r>
            <a:r>
              <a:rPr lang="en-US" dirty="0" err="1" smtClean="0"/>
              <a:t>বাড়ে</a:t>
            </a:r>
            <a:r>
              <a:rPr lang="en-US" dirty="0" smtClean="0"/>
              <a:t> </a:t>
            </a:r>
            <a:r>
              <a:rPr lang="en-US" dirty="0" err="1" smtClean="0"/>
              <a:t>বটে</a:t>
            </a:r>
            <a:r>
              <a:rPr lang="en-US" dirty="0" smtClean="0"/>
              <a:t>, </a:t>
            </a:r>
            <a:r>
              <a:rPr lang="en-US" dirty="0" err="1" smtClean="0"/>
              <a:t>কিন্তু</a:t>
            </a:r>
            <a:r>
              <a:rPr lang="en-US" dirty="0" smtClean="0"/>
              <a:t> </a:t>
            </a:r>
            <a:r>
              <a:rPr lang="en-US" dirty="0" err="1" smtClean="0"/>
              <a:t>বছরখানেক</a:t>
            </a:r>
            <a:r>
              <a:rPr lang="en-US" dirty="0" smtClean="0"/>
              <a:t> </a:t>
            </a:r>
            <a:r>
              <a:rPr lang="en-US" dirty="0" err="1" smtClean="0"/>
              <a:t>পর</a:t>
            </a:r>
            <a:r>
              <a:rPr lang="en-US" dirty="0" smtClean="0"/>
              <a:t> </a:t>
            </a:r>
            <a:r>
              <a:rPr lang="en-US" dirty="0" err="1" smtClean="0"/>
              <a:t>ছেলেরা</a:t>
            </a:r>
            <a:r>
              <a:rPr lang="en-US" dirty="0" smtClean="0"/>
              <a:t> </a:t>
            </a:r>
            <a:r>
              <a:rPr lang="en-US" dirty="0" err="1" smtClean="0"/>
              <a:t>দ্রুত</a:t>
            </a:r>
            <a:r>
              <a:rPr lang="en-US" dirty="0" smtClean="0"/>
              <a:t> </a:t>
            </a:r>
            <a:r>
              <a:rPr lang="en-US" dirty="0" err="1" smtClean="0"/>
              <a:t>বাড়তে</a:t>
            </a:r>
            <a:endParaRPr lang="en-US" dirty="0" smtClean="0"/>
          </a:p>
          <a:p>
            <a:pPr marL="0" indent="0">
              <a:buNone/>
            </a:pPr>
            <a:r>
              <a:rPr lang="en-US" dirty="0" smtClean="0"/>
              <a:t> </a:t>
            </a:r>
            <a:r>
              <a:rPr lang="en-US" dirty="0" err="1" smtClean="0"/>
              <a:t>থাকে</a:t>
            </a:r>
            <a:r>
              <a:rPr lang="en-US" dirty="0" smtClean="0"/>
              <a:t> </a:t>
            </a:r>
            <a:r>
              <a:rPr lang="en-US" dirty="0" err="1" smtClean="0"/>
              <a:t>এবং</a:t>
            </a:r>
            <a:r>
              <a:rPr lang="en-US" dirty="0" smtClean="0"/>
              <a:t> </a:t>
            </a:r>
            <a:r>
              <a:rPr lang="en-US" dirty="0" err="1" smtClean="0"/>
              <a:t>মেয়েদের</a:t>
            </a:r>
            <a:r>
              <a:rPr lang="en-US" dirty="0" smtClean="0"/>
              <a:t> </a:t>
            </a:r>
            <a:r>
              <a:rPr lang="en-US" dirty="0" err="1" smtClean="0"/>
              <a:t>ছাড়িয়ে</a:t>
            </a:r>
            <a:r>
              <a:rPr lang="en-US" dirty="0" smtClean="0"/>
              <a:t> </a:t>
            </a:r>
            <a:r>
              <a:rPr lang="en-US" dirty="0" err="1" smtClean="0"/>
              <a:t>যায়</a:t>
            </a:r>
            <a:r>
              <a:rPr lang="en-US" dirty="0" smtClean="0"/>
              <a:t> । </a:t>
            </a:r>
            <a:r>
              <a:rPr lang="en-US" dirty="0" err="1" smtClean="0"/>
              <a:t>শিশুর</a:t>
            </a:r>
            <a:r>
              <a:rPr lang="en-US" dirty="0" smtClean="0"/>
              <a:t> </a:t>
            </a:r>
            <a:r>
              <a:rPr lang="en-US" dirty="0" err="1" smtClean="0"/>
              <a:t>স্বাভাবিক</a:t>
            </a:r>
            <a:r>
              <a:rPr lang="en-US" dirty="0" smtClean="0"/>
              <a:t> </a:t>
            </a:r>
            <a:r>
              <a:rPr lang="en-US" dirty="0" err="1" smtClean="0"/>
              <a:t>বৃদ্ধির</a:t>
            </a:r>
            <a:r>
              <a:rPr lang="en-US" dirty="0" smtClean="0"/>
              <a:t> </a:t>
            </a:r>
            <a:r>
              <a:rPr lang="en-US" dirty="0" err="1" smtClean="0"/>
              <a:t>হারে</a:t>
            </a:r>
            <a:r>
              <a:rPr lang="en-US" dirty="0" smtClean="0"/>
              <a:t> </a:t>
            </a:r>
            <a:r>
              <a:rPr lang="en-US" dirty="0" err="1" smtClean="0"/>
              <a:t>একটি</a:t>
            </a:r>
            <a:r>
              <a:rPr lang="en-US" dirty="0" smtClean="0"/>
              <a:t> </a:t>
            </a:r>
            <a:r>
              <a:rPr lang="en-US" dirty="0" err="1" smtClean="0"/>
              <a:t>সর্বোচ্চ</a:t>
            </a:r>
            <a:r>
              <a:rPr lang="en-US" dirty="0" smtClean="0"/>
              <a:t> ও </a:t>
            </a:r>
            <a:r>
              <a:rPr lang="en-US" dirty="0" err="1" smtClean="0"/>
              <a:t>সর্ব</a:t>
            </a:r>
            <a:r>
              <a:rPr lang="en-US" dirty="0" smtClean="0"/>
              <a:t> </a:t>
            </a:r>
            <a:r>
              <a:rPr lang="en-US" dirty="0" err="1" smtClean="0"/>
              <a:t>নিম্ন</a:t>
            </a:r>
            <a:r>
              <a:rPr lang="en-US" dirty="0" smtClean="0"/>
              <a:t> </a:t>
            </a:r>
            <a:r>
              <a:rPr lang="en-US" dirty="0" err="1" smtClean="0"/>
              <a:t>মাত্রা</a:t>
            </a:r>
            <a:r>
              <a:rPr lang="en-US" dirty="0" smtClean="0"/>
              <a:t> </a:t>
            </a:r>
            <a:r>
              <a:rPr lang="en-US" dirty="0" err="1" smtClean="0"/>
              <a:t>থাকে</a:t>
            </a:r>
            <a:r>
              <a:rPr lang="en-US" dirty="0" smtClean="0"/>
              <a:t>। </a:t>
            </a:r>
            <a:r>
              <a:rPr lang="en-US" dirty="0" err="1" smtClean="0"/>
              <a:t>এর</a:t>
            </a:r>
            <a:r>
              <a:rPr lang="en-US" dirty="0" smtClean="0"/>
              <a:t> </a:t>
            </a:r>
          </a:p>
          <a:p>
            <a:pPr marL="0" indent="0">
              <a:buNone/>
            </a:pPr>
            <a:r>
              <a:rPr lang="en-US" dirty="0" err="1" smtClean="0"/>
              <a:t>ব্যতিক্রম</a:t>
            </a:r>
            <a:r>
              <a:rPr lang="en-US" dirty="0" smtClean="0"/>
              <a:t> </a:t>
            </a:r>
            <a:r>
              <a:rPr lang="en-US" dirty="0" err="1" smtClean="0"/>
              <a:t>হলে</a:t>
            </a:r>
            <a:r>
              <a:rPr lang="en-US" dirty="0" smtClean="0"/>
              <a:t> </a:t>
            </a:r>
            <a:r>
              <a:rPr lang="en-US" dirty="0" err="1" smtClean="0"/>
              <a:t>শিশুর</a:t>
            </a:r>
            <a:r>
              <a:rPr lang="en-US" dirty="0" smtClean="0"/>
              <a:t> </a:t>
            </a:r>
            <a:r>
              <a:rPr lang="en-US" dirty="0" err="1" smtClean="0"/>
              <a:t>বৃদ্ধি</a:t>
            </a:r>
            <a:r>
              <a:rPr lang="en-US" dirty="0" smtClean="0"/>
              <a:t> </a:t>
            </a:r>
            <a:r>
              <a:rPr lang="en-US" dirty="0" err="1" smtClean="0"/>
              <a:t>অস্বাভাবিক</a:t>
            </a:r>
            <a:r>
              <a:rPr lang="en-US" dirty="0" smtClean="0"/>
              <a:t> </a:t>
            </a:r>
            <a:r>
              <a:rPr lang="en-US" dirty="0" err="1" smtClean="0"/>
              <a:t>বলে</a:t>
            </a:r>
            <a:r>
              <a:rPr lang="en-US" dirty="0" smtClean="0"/>
              <a:t> </a:t>
            </a:r>
            <a:r>
              <a:rPr lang="en-US" dirty="0" err="1" smtClean="0"/>
              <a:t>ধরে</a:t>
            </a:r>
            <a:r>
              <a:rPr lang="en-US" dirty="0" smtClean="0"/>
              <a:t> </a:t>
            </a:r>
            <a:r>
              <a:rPr lang="en-US" dirty="0" err="1" smtClean="0"/>
              <a:t>নেয়া</a:t>
            </a:r>
            <a:r>
              <a:rPr lang="en-US" dirty="0" smtClean="0"/>
              <a:t> </a:t>
            </a:r>
            <a:r>
              <a:rPr lang="en-US" dirty="0" err="1" smtClean="0"/>
              <a:t>হয়</a:t>
            </a:r>
            <a:r>
              <a:rPr lang="en-US" dirty="0" smtClean="0"/>
              <a:t>।</a:t>
            </a:r>
          </a:p>
          <a:p>
            <a:pPr marL="0" indent="0">
              <a:buNone/>
            </a:pPr>
            <a:endParaRPr lang="bn-IN" dirty="0" smtClean="0"/>
          </a:p>
          <a:p>
            <a:pPr marL="0" indent="0">
              <a:buNone/>
            </a:pPr>
            <a:r>
              <a:rPr lang="bn-IN" dirty="0"/>
              <a:t> </a:t>
            </a:r>
            <a:r>
              <a:rPr lang="bn-IN" dirty="0" smtClean="0"/>
              <a:t>      শিশুর স্বাভাবিক ওজন তার ঐ বয়সের দৈহিক কাঠামোর উপর নির্ভর করে। স্থুলকায় শিশুর (</a:t>
            </a:r>
            <a:r>
              <a:rPr lang="en-US" dirty="0" smtClean="0"/>
              <a:t>endomorph</a:t>
            </a:r>
            <a:r>
              <a:rPr lang="en-US" dirty="0" smtClean="0"/>
              <a:t>)</a:t>
            </a:r>
          </a:p>
          <a:p>
            <a:pPr marL="0" indent="0">
              <a:buNone/>
            </a:pPr>
            <a:r>
              <a:rPr lang="bn-IN" dirty="0" smtClean="0"/>
              <a:t> </a:t>
            </a:r>
            <a:r>
              <a:rPr lang="bn-IN" dirty="0" smtClean="0"/>
              <a:t>দেহে চর্বির অংশ বেশী থাকে। </a:t>
            </a:r>
          </a:p>
          <a:p>
            <a:pPr marL="0" indent="0">
              <a:buNone/>
            </a:pPr>
            <a:r>
              <a:rPr lang="bn-IN" dirty="0"/>
              <a:t> </a:t>
            </a:r>
            <a:r>
              <a:rPr lang="bn-IN" dirty="0" smtClean="0"/>
              <a:t>      মাঝামাঝি গড়ন</a:t>
            </a:r>
            <a:r>
              <a:rPr lang="en-US" dirty="0" smtClean="0"/>
              <a:t> (mesomorph)</a:t>
            </a:r>
            <a:r>
              <a:rPr lang="bn-IN" dirty="0" smtClean="0"/>
              <a:t> জাতীয় দেহে হাড়ের ও পেশীর গঠন সুদৃঢ় থাকে এবং </a:t>
            </a:r>
          </a:p>
          <a:p>
            <a:pPr marL="0" indent="0">
              <a:buNone/>
            </a:pPr>
            <a:r>
              <a:rPr lang="bn-IN" dirty="0"/>
              <a:t> </a:t>
            </a:r>
            <a:r>
              <a:rPr lang="bn-IN" dirty="0" smtClean="0"/>
              <a:t>       ছিপছিপে গড়ন বা কৃশকায় </a:t>
            </a:r>
            <a:r>
              <a:rPr lang="en-US" dirty="0" smtClean="0"/>
              <a:t>(</a:t>
            </a:r>
            <a:r>
              <a:rPr lang="en-US" dirty="0" err="1" smtClean="0"/>
              <a:t>actomorph</a:t>
            </a:r>
            <a:r>
              <a:rPr lang="en-US" dirty="0" smtClean="0"/>
              <a:t>) এ </a:t>
            </a:r>
            <a:r>
              <a:rPr lang="en-US" dirty="0" err="1" smtClean="0"/>
              <a:t>দেহের</a:t>
            </a:r>
            <a:r>
              <a:rPr lang="en-US" dirty="0" smtClean="0"/>
              <a:t> </a:t>
            </a:r>
            <a:r>
              <a:rPr lang="en-US" dirty="0" err="1" smtClean="0"/>
              <a:t>হাড়</a:t>
            </a:r>
            <a:r>
              <a:rPr lang="en-US" dirty="0" smtClean="0"/>
              <a:t> </a:t>
            </a:r>
            <a:r>
              <a:rPr lang="en-US" dirty="0" err="1" smtClean="0"/>
              <a:t>সরু</a:t>
            </a:r>
            <a:r>
              <a:rPr lang="en-US" dirty="0" smtClean="0"/>
              <a:t>, </a:t>
            </a:r>
            <a:r>
              <a:rPr lang="en-US" dirty="0" err="1" smtClean="0"/>
              <a:t>পেশী</a:t>
            </a:r>
            <a:r>
              <a:rPr lang="en-US" dirty="0" smtClean="0"/>
              <a:t> ও </a:t>
            </a:r>
            <a:r>
              <a:rPr lang="en-US" dirty="0" err="1" smtClean="0"/>
              <a:t>চর্বির</a:t>
            </a:r>
            <a:r>
              <a:rPr lang="en-US" dirty="0" smtClean="0"/>
              <a:t> </a:t>
            </a:r>
            <a:r>
              <a:rPr lang="en-US" dirty="0" err="1" smtClean="0"/>
              <a:t>অভাব</a:t>
            </a:r>
            <a:r>
              <a:rPr lang="en-US" dirty="0" smtClean="0"/>
              <a:t> </a:t>
            </a:r>
            <a:r>
              <a:rPr lang="en-US" dirty="0" err="1" smtClean="0"/>
              <a:t>থাকে</a:t>
            </a:r>
            <a:r>
              <a:rPr lang="en-US" dirty="0" smtClean="0"/>
              <a:t>। </a:t>
            </a:r>
            <a:r>
              <a:rPr lang="en-US" dirty="0" err="1" smtClean="0"/>
              <a:t>শিশুকালে</a:t>
            </a:r>
            <a:r>
              <a:rPr lang="en-US" dirty="0" smtClean="0"/>
              <a:t> </a:t>
            </a:r>
          </a:p>
          <a:p>
            <a:pPr marL="0" indent="0">
              <a:buNone/>
            </a:pPr>
            <a:r>
              <a:rPr lang="en-US" dirty="0" err="1" smtClean="0"/>
              <a:t>দৈহিক</a:t>
            </a:r>
            <a:r>
              <a:rPr lang="en-US" dirty="0" smtClean="0"/>
              <a:t> </a:t>
            </a:r>
            <a:r>
              <a:rPr lang="en-US" dirty="0" err="1" smtClean="0"/>
              <a:t>ওজনের</a:t>
            </a:r>
            <a:r>
              <a:rPr lang="en-US" dirty="0" smtClean="0"/>
              <a:t> </a:t>
            </a:r>
            <a:r>
              <a:rPr lang="en-US" dirty="0" err="1" smtClean="0"/>
              <a:t>বৃদ্ধি</a:t>
            </a:r>
            <a:r>
              <a:rPr lang="en-US" dirty="0" smtClean="0"/>
              <a:t> </a:t>
            </a:r>
            <a:r>
              <a:rPr lang="en-US" dirty="0" err="1" smtClean="0"/>
              <a:t>সাধারণত</a:t>
            </a:r>
            <a:r>
              <a:rPr lang="en-US" dirty="0" smtClean="0"/>
              <a:t> </a:t>
            </a:r>
            <a:r>
              <a:rPr lang="en-US" dirty="0" err="1" smtClean="0"/>
              <a:t>চর্বির</a:t>
            </a:r>
            <a:r>
              <a:rPr lang="en-US" dirty="0" smtClean="0"/>
              <a:t> </a:t>
            </a:r>
            <a:r>
              <a:rPr lang="en-US" dirty="0" err="1" smtClean="0"/>
              <a:t>জন্য</a:t>
            </a:r>
            <a:r>
              <a:rPr lang="en-US" dirty="0" smtClean="0"/>
              <a:t> </a:t>
            </a:r>
            <a:r>
              <a:rPr lang="en-US" dirty="0" err="1" smtClean="0"/>
              <a:t>হয়</a:t>
            </a:r>
            <a:r>
              <a:rPr lang="en-US" dirty="0" smtClean="0"/>
              <a:t> </a:t>
            </a:r>
            <a:r>
              <a:rPr lang="en-US" dirty="0" err="1" smtClean="0"/>
              <a:t>এবং</a:t>
            </a:r>
            <a:r>
              <a:rPr lang="en-US" dirty="0" smtClean="0"/>
              <a:t> </a:t>
            </a:r>
            <a:r>
              <a:rPr lang="en-US" dirty="0" err="1" smtClean="0"/>
              <a:t>কিশোরোত্তর</a:t>
            </a:r>
            <a:r>
              <a:rPr lang="en-US" dirty="0" smtClean="0"/>
              <a:t> </a:t>
            </a:r>
            <a:r>
              <a:rPr lang="en-US" dirty="0" err="1" smtClean="0"/>
              <a:t>কালে</a:t>
            </a:r>
            <a:r>
              <a:rPr lang="en-US" dirty="0" smtClean="0"/>
              <a:t> </a:t>
            </a:r>
            <a:r>
              <a:rPr lang="en-US" dirty="0" err="1" smtClean="0"/>
              <a:t>অস্থির</a:t>
            </a:r>
            <a:r>
              <a:rPr lang="en-US" dirty="0" smtClean="0"/>
              <a:t> </a:t>
            </a:r>
            <a:r>
              <a:rPr lang="en-US" dirty="0" err="1" smtClean="0"/>
              <a:t>পেশী</a:t>
            </a:r>
            <a:r>
              <a:rPr lang="en-US" dirty="0" smtClean="0"/>
              <a:t> </a:t>
            </a:r>
            <a:r>
              <a:rPr lang="en-US" dirty="0" err="1" smtClean="0"/>
              <a:t>সুদৃঢ়</a:t>
            </a:r>
            <a:r>
              <a:rPr lang="en-US" dirty="0" smtClean="0"/>
              <a:t> </a:t>
            </a:r>
            <a:r>
              <a:rPr lang="en-US" dirty="0" err="1" smtClean="0"/>
              <a:t>হয়</a:t>
            </a:r>
            <a:r>
              <a:rPr lang="en-US" dirty="0" smtClean="0"/>
              <a:t> ও </a:t>
            </a:r>
            <a:r>
              <a:rPr lang="en-US" dirty="0" err="1" smtClean="0"/>
              <a:t>মাংসপেশীর</a:t>
            </a:r>
            <a:r>
              <a:rPr lang="en-US" dirty="0" smtClean="0"/>
              <a:t> </a:t>
            </a:r>
          </a:p>
          <a:p>
            <a:pPr marL="0" indent="0">
              <a:buNone/>
            </a:pPr>
            <a:r>
              <a:rPr lang="en-US" dirty="0" err="1" smtClean="0"/>
              <a:t>কাঠামো</a:t>
            </a:r>
            <a:r>
              <a:rPr lang="en-US" dirty="0" smtClean="0"/>
              <a:t> </a:t>
            </a:r>
            <a:r>
              <a:rPr lang="en-US" dirty="0" err="1" smtClean="0"/>
              <a:t>বৃদ্ধি</a:t>
            </a:r>
            <a:r>
              <a:rPr lang="en-US" dirty="0" smtClean="0"/>
              <a:t> </a:t>
            </a:r>
            <a:r>
              <a:rPr lang="en-US" dirty="0" err="1" smtClean="0"/>
              <a:t>পায়</a:t>
            </a:r>
            <a:r>
              <a:rPr lang="en-US" dirty="0" smtClean="0"/>
              <a:t> </a:t>
            </a:r>
            <a:r>
              <a:rPr lang="en-US" dirty="0" err="1" smtClean="0"/>
              <a:t>বলে</a:t>
            </a:r>
            <a:r>
              <a:rPr lang="en-US" dirty="0" smtClean="0"/>
              <a:t> </a:t>
            </a:r>
            <a:r>
              <a:rPr lang="en-US" dirty="0" err="1" smtClean="0"/>
              <a:t>ওজন</a:t>
            </a:r>
            <a:r>
              <a:rPr lang="en-US" dirty="0" smtClean="0"/>
              <a:t> </a:t>
            </a:r>
            <a:r>
              <a:rPr lang="en-US" dirty="0" err="1" smtClean="0"/>
              <a:t>বাড়ে</a:t>
            </a:r>
            <a:r>
              <a:rPr lang="en-US" dirty="0" smtClean="0"/>
              <a:t>। </a:t>
            </a:r>
            <a:endParaRPr lang="en-SG" dirty="0"/>
          </a:p>
        </p:txBody>
      </p:sp>
    </p:spTree>
    <p:extLst>
      <p:ext uri="{BB962C8B-B14F-4D97-AF65-F5344CB8AC3E}">
        <p14:creationId xmlns:p14="http://schemas.microsoft.com/office/powerpoint/2010/main" val="79863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en-US" dirty="0"/>
              <a:t> </a:t>
            </a:r>
            <a:r>
              <a:rPr lang="en-US" dirty="0" smtClean="0"/>
              <a:t>         </a:t>
            </a:r>
            <a:r>
              <a:rPr lang="en-US" dirty="0" err="1" smtClean="0"/>
              <a:t>উচ্চতার</a:t>
            </a:r>
            <a:r>
              <a:rPr lang="en-US" dirty="0" smtClean="0"/>
              <a:t> </a:t>
            </a:r>
            <a:r>
              <a:rPr lang="en-US" dirty="0" err="1" smtClean="0"/>
              <a:t>ওজনের</a:t>
            </a:r>
            <a:r>
              <a:rPr lang="en-US" dirty="0" smtClean="0"/>
              <a:t> </a:t>
            </a:r>
            <a:r>
              <a:rPr lang="en-US" dirty="0" err="1" smtClean="0"/>
              <a:t>সমন্বয়কে</a:t>
            </a:r>
            <a:r>
              <a:rPr lang="en-US" dirty="0" smtClean="0"/>
              <a:t> </a:t>
            </a:r>
            <a:r>
              <a:rPr lang="en-US" dirty="0" err="1" smtClean="0"/>
              <a:t>ভাল</a:t>
            </a:r>
            <a:r>
              <a:rPr lang="en-US" dirty="0" smtClean="0"/>
              <a:t> </a:t>
            </a:r>
            <a:r>
              <a:rPr lang="en-US" dirty="0" err="1" smtClean="0"/>
              <a:t>স্বাস্থ্যের</a:t>
            </a:r>
            <a:r>
              <a:rPr lang="en-US" dirty="0" smtClean="0"/>
              <a:t> </a:t>
            </a:r>
            <a:r>
              <a:rPr lang="en-US" dirty="0" err="1" smtClean="0"/>
              <a:t>লক্ষন</a:t>
            </a:r>
            <a:r>
              <a:rPr lang="en-US" dirty="0" smtClean="0"/>
              <a:t> </a:t>
            </a:r>
            <a:r>
              <a:rPr lang="en-US" dirty="0" err="1" smtClean="0"/>
              <a:t>বলা</a:t>
            </a:r>
            <a:r>
              <a:rPr lang="en-US" dirty="0" smtClean="0"/>
              <a:t> </a:t>
            </a:r>
            <a:r>
              <a:rPr lang="en-US" dirty="0" err="1" smtClean="0"/>
              <a:t>হয়</a:t>
            </a:r>
            <a:r>
              <a:rPr lang="en-US" dirty="0" smtClean="0"/>
              <a:t>। </a:t>
            </a:r>
            <a:r>
              <a:rPr lang="en-US" dirty="0" err="1" smtClean="0"/>
              <a:t>যদি</a:t>
            </a:r>
            <a:r>
              <a:rPr lang="en-US" dirty="0" smtClean="0"/>
              <a:t> </a:t>
            </a:r>
            <a:r>
              <a:rPr lang="en-US" dirty="0" err="1" smtClean="0"/>
              <a:t>উচ্চতা</a:t>
            </a:r>
            <a:r>
              <a:rPr lang="en-US" dirty="0" smtClean="0"/>
              <a:t> </a:t>
            </a:r>
            <a:r>
              <a:rPr lang="en-US" dirty="0" err="1" smtClean="0"/>
              <a:t>অনুযায়ী</a:t>
            </a:r>
            <a:r>
              <a:rPr lang="en-US" dirty="0" smtClean="0"/>
              <a:t> </a:t>
            </a:r>
            <a:r>
              <a:rPr lang="en-US" dirty="0" err="1" smtClean="0"/>
              <a:t>শিশুর</a:t>
            </a:r>
            <a:r>
              <a:rPr lang="en-US" dirty="0" smtClean="0"/>
              <a:t> </a:t>
            </a:r>
            <a:r>
              <a:rPr lang="en-US" dirty="0" err="1" smtClean="0"/>
              <a:t>ওজন</a:t>
            </a:r>
            <a:r>
              <a:rPr lang="en-US" dirty="0" smtClean="0"/>
              <a:t> </a:t>
            </a:r>
            <a:r>
              <a:rPr lang="en-US" dirty="0" err="1" smtClean="0"/>
              <a:t>অতিরিক্ত</a:t>
            </a:r>
            <a:r>
              <a:rPr lang="en-US" dirty="0" smtClean="0"/>
              <a:t> </a:t>
            </a:r>
            <a:r>
              <a:rPr lang="en-US" dirty="0" err="1" smtClean="0"/>
              <a:t>হয়</a:t>
            </a:r>
            <a:r>
              <a:rPr lang="en-US" dirty="0" smtClean="0"/>
              <a:t> </a:t>
            </a:r>
            <a:r>
              <a:rPr lang="en-US" dirty="0" err="1" smtClean="0"/>
              <a:t>তাহলে</a:t>
            </a:r>
            <a:r>
              <a:rPr lang="en-US" dirty="0" smtClean="0"/>
              <a:t> ঐ </a:t>
            </a:r>
            <a:r>
              <a:rPr lang="en-US" dirty="0" err="1" smtClean="0"/>
              <a:t>শিশু</a:t>
            </a:r>
            <a:r>
              <a:rPr lang="en-US" dirty="0" smtClean="0"/>
              <a:t> </a:t>
            </a:r>
            <a:r>
              <a:rPr lang="en-US" dirty="0" err="1" smtClean="0"/>
              <a:t>অতিরিক্ত</a:t>
            </a:r>
            <a:r>
              <a:rPr lang="en-US" dirty="0" smtClean="0"/>
              <a:t> </a:t>
            </a:r>
            <a:r>
              <a:rPr lang="en-US" dirty="0" err="1" smtClean="0"/>
              <a:t>মোটা</a:t>
            </a:r>
            <a:r>
              <a:rPr lang="en-US" dirty="0" smtClean="0"/>
              <a:t> </a:t>
            </a:r>
            <a:r>
              <a:rPr lang="en-US" dirty="0" err="1" smtClean="0"/>
              <a:t>এবং</a:t>
            </a:r>
            <a:r>
              <a:rPr lang="en-US" dirty="0" smtClean="0"/>
              <a:t> </a:t>
            </a:r>
            <a:r>
              <a:rPr lang="en-US" dirty="0" err="1" smtClean="0"/>
              <a:t>ওজন</a:t>
            </a:r>
            <a:r>
              <a:rPr lang="en-US" dirty="0" smtClean="0"/>
              <a:t> </a:t>
            </a:r>
            <a:r>
              <a:rPr lang="en-US" dirty="0" err="1" smtClean="0"/>
              <a:t>যদি</a:t>
            </a:r>
            <a:r>
              <a:rPr lang="en-US" dirty="0" smtClean="0"/>
              <a:t> </a:t>
            </a:r>
            <a:r>
              <a:rPr lang="en-US" dirty="0" err="1" smtClean="0"/>
              <a:t>অতি</a:t>
            </a:r>
            <a:r>
              <a:rPr lang="en-US" dirty="0" smtClean="0"/>
              <a:t> </a:t>
            </a:r>
            <a:r>
              <a:rPr lang="en-US" dirty="0" err="1" smtClean="0"/>
              <a:t>কম</a:t>
            </a:r>
            <a:r>
              <a:rPr lang="en-US" dirty="0" smtClean="0"/>
              <a:t> </a:t>
            </a:r>
            <a:r>
              <a:rPr lang="en-US" dirty="0" err="1" smtClean="0"/>
              <a:t>হয়</a:t>
            </a:r>
            <a:r>
              <a:rPr lang="en-US" dirty="0" smtClean="0"/>
              <a:t> </a:t>
            </a:r>
            <a:r>
              <a:rPr lang="en-US" dirty="0" err="1" smtClean="0"/>
              <a:t>তাহলে</a:t>
            </a:r>
            <a:r>
              <a:rPr lang="en-US" dirty="0" smtClean="0"/>
              <a:t> </a:t>
            </a:r>
            <a:r>
              <a:rPr lang="en-US" dirty="0" err="1" smtClean="0"/>
              <a:t>শিশু</a:t>
            </a:r>
            <a:r>
              <a:rPr lang="en-US" dirty="0" smtClean="0"/>
              <a:t> </a:t>
            </a:r>
            <a:r>
              <a:rPr lang="en-US" dirty="0" err="1" smtClean="0"/>
              <a:t>অতি</a:t>
            </a:r>
            <a:r>
              <a:rPr lang="en-US" dirty="0" smtClean="0"/>
              <a:t> </a:t>
            </a:r>
            <a:r>
              <a:rPr lang="en-US" dirty="0" err="1" smtClean="0"/>
              <a:t>ক্ষীণ</a:t>
            </a:r>
            <a:r>
              <a:rPr lang="en-US" dirty="0" smtClean="0"/>
              <a:t> </a:t>
            </a:r>
            <a:r>
              <a:rPr lang="en-US" dirty="0" err="1" smtClean="0"/>
              <a:t>বলে</a:t>
            </a:r>
            <a:r>
              <a:rPr lang="en-US" dirty="0" smtClean="0"/>
              <a:t> </a:t>
            </a:r>
            <a:r>
              <a:rPr lang="en-US" dirty="0" err="1" smtClean="0"/>
              <a:t>ধরা</a:t>
            </a:r>
            <a:r>
              <a:rPr lang="en-US" dirty="0" smtClean="0"/>
              <a:t> </a:t>
            </a:r>
            <a:r>
              <a:rPr lang="en-US" dirty="0" err="1" smtClean="0"/>
              <a:t>হয়</a:t>
            </a:r>
            <a:r>
              <a:rPr lang="en-US" dirty="0" smtClean="0"/>
              <a:t>। </a:t>
            </a:r>
            <a:r>
              <a:rPr lang="en-US" dirty="0" err="1" smtClean="0"/>
              <a:t>রোগা</a:t>
            </a:r>
            <a:r>
              <a:rPr lang="en-US" dirty="0" smtClean="0"/>
              <a:t> </a:t>
            </a:r>
            <a:r>
              <a:rPr lang="en-US" dirty="0" err="1" smtClean="0"/>
              <a:t>শিশু</a:t>
            </a:r>
            <a:r>
              <a:rPr lang="en-US" dirty="0" smtClean="0"/>
              <a:t> </a:t>
            </a:r>
            <a:r>
              <a:rPr lang="en-US" dirty="0" err="1" smtClean="0"/>
              <a:t>সাধারণত</a:t>
            </a:r>
            <a:r>
              <a:rPr lang="en-US" dirty="0" smtClean="0"/>
              <a:t>, </a:t>
            </a:r>
            <a:r>
              <a:rPr lang="en-US" dirty="0" err="1" smtClean="0"/>
              <a:t>অপুষ্টি</a:t>
            </a:r>
            <a:r>
              <a:rPr lang="en-US" dirty="0" smtClean="0"/>
              <a:t> , </a:t>
            </a:r>
            <a:r>
              <a:rPr lang="en-US" dirty="0" err="1" smtClean="0"/>
              <a:t>মানসিক</a:t>
            </a:r>
            <a:r>
              <a:rPr lang="en-US" dirty="0" smtClean="0"/>
              <a:t> </a:t>
            </a:r>
            <a:r>
              <a:rPr lang="en-US" dirty="0" err="1" smtClean="0"/>
              <a:t>উদ্বেগ</a:t>
            </a:r>
            <a:r>
              <a:rPr lang="en-US" dirty="0" smtClean="0"/>
              <a:t> ও </a:t>
            </a:r>
            <a:r>
              <a:rPr lang="en-US" dirty="0" err="1" smtClean="0"/>
              <a:t>নিরাপত্তাহীনতায়</a:t>
            </a:r>
            <a:r>
              <a:rPr lang="en-US" dirty="0" smtClean="0"/>
              <a:t> </a:t>
            </a:r>
            <a:r>
              <a:rPr lang="en-US" dirty="0" err="1" smtClean="0"/>
              <a:t>ভোগে</a:t>
            </a:r>
            <a:r>
              <a:rPr lang="en-US" dirty="0" smtClean="0"/>
              <a:t> </a:t>
            </a:r>
            <a:r>
              <a:rPr lang="en-US" dirty="0" err="1" smtClean="0"/>
              <a:t>যার</a:t>
            </a:r>
            <a:r>
              <a:rPr lang="en-US" dirty="0" smtClean="0"/>
              <a:t> </a:t>
            </a:r>
            <a:r>
              <a:rPr lang="en-US" dirty="0" err="1" smtClean="0"/>
              <a:t>ফলে</a:t>
            </a:r>
            <a:r>
              <a:rPr lang="en-US" dirty="0" smtClean="0"/>
              <a:t> </a:t>
            </a:r>
            <a:r>
              <a:rPr lang="en-US" dirty="0" err="1" smtClean="0"/>
              <a:t>তাদের</a:t>
            </a:r>
            <a:r>
              <a:rPr lang="en-US" dirty="0" smtClean="0"/>
              <a:t> </a:t>
            </a:r>
            <a:r>
              <a:rPr lang="en-US" dirty="0" err="1" smtClean="0"/>
              <a:t>খাবারের</a:t>
            </a:r>
            <a:r>
              <a:rPr lang="en-US" dirty="0" smtClean="0"/>
              <a:t> </a:t>
            </a:r>
            <a:r>
              <a:rPr lang="en-US" dirty="0" err="1" smtClean="0"/>
              <a:t>প্রতি</a:t>
            </a:r>
            <a:r>
              <a:rPr lang="en-US" dirty="0" smtClean="0"/>
              <a:t> </a:t>
            </a:r>
            <a:r>
              <a:rPr lang="en-US" dirty="0" err="1" smtClean="0"/>
              <a:t>আগ্রহ</a:t>
            </a:r>
            <a:r>
              <a:rPr lang="en-US" dirty="0" smtClean="0"/>
              <a:t> </a:t>
            </a:r>
            <a:r>
              <a:rPr lang="en-US" dirty="0" err="1" smtClean="0"/>
              <a:t>থাকেনা</a:t>
            </a:r>
            <a:r>
              <a:rPr lang="en-US" dirty="0" smtClean="0"/>
              <a:t> </a:t>
            </a:r>
            <a:r>
              <a:rPr lang="en-US" dirty="0" err="1" smtClean="0"/>
              <a:t>এবং</a:t>
            </a:r>
            <a:r>
              <a:rPr lang="en-US" dirty="0" smtClean="0"/>
              <a:t> </a:t>
            </a:r>
            <a:r>
              <a:rPr lang="en-US" dirty="0" err="1" smtClean="0"/>
              <a:t>ক্ষুধামন্দা</a:t>
            </a:r>
            <a:r>
              <a:rPr lang="en-US" dirty="0" smtClean="0"/>
              <a:t> </a:t>
            </a:r>
            <a:r>
              <a:rPr lang="en-US" dirty="0" err="1" smtClean="0"/>
              <a:t>দেখা</a:t>
            </a:r>
            <a:r>
              <a:rPr lang="en-US" dirty="0" smtClean="0"/>
              <a:t> </a:t>
            </a:r>
            <a:r>
              <a:rPr lang="en-US" dirty="0" err="1" smtClean="0"/>
              <a:t>দেয়</a:t>
            </a:r>
            <a:r>
              <a:rPr lang="en-US" dirty="0" smtClean="0"/>
              <a:t>। </a:t>
            </a:r>
            <a:r>
              <a:rPr lang="en-US" dirty="0" err="1" smtClean="0"/>
              <a:t>শিশুর</a:t>
            </a:r>
            <a:r>
              <a:rPr lang="en-US" dirty="0" smtClean="0"/>
              <a:t> </a:t>
            </a:r>
            <a:r>
              <a:rPr lang="en-US" dirty="0" err="1" smtClean="0"/>
              <a:t>উচ্চতা</a:t>
            </a:r>
            <a:r>
              <a:rPr lang="en-US" dirty="0" smtClean="0"/>
              <a:t> </a:t>
            </a:r>
            <a:r>
              <a:rPr lang="en-US" dirty="0" err="1" smtClean="0"/>
              <a:t>অনেকটা</a:t>
            </a:r>
            <a:r>
              <a:rPr lang="en-US" dirty="0" smtClean="0"/>
              <a:t> </a:t>
            </a:r>
            <a:r>
              <a:rPr lang="en-US" dirty="0" err="1" smtClean="0"/>
              <a:t>বংশগতির</a:t>
            </a:r>
            <a:r>
              <a:rPr lang="en-US" dirty="0" smtClean="0"/>
              <a:t> </a:t>
            </a:r>
            <a:r>
              <a:rPr lang="en-US" dirty="0" err="1" smtClean="0"/>
              <a:t>উপর</a:t>
            </a:r>
            <a:r>
              <a:rPr lang="en-US" dirty="0" smtClean="0"/>
              <a:t> </a:t>
            </a:r>
            <a:r>
              <a:rPr lang="en-US" dirty="0" err="1" smtClean="0"/>
              <a:t>নির্ভর</a:t>
            </a:r>
            <a:r>
              <a:rPr lang="en-US" dirty="0" smtClean="0"/>
              <a:t> </a:t>
            </a:r>
            <a:r>
              <a:rPr lang="en-US" dirty="0" err="1" smtClean="0"/>
              <a:t>করে</a:t>
            </a:r>
            <a:r>
              <a:rPr lang="en-US" dirty="0" smtClean="0"/>
              <a:t> </a:t>
            </a:r>
            <a:r>
              <a:rPr lang="en-US" dirty="0" err="1" smtClean="0"/>
              <a:t>কিন্তু</a:t>
            </a:r>
            <a:r>
              <a:rPr lang="en-US" dirty="0" smtClean="0"/>
              <a:t> </a:t>
            </a:r>
            <a:r>
              <a:rPr lang="en-US" dirty="0" err="1" smtClean="0"/>
              <a:t>ওজন</a:t>
            </a:r>
            <a:r>
              <a:rPr lang="en-US" dirty="0" smtClean="0"/>
              <a:t> </a:t>
            </a:r>
            <a:r>
              <a:rPr lang="en-US" dirty="0" err="1" smtClean="0"/>
              <a:t>নির্ভর</a:t>
            </a:r>
            <a:r>
              <a:rPr lang="en-US" dirty="0" smtClean="0"/>
              <a:t> </a:t>
            </a:r>
            <a:r>
              <a:rPr lang="en-US" dirty="0" err="1" smtClean="0"/>
              <a:t>করে</a:t>
            </a:r>
            <a:r>
              <a:rPr lang="en-US" dirty="0" smtClean="0"/>
              <a:t> </a:t>
            </a:r>
            <a:r>
              <a:rPr lang="en-US" dirty="0" err="1" smtClean="0"/>
              <a:t>খাদ্য</a:t>
            </a:r>
            <a:r>
              <a:rPr lang="en-US" dirty="0" smtClean="0"/>
              <a:t> ও </a:t>
            </a:r>
            <a:r>
              <a:rPr lang="en-US" dirty="0" err="1" smtClean="0"/>
              <a:t>পুষ্টি</a:t>
            </a:r>
            <a:r>
              <a:rPr lang="en-US" dirty="0" smtClean="0"/>
              <a:t> , </a:t>
            </a:r>
            <a:r>
              <a:rPr lang="en-US" dirty="0" err="1" smtClean="0"/>
              <a:t>দেহের</a:t>
            </a:r>
            <a:r>
              <a:rPr lang="en-US" dirty="0" smtClean="0"/>
              <a:t> </a:t>
            </a:r>
            <a:r>
              <a:rPr lang="en-US" dirty="0" err="1" smtClean="0"/>
              <a:t>গড়ন</a:t>
            </a:r>
            <a:r>
              <a:rPr lang="en-US" dirty="0" smtClean="0"/>
              <a:t>, </a:t>
            </a:r>
            <a:r>
              <a:rPr lang="en-US" dirty="0" err="1" smtClean="0"/>
              <a:t>অসুখ</a:t>
            </a:r>
            <a:r>
              <a:rPr lang="en-US" dirty="0" smtClean="0"/>
              <a:t> </a:t>
            </a:r>
            <a:r>
              <a:rPr lang="en-US" dirty="0" err="1" smtClean="0"/>
              <a:t>বিসুখ</a:t>
            </a:r>
            <a:r>
              <a:rPr lang="en-US" dirty="0" smtClean="0"/>
              <a:t>  </a:t>
            </a:r>
            <a:r>
              <a:rPr lang="en-US" dirty="0" err="1" smtClean="0"/>
              <a:t>ইত্যাদির</a:t>
            </a:r>
            <a:r>
              <a:rPr lang="en-US" dirty="0" smtClean="0"/>
              <a:t> </a:t>
            </a:r>
            <a:r>
              <a:rPr lang="en-US" dirty="0" err="1" smtClean="0"/>
              <a:t>উপর।উচ্চতার</a:t>
            </a:r>
            <a:r>
              <a:rPr lang="en-US" dirty="0" smtClean="0"/>
              <a:t> </a:t>
            </a:r>
            <a:r>
              <a:rPr lang="en-US" dirty="0" err="1" smtClean="0"/>
              <a:t>হঠা</a:t>
            </a:r>
            <a:r>
              <a:rPr lang="bn-IN" dirty="0" smtClean="0"/>
              <a:t>ৎ বৃদ্ধি হওয়াকে বলে </a:t>
            </a:r>
            <a:r>
              <a:rPr lang="en-US" dirty="0" smtClean="0"/>
              <a:t>Growth Sport  </a:t>
            </a:r>
            <a:r>
              <a:rPr lang="bn-IN" dirty="0" smtClean="0"/>
              <a:t>(আকস্মিক বৃদ্ধি)। এটা বয়ঃসন্ধিক্ষনের হরমোনের প্রভাবের ফলে হয় । কোন বয়সী শিশুর ওজন কিরূপ হওয়া উচিত তা  (</a:t>
            </a:r>
            <a:r>
              <a:rPr lang="en-US" dirty="0" smtClean="0"/>
              <a:t>WHO</a:t>
            </a:r>
            <a:r>
              <a:rPr lang="bn-IN" dirty="0" smtClean="0"/>
              <a:t>) কতৃক প্রদত্ত একটি চার্টে দেয়া আছে। </a:t>
            </a:r>
            <a:endParaRPr lang="en-SG" dirty="0"/>
          </a:p>
        </p:txBody>
      </p:sp>
    </p:spTree>
    <p:extLst>
      <p:ext uri="{BB962C8B-B14F-4D97-AF65-F5344CB8AC3E}">
        <p14:creationId xmlns:p14="http://schemas.microsoft.com/office/powerpoint/2010/main" val="186655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0" indent="0">
              <a:buNone/>
            </a:pPr>
            <a:r>
              <a:rPr lang="bn-IN" dirty="0" smtClean="0"/>
              <a:t>সেই চার্ট  অনুঝায়ী একটি শিশুর উচ্চতা, ওজন মেপে তুলনা করলেই বুঝা যায় তার বিকাশ স্বাভাবিক কিনা। উচ্চতা মাপার সহজ নিয়ম হলো গজ ফিতা দিয়ে যারা দাঁড়াতে পারেনা তাদের শুইয়ে পা থেকে মাথা পর্যন্ত এবং যারা দাড়াতে পারে তাদের স্কেল দিয়ে সোজাভাবে ধরে মাপতে হয়। ওজন পরিমাপ করার জন্য মেশিন আছে। </a:t>
            </a:r>
            <a:endParaRPr lang="en-SG" dirty="0"/>
          </a:p>
        </p:txBody>
      </p:sp>
    </p:spTree>
    <p:extLst>
      <p:ext uri="{BB962C8B-B14F-4D97-AF65-F5344CB8AC3E}">
        <p14:creationId xmlns:p14="http://schemas.microsoft.com/office/powerpoint/2010/main" val="1749625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1044</Words>
  <Application>Microsoft Office PowerPoint</Application>
  <PresentationFormat>Widescreen</PresentationFormat>
  <Paragraphs>47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Vrinda</vt:lpstr>
      <vt:lpstr>Office Theme</vt:lpstr>
      <vt:lpstr>বর্ধন পরিমাপ,উচ্চতা,ওজন এবং স্বাভাবিক বৃদ্ধি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বর্ধন পরিমাপ,উচ্চতা,ওজন এবং স্বাভাবিক বৃদ্ধি ---</dc:title>
  <dc:creator>Ferdousi Begum</dc:creator>
  <cp:lastModifiedBy>Ferdousi Begum</cp:lastModifiedBy>
  <cp:revision>36</cp:revision>
  <dcterms:created xsi:type="dcterms:W3CDTF">2020-05-26T09:08:11Z</dcterms:created>
  <dcterms:modified xsi:type="dcterms:W3CDTF">2020-05-27T11:38:54Z</dcterms:modified>
</cp:coreProperties>
</file>