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87374-E6B5-439B-9E6E-271232D22EB4}" type="datetimeFigureOut">
              <a:rPr lang="en-SG" smtClean="0"/>
              <a:t>30/5/2020</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2058D7-1714-4D34-AE91-C25E8B3CB3D9}" type="slidenum">
              <a:rPr lang="en-SG" smtClean="0"/>
              <a:t>‹#›</a:t>
            </a:fld>
            <a:endParaRPr lang="en-SG"/>
          </a:p>
        </p:txBody>
      </p:sp>
    </p:spTree>
    <p:extLst>
      <p:ext uri="{BB962C8B-B14F-4D97-AF65-F5344CB8AC3E}">
        <p14:creationId xmlns:p14="http://schemas.microsoft.com/office/powerpoint/2010/main" val="3942530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ড়</a:t>
            </a:r>
            <a:endParaRPr lang="en-SG" dirty="0"/>
          </a:p>
        </p:txBody>
      </p:sp>
      <p:sp>
        <p:nvSpPr>
          <p:cNvPr id="4" name="Slide Number Placeholder 3"/>
          <p:cNvSpPr>
            <a:spLocks noGrp="1"/>
          </p:cNvSpPr>
          <p:nvPr>
            <p:ph type="sldNum" sz="quarter" idx="10"/>
          </p:nvPr>
        </p:nvSpPr>
        <p:spPr/>
        <p:txBody>
          <a:bodyPr/>
          <a:lstStyle/>
          <a:p>
            <a:fld id="{242058D7-1714-4D34-AE91-C25E8B3CB3D9}" type="slidenum">
              <a:rPr lang="en-SG" smtClean="0"/>
              <a:t>6</a:t>
            </a:fld>
            <a:endParaRPr lang="en-SG"/>
          </a:p>
        </p:txBody>
      </p:sp>
    </p:spTree>
    <p:extLst>
      <p:ext uri="{BB962C8B-B14F-4D97-AF65-F5344CB8AC3E}">
        <p14:creationId xmlns:p14="http://schemas.microsoft.com/office/powerpoint/2010/main" val="333259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B8BD4217-6C5D-4793-BA98-C7B7A9695F57}" type="datetimeFigureOut">
              <a:rPr lang="en-SG" smtClean="0"/>
              <a:t>30/5/2020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250900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8BD4217-6C5D-4793-BA98-C7B7A9695F57}" type="datetimeFigureOut">
              <a:rPr lang="en-SG" smtClean="0"/>
              <a:t>30/5/2020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3585917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8BD4217-6C5D-4793-BA98-C7B7A9695F57}" type="datetimeFigureOut">
              <a:rPr lang="en-SG" smtClean="0"/>
              <a:t>30/5/2020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68849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B8BD4217-6C5D-4793-BA98-C7B7A9695F57}" type="datetimeFigureOut">
              <a:rPr lang="en-SG" smtClean="0"/>
              <a:t>30/5/2020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232945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D4217-6C5D-4793-BA98-C7B7A9695F57}" type="datetimeFigureOut">
              <a:rPr lang="en-SG" smtClean="0"/>
              <a:t>30/5/2020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3339411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B8BD4217-6C5D-4793-BA98-C7B7A9695F57}" type="datetimeFigureOut">
              <a:rPr lang="en-SG" smtClean="0"/>
              <a:t>30/5/2020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282783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B8BD4217-6C5D-4793-BA98-C7B7A9695F57}" type="datetimeFigureOut">
              <a:rPr lang="en-SG" smtClean="0"/>
              <a:t>30/5/2020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107159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B8BD4217-6C5D-4793-BA98-C7B7A9695F57}" type="datetimeFigureOut">
              <a:rPr lang="en-SG" smtClean="0"/>
              <a:t>30/5/2020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2924985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D4217-6C5D-4793-BA98-C7B7A9695F57}" type="datetimeFigureOut">
              <a:rPr lang="en-SG" smtClean="0"/>
              <a:t>30/5/2020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168325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D4217-6C5D-4793-BA98-C7B7A9695F57}" type="datetimeFigureOut">
              <a:rPr lang="en-SG" smtClean="0"/>
              <a:t>30/5/2020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70865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D4217-6C5D-4793-BA98-C7B7A9695F57}" type="datetimeFigureOut">
              <a:rPr lang="en-SG" smtClean="0"/>
              <a:t>30/5/2020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3834E3-2BB1-4EB9-AF04-B0BE7EB5420A}" type="slidenum">
              <a:rPr lang="en-SG" smtClean="0"/>
              <a:t>‹#›</a:t>
            </a:fld>
            <a:endParaRPr lang="en-SG"/>
          </a:p>
        </p:txBody>
      </p:sp>
    </p:spTree>
    <p:extLst>
      <p:ext uri="{BB962C8B-B14F-4D97-AF65-F5344CB8AC3E}">
        <p14:creationId xmlns:p14="http://schemas.microsoft.com/office/powerpoint/2010/main" val="270409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D4217-6C5D-4793-BA98-C7B7A9695F57}" type="datetimeFigureOut">
              <a:rPr lang="en-SG" smtClean="0"/>
              <a:t>30/5/2020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834E3-2BB1-4EB9-AF04-B0BE7EB5420A}" type="slidenum">
              <a:rPr lang="en-SG" smtClean="0"/>
              <a:t>‹#›</a:t>
            </a:fld>
            <a:endParaRPr lang="en-SG"/>
          </a:p>
        </p:txBody>
      </p:sp>
    </p:spTree>
    <p:extLst>
      <p:ext uri="{BB962C8B-B14F-4D97-AF65-F5344CB8AC3E}">
        <p14:creationId xmlns:p14="http://schemas.microsoft.com/office/powerpoint/2010/main" val="1466255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593" y="1656935"/>
            <a:ext cx="9144000" cy="2387600"/>
          </a:xfrm>
        </p:spPr>
        <p:txBody>
          <a:bodyPr>
            <a:normAutofit/>
          </a:bodyPr>
          <a:lstStyle/>
          <a:p>
            <a:r>
              <a:rPr lang="en-US" dirty="0" smtClean="0">
                <a:solidFill>
                  <a:srgbClr val="777777"/>
                </a:solidFill>
                <a:latin typeface="Arial" panose="020B0604020202020204" pitchFamily="34" charset="0"/>
                <a:cs typeface="Arial" panose="020B0604020202020204" pitchFamily="34" charset="0"/>
              </a:rPr>
              <a:t> </a:t>
            </a:r>
            <a:r>
              <a:rPr lang="en-US" dirty="0" smtClean="0"/>
              <a:t>লেখ</a:t>
            </a:r>
            <a:r>
              <a:rPr lang="bn-IN" dirty="0" smtClean="0"/>
              <a:t>চিত্র </a:t>
            </a:r>
            <a:r>
              <a:rPr lang="en-US" dirty="0" smtClean="0"/>
              <a:t> </a:t>
            </a:r>
            <a:endParaRPr lang="en-SG" dirty="0"/>
          </a:p>
        </p:txBody>
      </p:sp>
      <p:sp>
        <p:nvSpPr>
          <p:cNvPr id="3" name="Subtitle 2"/>
          <p:cNvSpPr>
            <a:spLocks noGrp="1"/>
          </p:cNvSpPr>
          <p:nvPr>
            <p:ph type="subTitle" idx="1"/>
          </p:nvPr>
        </p:nvSpPr>
        <p:spPr>
          <a:xfrm>
            <a:off x="1439593" y="4526989"/>
            <a:ext cx="9144000" cy="1655762"/>
          </a:xfrm>
        </p:spPr>
        <p:txBody>
          <a:bodyPr>
            <a:normAutofit fontScale="55000" lnSpcReduction="20000"/>
          </a:bodyPr>
          <a:lstStyle/>
          <a:p>
            <a:endParaRPr lang="en-SG" dirty="0"/>
          </a:p>
          <a:p>
            <a:r>
              <a:rPr lang="en-SG" dirty="0"/>
              <a:t>Children’s growth (how much they grow each year) is VERY important information. “Normal” growth is children who are growing at least 2 1/2 inches each year after the age of 2.5 and before puberty. If your child is NOT growing the minimum of 2 1/2 inches each year after the age of 2 and a half, or he/she is growing much faster than their same age friends… these growth abnormalities can be caused by many things.</a:t>
            </a:r>
          </a:p>
          <a:p>
            <a:endParaRPr lang="en-SG" dirty="0"/>
          </a:p>
          <a:p>
            <a:r>
              <a:rPr lang="en-SG" dirty="0"/>
              <a:t>So the first thing to do is to make an appointment with your child’s medical professional who can accurately measure your child to see where he or she is on the normal or average areas of a growth chart</a:t>
            </a:r>
            <a:r>
              <a:rPr lang="en-SG" dirty="0" smtClean="0"/>
              <a:t>. </a:t>
            </a:r>
            <a:endParaRPr lang="en-SG" dirty="0"/>
          </a:p>
        </p:txBody>
      </p:sp>
      <p:sp>
        <p:nvSpPr>
          <p:cNvPr id="4" name="Rectangle 1"/>
          <p:cNvSpPr>
            <a:spLocks noChangeArrowheads="1"/>
          </p:cNvSpPr>
          <p:nvPr/>
        </p:nvSpPr>
        <p:spPr bwMode="auto">
          <a:xfrm>
            <a:off x="1287389" y="-2754787"/>
            <a:ext cx="981038" cy="180049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sz="1000" b="1" i="0" u="none" strike="noStrike" cap="none" normalizeH="0" baseline="0" dirty="0" smtClean="0">
                <a:ln>
                  <a:noFill/>
                </a:ln>
                <a:solidFill>
                  <a:srgbClr val="777777"/>
                </a:solidFill>
                <a:effectLst/>
                <a:latin typeface="inherit"/>
                <a:cs typeface="Arial" panose="020B0604020202020204" pitchFamily="34" charset="0"/>
              </a:rPr>
              <a:t/>
            </a:r>
            <a:br>
              <a:rPr kumimoji="0" lang="en-US" sz="1000" b="1" i="0" u="none" strike="noStrike" cap="none" normalizeH="0" baseline="0" dirty="0" smtClean="0">
                <a:ln>
                  <a:noFill/>
                </a:ln>
                <a:solidFill>
                  <a:srgbClr val="777777"/>
                </a:solidFill>
                <a:effectLst/>
                <a:latin typeface="inherit"/>
                <a:cs typeface="Arial" panose="020B0604020202020204" pitchFamily="34" charset="0"/>
              </a:rPr>
            </a:br>
            <a:r>
              <a:rPr kumimoji="0" lang="en-US" sz="1000" b="1" i="0" u="none" strike="noStrike" cap="none" normalizeH="0" baseline="0" dirty="0" smtClean="0">
                <a:ln>
                  <a:noFill/>
                </a:ln>
                <a:solidFill>
                  <a:srgbClr val="777777"/>
                </a:solidFill>
                <a:effectLst/>
                <a:latin typeface="inherit"/>
                <a:cs typeface="Arial" panose="020B0604020202020204" pitchFamily="34" charset="0"/>
              </a:rPr>
              <a:t>  </a:t>
            </a:r>
            <a:r>
              <a:rPr kumimoji="0" lang="en-US" sz="10700" b="1" i="0" u="none" strike="noStrike" cap="none" normalizeH="0" baseline="0" dirty="0" smtClean="0">
                <a:ln>
                  <a:noFill/>
                </a:ln>
                <a:solidFill>
                  <a:srgbClr val="777777"/>
                </a:solidFill>
                <a:effectLst/>
                <a:latin typeface="inherit"/>
                <a:cs typeface="Arial" panose="020B0604020202020204" pitchFamily="34" charset="0"/>
              </a:rPr>
              <a:t> </a:t>
            </a:r>
            <a:r>
              <a:rPr kumimoji="0" lang="en-US" sz="1000" b="1" i="0" u="none" strike="noStrike" cap="none" normalizeH="0" baseline="0" dirty="0" smtClean="0">
                <a:ln>
                  <a:noFill/>
                </a:ln>
                <a:solidFill>
                  <a:srgbClr val="777777"/>
                </a:solidFill>
                <a:effectLst/>
                <a:latin typeface="inherit"/>
                <a:cs typeface="Arial" panose="020B0604020202020204" pitchFamily="34" charset="0"/>
              </a:rPr>
              <a:t>              </a:t>
            </a:r>
            <a:r>
              <a:rPr kumimoji="0" lang="en-US" sz="1000" b="0" i="0" u="none" strike="noStrike" cap="none" normalizeH="0" baseline="0" dirty="0" smtClean="0">
                <a:ln>
                  <a:noFill/>
                </a:ln>
                <a:solidFill>
                  <a:srgbClr val="777777"/>
                </a:solidFill>
                <a:effectLst/>
                <a:latin typeface="Arial" panose="020B0604020202020204" pitchFamily="34" charset="0"/>
                <a:cs typeface="Arial" panose="020B0604020202020204" pitchFamily="34" charset="0"/>
              </a:rPr>
              <a:t>.</a:t>
            </a:r>
            <a:endParaRPr kumimoji="0" lang="en-US" sz="1000" b="1" i="0" u="none" strike="noStrike" cap="none" normalizeH="0" baseline="0" dirty="0" smtClean="0">
              <a:ln>
                <a:noFill/>
              </a:ln>
              <a:solidFill>
                <a:srgbClr val="777777"/>
              </a:solidFill>
              <a:effectLst/>
              <a:latin typeface="inherit"/>
              <a:cs typeface="Arial" panose="020B0604020202020204" pitchFamily="34" charset="0"/>
            </a:endParaRPr>
          </a:p>
        </p:txBody>
      </p:sp>
      <p:pic>
        <p:nvPicPr>
          <p:cNvPr id="1026" name="Picture 2" descr="https://icosep.org/wp-content/uploads/2016/03/boys-CHART-height-andweight-te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2393" y="287264"/>
            <a:ext cx="1219200" cy="17049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7728071" y="1472619"/>
            <a:ext cx="1800225" cy="2533650"/>
          </a:xfrm>
          <a:prstGeom prst="rect">
            <a:avLst/>
          </a:prstGeom>
        </p:spPr>
      </p:pic>
      <p:pic>
        <p:nvPicPr>
          <p:cNvPr id="8" name="Picture 2" descr="https://icosep.org/wp-content/uploads/2016/03/boys-CHART-height-andweight-tex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8884" y="1592683"/>
            <a:ext cx="1859085" cy="229352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Growth Chart for Boys, 2 to 20 yea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a:p>
        </p:txBody>
      </p:sp>
    </p:spTree>
    <p:extLst>
      <p:ext uri="{BB962C8B-B14F-4D97-AF65-F5344CB8AC3E}">
        <p14:creationId xmlns:p14="http://schemas.microsoft.com/office/powerpoint/2010/main" val="61840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en-US" dirty="0" smtClean="0"/>
              <a:t>        </a:t>
            </a:r>
            <a:r>
              <a:rPr lang="en-US" dirty="0" err="1" smtClean="0"/>
              <a:t>মনোবিদেরা</a:t>
            </a:r>
            <a:r>
              <a:rPr lang="en-US" dirty="0" smtClean="0"/>
              <a:t> </a:t>
            </a:r>
            <a:r>
              <a:rPr lang="en-US" dirty="0" err="1" smtClean="0"/>
              <a:t>শিশুরা</a:t>
            </a:r>
            <a:r>
              <a:rPr lang="en-US" dirty="0" smtClean="0"/>
              <a:t> </a:t>
            </a:r>
            <a:r>
              <a:rPr lang="en-US" dirty="0" err="1" smtClean="0"/>
              <a:t>স্বাভাবিক</a:t>
            </a:r>
            <a:r>
              <a:rPr lang="en-US" dirty="0" smtClean="0"/>
              <a:t> </a:t>
            </a:r>
            <a:r>
              <a:rPr lang="en-US" dirty="0" err="1" smtClean="0"/>
              <a:t>বৃদ্ধির</a:t>
            </a:r>
            <a:r>
              <a:rPr lang="en-US" dirty="0" smtClean="0"/>
              <a:t> </a:t>
            </a:r>
            <a:r>
              <a:rPr lang="en-US" dirty="0" err="1" smtClean="0"/>
              <a:t>কয়েকটি</a:t>
            </a:r>
            <a:r>
              <a:rPr lang="en-US" dirty="0" smtClean="0"/>
              <a:t> </a:t>
            </a:r>
            <a:r>
              <a:rPr lang="en-US" dirty="0" err="1" smtClean="0"/>
              <a:t>ক্ষেত্রের</a:t>
            </a:r>
            <a:r>
              <a:rPr lang="en-US" dirty="0" smtClean="0"/>
              <a:t> </a:t>
            </a:r>
            <a:r>
              <a:rPr lang="en-US" dirty="0" err="1" smtClean="0"/>
              <a:t>সাথে</a:t>
            </a:r>
            <a:r>
              <a:rPr lang="en-US" dirty="0" smtClean="0"/>
              <a:t> </a:t>
            </a:r>
            <a:r>
              <a:rPr lang="en-US" dirty="0" err="1" smtClean="0"/>
              <a:t>আচরণের</a:t>
            </a:r>
            <a:r>
              <a:rPr lang="en-US" dirty="0" smtClean="0"/>
              <a:t> </a:t>
            </a:r>
            <a:r>
              <a:rPr lang="en-US" dirty="0" err="1" smtClean="0"/>
              <a:t>সম্পর্ক</a:t>
            </a:r>
            <a:r>
              <a:rPr lang="en-US" dirty="0" smtClean="0"/>
              <a:t> </a:t>
            </a:r>
            <a:r>
              <a:rPr lang="en-US" dirty="0" err="1" smtClean="0"/>
              <a:t>লক্ষ্য</a:t>
            </a:r>
            <a:r>
              <a:rPr lang="en-US" dirty="0" smtClean="0"/>
              <a:t> </a:t>
            </a:r>
            <a:r>
              <a:rPr lang="en-US" dirty="0" err="1" smtClean="0"/>
              <a:t>করেছেন</a:t>
            </a:r>
            <a:r>
              <a:rPr lang="en-US" dirty="0" smtClean="0"/>
              <a:t> । </a:t>
            </a:r>
            <a:r>
              <a:rPr lang="en-US" dirty="0" err="1" smtClean="0"/>
              <a:t>যেমনঃ</a:t>
            </a:r>
            <a:r>
              <a:rPr lang="en-US" dirty="0" smtClean="0"/>
              <a:t> </a:t>
            </a:r>
            <a:r>
              <a:rPr lang="en-US" dirty="0" err="1" smtClean="0"/>
              <a:t>শিশুর</a:t>
            </a:r>
            <a:r>
              <a:rPr lang="en-US" dirty="0" smtClean="0"/>
              <a:t> </a:t>
            </a:r>
            <a:r>
              <a:rPr lang="en-US" dirty="0" err="1" smtClean="0"/>
              <a:t>স্নায়ুতন্ত্রের</a:t>
            </a:r>
            <a:r>
              <a:rPr lang="en-US" dirty="0" smtClean="0"/>
              <a:t> </a:t>
            </a:r>
            <a:r>
              <a:rPr lang="en-US" dirty="0" err="1" smtClean="0"/>
              <a:t>বিকাশের</a:t>
            </a:r>
            <a:r>
              <a:rPr lang="en-US" dirty="0" smtClean="0"/>
              <a:t> </a:t>
            </a:r>
            <a:r>
              <a:rPr lang="en-US" dirty="0" err="1" smtClean="0"/>
              <a:t>সাথে</a:t>
            </a:r>
            <a:r>
              <a:rPr lang="en-US" dirty="0" smtClean="0"/>
              <a:t> </a:t>
            </a:r>
            <a:r>
              <a:rPr lang="en-US" dirty="0" err="1" smtClean="0"/>
              <a:t>শিশুর</a:t>
            </a:r>
            <a:r>
              <a:rPr lang="en-US" dirty="0" smtClean="0"/>
              <a:t> </a:t>
            </a:r>
            <a:r>
              <a:rPr lang="en-US" dirty="0" err="1" smtClean="0"/>
              <a:t>বুদ্ধি</a:t>
            </a:r>
            <a:r>
              <a:rPr lang="en-US" dirty="0" smtClean="0"/>
              <a:t> </a:t>
            </a:r>
            <a:r>
              <a:rPr lang="en-US" dirty="0" err="1" smtClean="0"/>
              <a:t>বাড়ে</a:t>
            </a:r>
            <a:r>
              <a:rPr lang="en-US" dirty="0" smtClean="0"/>
              <a:t>, </a:t>
            </a:r>
            <a:r>
              <a:rPr lang="en-US" dirty="0" err="1" smtClean="0"/>
              <a:t>চিন্তাশক্তি</a:t>
            </a:r>
            <a:r>
              <a:rPr lang="en-US" dirty="0" smtClean="0"/>
              <a:t> </a:t>
            </a:r>
            <a:r>
              <a:rPr lang="en-US" dirty="0" err="1" smtClean="0"/>
              <a:t>বাড়ে</a:t>
            </a:r>
            <a:r>
              <a:rPr lang="en-US" dirty="0" smtClean="0"/>
              <a:t> ।</a:t>
            </a:r>
            <a:endParaRPr lang="en-SG" dirty="0"/>
          </a:p>
        </p:txBody>
      </p:sp>
    </p:spTree>
    <p:extLst>
      <p:ext uri="{BB962C8B-B14F-4D97-AF65-F5344CB8AC3E}">
        <p14:creationId xmlns:p14="http://schemas.microsoft.com/office/powerpoint/2010/main" val="152226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en-US" dirty="0" err="1" smtClean="0"/>
              <a:t>এই</a:t>
            </a:r>
            <a:r>
              <a:rPr lang="en-US" dirty="0" smtClean="0"/>
              <a:t> </a:t>
            </a:r>
            <a:r>
              <a:rPr lang="en-US" dirty="0" err="1" smtClean="0"/>
              <a:t>লেখচিত্রের</a:t>
            </a:r>
            <a:r>
              <a:rPr lang="en-US" dirty="0" smtClean="0"/>
              <a:t> </a:t>
            </a:r>
            <a:r>
              <a:rPr lang="en-US" dirty="0" err="1" smtClean="0"/>
              <a:t>মাধ্যমে</a:t>
            </a:r>
            <a:r>
              <a:rPr lang="en-US" dirty="0" smtClean="0"/>
              <a:t> </a:t>
            </a:r>
            <a:r>
              <a:rPr lang="en-US" dirty="0" err="1" smtClean="0"/>
              <a:t>বর্ধনের</a:t>
            </a:r>
            <a:r>
              <a:rPr lang="en-US" dirty="0" smtClean="0"/>
              <a:t> </a:t>
            </a:r>
            <a:r>
              <a:rPr lang="en-US" dirty="0" err="1" smtClean="0"/>
              <a:t>যে</a:t>
            </a:r>
            <a:r>
              <a:rPr lang="en-US" dirty="0" smtClean="0"/>
              <a:t> </a:t>
            </a:r>
            <a:r>
              <a:rPr lang="en-US" dirty="0" err="1" smtClean="0"/>
              <a:t>বক্ররেখা</a:t>
            </a:r>
            <a:r>
              <a:rPr lang="en-US" dirty="0" smtClean="0"/>
              <a:t> </a:t>
            </a:r>
            <a:r>
              <a:rPr lang="en-US" dirty="0" err="1" smtClean="0"/>
              <a:t>তৈরী</a:t>
            </a:r>
            <a:r>
              <a:rPr lang="en-US" dirty="0" smtClean="0"/>
              <a:t> </a:t>
            </a:r>
            <a:r>
              <a:rPr lang="en-US" dirty="0" err="1" smtClean="0"/>
              <a:t>হয়</a:t>
            </a:r>
            <a:r>
              <a:rPr lang="en-US" dirty="0" smtClean="0"/>
              <a:t> </a:t>
            </a:r>
            <a:r>
              <a:rPr lang="en-US" dirty="0" err="1" smtClean="0"/>
              <a:t>তা</a:t>
            </a:r>
            <a:r>
              <a:rPr lang="en-US" dirty="0" smtClean="0"/>
              <a:t> </a:t>
            </a:r>
            <a:r>
              <a:rPr lang="en-US" dirty="0" err="1" smtClean="0"/>
              <a:t>থেকে</a:t>
            </a:r>
            <a:r>
              <a:rPr lang="en-US" dirty="0" smtClean="0"/>
              <a:t> </a:t>
            </a:r>
            <a:r>
              <a:rPr lang="en-US" dirty="0" err="1" smtClean="0"/>
              <a:t>অতি</a:t>
            </a:r>
            <a:r>
              <a:rPr lang="en-US" dirty="0" smtClean="0"/>
              <a:t> </a:t>
            </a:r>
            <a:r>
              <a:rPr lang="en-US" dirty="0" err="1" smtClean="0"/>
              <a:t>সহজেই</a:t>
            </a:r>
            <a:r>
              <a:rPr lang="en-US" dirty="0" smtClean="0"/>
              <a:t> </a:t>
            </a:r>
            <a:r>
              <a:rPr lang="en-US" dirty="0" err="1" smtClean="0"/>
              <a:t>একটি</a:t>
            </a:r>
            <a:r>
              <a:rPr lang="en-US" dirty="0" smtClean="0"/>
              <a:t> </a:t>
            </a:r>
            <a:r>
              <a:rPr lang="en-US" dirty="0" err="1" smtClean="0"/>
              <a:t>শিশুর</a:t>
            </a:r>
            <a:r>
              <a:rPr lang="en-US" dirty="0" smtClean="0"/>
              <a:t> </a:t>
            </a:r>
            <a:r>
              <a:rPr lang="en-US" dirty="0" err="1" smtClean="0"/>
              <a:t>উচ্চতা</a:t>
            </a:r>
            <a:r>
              <a:rPr lang="en-US" dirty="0" smtClean="0"/>
              <a:t> ও </a:t>
            </a:r>
            <a:r>
              <a:rPr lang="en-US" dirty="0" err="1" smtClean="0"/>
              <a:t>ওজনের</a:t>
            </a:r>
            <a:r>
              <a:rPr lang="en-US" dirty="0" smtClean="0"/>
              <a:t> </a:t>
            </a:r>
            <a:r>
              <a:rPr lang="en-US" dirty="0" err="1" smtClean="0"/>
              <a:t>ধারা</a:t>
            </a:r>
            <a:r>
              <a:rPr lang="en-US" dirty="0" smtClean="0"/>
              <a:t> </a:t>
            </a:r>
            <a:r>
              <a:rPr lang="en-US" dirty="0" err="1" smtClean="0"/>
              <a:t>কিরূপ</a:t>
            </a:r>
            <a:r>
              <a:rPr lang="en-US" dirty="0" smtClean="0"/>
              <a:t> </a:t>
            </a:r>
            <a:r>
              <a:rPr lang="en-US" dirty="0" err="1" smtClean="0"/>
              <a:t>হতে</a:t>
            </a:r>
            <a:r>
              <a:rPr lang="en-US" dirty="0" smtClean="0"/>
              <a:t> </a:t>
            </a:r>
            <a:r>
              <a:rPr lang="en-US" dirty="0" err="1" smtClean="0"/>
              <a:t>পারে</a:t>
            </a:r>
            <a:r>
              <a:rPr lang="en-US" dirty="0" smtClean="0"/>
              <a:t> </a:t>
            </a:r>
            <a:r>
              <a:rPr lang="en-US" dirty="0" err="1" smtClean="0"/>
              <a:t>বোঝা</a:t>
            </a:r>
            <a:r>
              <a:rPr lang="en-US" dirty="0" smtClean="0"/>
              <a:t> </a:t>
            </a:r>
            <a:r>
              <a:rPr lang="en-US" dirty="0" err="1" smtClean="0"/>
              <a:t>যায়</a:t>
            </a:r>
            <a:r>
              <a:rPr lang="en-US" dirty="0" smtClean="0"/>
              <a:t>। </a:t>
            </a:r>
            <a:r>
              <a:rPr lang="en-US" dirty="0" err="1" smtClean="0"/>
              <a:t>স্বাভাবিক</a:t>
            </a:r>
            <a:r>
              <a:rPr lang="en-US" dirty="0" smtClean="0"/>
              <a:t> </a:t>
            </a:r>
            <a:r>
              <a:rPr lang="en-US" dirty="0" err="1" smtClean="0"/>
              <a:t>বর্ধনের</a:t>
            </a:r>
            <a:r>
              <a:rPr lang="en-US" dirty="0" smtClean="0"/>
              <a:t> </a:t>
            </a:r>
            <a:r>
              <a:rPr lang="en-US" dirty="0" err="1" smtClean="0"/>
              <a:t>এই</a:t>
            </a:r>
            <a:r>
              <a:rPr lang="en-US" dirty="0" smtClean="0"/>
              <a:t> </a:t>
            </a:r>
            <a:r>
              <a:rPr lang="en-US" dirty="0" err="1" smtClean="0"/>
              <a:t>বক্ররেখাকে</a:t>
            </a:r>
            <a:r>
              <a:rPr lang="en-US" dirty="0" smtClean="0"/>
              <a:t> </a:t>
            </a:r>
            <a:r>
              <a:rPr lang="en-US" dirty="0" err="1" smtClean="0"/>
              <a:t>গ্রোথ</a:t>
            </a:r>
            <a:r>
              <a:rPr lang="en-US" dirty="0" smtClean="0"/>
              <a:t> </a:t>
            </a:r>
            <a:r>
              <a:rPr lang="en-US" dirty="0" err="1" smtClean="0"/>
              <a:t>কার্ভ</a:t>
            </a:r>
            <a:r>
              <a:rPr lang="en-US" dirty="0" smtClean="0"/>
              <a:t> </a:t>
            </a:r>
            <a:r>
              <a:rPr lang="en-US" dirty="0" err="1" smtClean="0"/>
              <a:t>বলে</a:t>
            </a:r>
            <a:r>
              <a:rPr lang="en-US" dirty="0" smtClean="0"/>
              <a:t> (</a:t>
            </a:r>
            <a:r>
              <a:rPr lang="en-US" dirty="0" err="1" smtClean="0"/>
              <a:t>curveGrowth</a:t>
            </a:r>
            <a:r>
              <a:rPr lang="en-US" dirty="0" smtClean="0"/>
              <a:t> </a:t>
            </a:r>
            <a:r>
              <a:rPr lang="en-US" dirty="0"/>
              <a:t>) </a:t>
            </a:r>
            <a:r>
              <a:rPr lang="en-US" dirty="0" smtClean="0"/>
              <a:t>। </a:t>
            </a:r>
            <a:r>
              <a:rPr lang="en-US" dirty="0" err="1" smtClean="0"/>
              <a:t>জন্ম</a:t>
            </a:r>
            <a:r>
              <a:rPr lang="en-US" dirty="0" smtClean="0"/>
              <a:t> </a:t>
            </a:r>
            <a:r>
              <a:rPr lang="en-US" dirty="0" err="1" smtClean="0"/>
              <a:t>মুহূর্ত</a:t>
            </a:r>
            <a:r>
              <a:rPr lang="en-US" dirty="0" smtClean="0"/>
              <a:t> </a:t>
            </a:r>
            <a:r>
              <a:rPr lang="en-US" dirty="0" err="1" smtClean="0"/>
              <a:t>থেকে</a:t>
            </a:r>
            <a:r>
              <a:rPr lang="en-US" dirty="0" smtClean="0"/>
              <a:t> </a:t>
            </a:r>
            <a:r>
              <a:rPr lang="en-US" dirty="0" err="1" smtClean="0"/>
              <a:t>বয়ঃপ্রাপ্তি</a:t>
            </a:r>
            <a:r>
              <a:rPr lang="en-US" dirty="0" smtClean="0"/>
              <a:t> </a:t>
            </a:r>
            <a:r>
              <a:rPr lang="en-US" dirty="0" err="1" smtClean="0"/>
              <a:t>পর্যন্ত</a:t>
            </a:r>
            <a:r>
              <a:rPr lang="en-US" dirty="0" smtClean="0"/>
              <a:t> </a:t>
            </a:r>
            <a:r>
              <a:rPr lang="en-US" dirty="0" err="1" smtClean="0"/>
              <a:t>এই</a:t>
            </a:r>
            <a:r>
              <a:rPr lang="en-US" dirty="0" smtClean="0"/>
              <a:t> </a:t>
            </a:r>
            <a:r>
              <a:rPr lang="en-US" dirty="0" err="1"/>
              <a:t>গ্রোথ</a:t>
            </a:r>
            <a:r>
              <a:rPr lang="en-US" dirty="0"/>
              <a:t> </a:t>
            </a:r>
            <a:r>
              <a:rPr lang="en-US" dirty="0" err="1"/>
              <a:t>কার্ভ</a:t>
            </a:r>
            <a:r>
              <a:rPr lang="en-US" dirty="0"/>
              <a:t> </a:t>
            </a:r>
            <a:r>
              <a:rPr lang="en-US" dirty="0" err="1" smtClean="0"/>
              <a:t>আঁকা</a:t>
            </a:r>
            <a:r>
              <a:rPr lang="en-US" dirty="0" smtClean="0"/>
              <a:t> </a:t>
            </a:r>
            <a:r>
              <a:rPr lang="en-US" dirty="0" err="1" smtClean="0"/>
              <a:t>হয়ে</a:t>
            </a:r>
            <a:r>
              <a:rPr lang="en-US" dirty="0" smtClean="0"/>
              <a:t> </a:t>
            </a:r>
            <a:r>
              <a:rPr lang="en-US" dirty="0" err="1" smtClean="0"/>
              <a:t>থাকে</a:t>
            </a:r>
            <a:r>
              <a:rPr lang="en-US" dirty="0" smtClean="0"/>
              <a:t> ।</a:t>
            </a:r>
            <a:r>
              <a:rPr lang="en-US" dirty="0" err="1" smtClean="0"/>
              <a:t>এই</a:t>
            </a:r>
            <a:r>
              <a:rPr lang="en-US" dirty="0" smtClean="0"/>
              <a:t> </a:t>
            </a:r>
            <a:r>
              <a:rPr lang="en-US" dirty="0" err="1"/>
              <a:t>গ্রোথ</a:t>
            </a:r>
            <a:r>
              <a:rPr lang="en-US" dirty="0"/>
              <a:t> </a:t>
            </a:r>
            <a:r>
              <a:rPr lang="en-US" dirty="0" err="1"/>
              <a:t>কার্ভ</a:t>
            </a:r>
            <a:r>
              <a:rPr lang="en-US" dirty="0"/>
              <a:t> </a:t>
            </a:r>
            <a:r>
              <a:rPr lang="en-US" dirty="0" smtClean="0"/>
              <a:t> </a:t>
            </a:r>
            <a:r>
              <a:rPr lang="en-US" dirty="0" err="1" smtClean="0"/>
              <a:t>বা</a:t>
            </a:r>
            <a:r>
              <a:rPr lang="en-US" dirty="0" smtClean="0"/>
              <a:t> </a:t>
            </a:r>
            <a:r>
              <a:rPr lang="en-US" dirty="0" err="1" smtClean="0"/>
              <a:t>স্বাভাবিক</a:t>
            </a:r>
            <a:r>
              <a:rPr lang="en-US" dirty="0" smtClean="0"/>
              <a:t> </a:t>
            </a:r>
            <a:r>
              <a:rPr lang="en-US" dirty="0" err="1" smtClean="0"/>
              <a:t>বৃদ্ধির</a:t>
            </a:r>
            <a:r>
              <a:rPr lang="en-US" dirty="0" smtClean="0"/>
              <a:t> </a:t>
            </a:r>
            <a:r>
              <a:rPr lang="en-US" dirty="0" err="1" smtClean="0"/>
              <a:t>বক্ররেখা</a:t>
            </a:r>
            <a:r>
              <a:rPr lang="en-US" dirty="0" smtClean="0"/>
              <a:t> </a:t>
            </a:r>
            <a:r>
              <a:rPr lang="en-US" dirty="0" err="1" smtClean="0"/>
              <a:t>আঁকতে</a:t>
            </a:r>
            <a:r>
              <a:rPr lang="en-US" dirty="0" smtClean="0"/>
              <a:t> </a:t>
            </a:r>
            <a:r>
              <a:rPr lang="en-US" dirty="0" err="1" smtClean="0"/>
              <a:t>হলে</a:t>
            </a:r>
            <a:r>
              <a:rPr lang="en-US" dirty="0" smtClean="0"/>
              <a:t> </a:t>
            </a:r>
            <a:r>
              <a:rPr lang="en-US" dirty="0" err="1" smtClean="0"/>
              <a:t>কতগুলো</a:t>
            </a:r>
            <a:r>
              <a:rPr lang="en-US" dirty="0" smtClean="0"/>
              <a:t> </a:t>
            </a:r>
            <a:r>
              <a:rPr lang="en-US" dirty="0" err="1" smtClean="0"/>
              <a:t>শিশুকে</a:t>
            </a:r>
            <a:r>
              <a:rPr lang="en-US" dirty="0" smtClean="0"/>
              <a:t> </a:t>
            </a:r>
            <a:r>
              <a:rPr lang="en-US" dirty="0" err="1" smtClean="0"/>
              <a:t>একসঙ্গে</a:t>
            </a:r>
            <a:r>
              <a:rPr lang="en-US" dirty="0" smtClean="0"/>
              <a:t> </a:t>
            </a:r>
            <a:r>
              <a:rPr lang="en-US" dirty="0" err="1" smtClean="0"/>
              <a:t>পর্যবেক্ষণ</a:t>
            </a:r>
            <a:r>
              <a:rPr lang="en-US" dirty="0" smtClean="0"/>
              <a:t> </a:t>
            </a:r>
            <a:r>
              <a:rPr lang="en-US" dirty="0" err="1" smtClean="0"/>
              <a:t>করতে</a:t>
            </a:r>
            <a:r>
              <a:rPr lang="en-US" dirty="0" smtClean="0"/>
              <a:t> </a:t>
            </a:r>
            <a:r>
              <a:rPr lang="en-US" dirty="0" err="1" smtClean="0"/>
              <a:t>হবে</a:t>
            </a:r>
            <a:r>
              <a:rPr lang="en-US" dirty="0" smtClean="0"/>
              <a:t> । </a:t>
            </a:r>
            <a:r>
              <a:rPr lang="en-US" dirty="0" err="1" smtClean="0"/>
              <a:t>তবে,এই</a:t>
            </a:r>
            <a:r>
              <a:rPr lang="en-US" dirty="0" smtClean="0"/>
              <a:t> </a:t>
            </a:r>
            <a:r>
              <a:rPr lang="en-US" dirty="0" err="1" smtClean="0"/>
              <a:t>সময়ের</a:t>
            </a:r>
            <a:r>
              <a:rPr lang="en-US" dirty="0" smtClean="0"/>
              <a:t> </a:t>
            </a:r>
            <a:r>
              <a:rPr lang="en-US" dirty="0" err="1" smtClean="0"/>
              <a:t>বর্ধনের</a:t>
            </a:r>
            <a:r>
              <a:rPr lang="en-US" dirty="0" smtClean="0"/>
              <a:t> </a:t>
            </a:r>
            <a:r>
              <a:rPr lang="en-US" dirty="0" err="1" smtClean="0"/>
              <a:t>ক্ষেত্রে</a:t>
            </a:r>
            <a:r>
              <a:rPr lang="en-US" dirty="0" smtClean="0"/>
              <a:t> </a:t>
            </a:r>
            <a:r>
              <a:rPr lang="en-US" dirty="0" err="1" smtClean="0"/>
              <a:t>সময়</a:t>
            </a:r>
            <a:r>
              <a:rPr lang="en-US" dirty="0" smtClean="0"/>
              <a:t> </a:t>
            </a:r>
            <a:r>
              <a:rPr lang="en-US" dirty="0" err="1" smtClean="0"/>
              <a:t>এর</a:t>
            </a:r>
            <a:r>
              <a:rPr lang="en-US" dirty="0" smtClean="0"/>
              <a:t> </a:t>
            </a:r>
            <a:r>
              <a:rPr lang="en-US" dirty="0" err="1" smtClean="0"/>
              <a:t>সামান্য</a:t>
            </a:r>
            <a:r>
              <a:rPr lang="en-US" dirty="0" smtClean="0"/>
              <a:t> </a:t>
            </a:r>
            <a:r>
              <a:rPr lang="en-US" dirty="0" err="1" smtClean="0"/>
              <a:t>তারতম্য</a:t>
            </a:r>
            <a:r>
              <a:rPr lang="en-US" dirty="0" smtClean="0"/>
              <a:t> </a:t>
            </a:r>
            <a:r>
              <a:rPr lang="en-US" dirty="0" err="1" smtClean="0"/>
              <a:t>হতে</a:t>
            </a:r>
            <a:r>
              <a:rPr lang="en-US" dirty="0" smtClean="0"/>
              <a:t> </a:t>
            </a:r>
            <a:r>
              <a:rPr lang="en-US" dirty="0" err="1" smtClean="0"/>
              <a:t>পারে</a:t>
            </a:r>
            <a:r>
              <a:rPr lang="en-US" dirty="0" smtClean="0"/>
              <a:t>। </a:t>
            </a:r>
            <a:r>
              <a:rPr lang="en-US" dirty="0" err="1" smtClean="0"/>
              <a:t>যে</a:t>
            </a:r>
            <a:r>
              <a:rPr lang="en-US" dirty="0" smtClean="0"/>
              <a:t> </a:t>
            </a:r>
            <a:r>
              <a:rPr lang="bn-IN" dirty="0" smtClean="0"/>
              <a:t>শিশুর ক্রমবৃদ্ধি স্বাভাবিক তার ওজন এবং উচ্চতা সমান্তরাল ভাবে চলে চার্টের মানের সাথে। যদি শিশুর বৃদ্ধির রেখা চার্টের মানের সাথে সমান্তরালভাবে না চলে তাহলে বুঝতে হবে তার বৃদ্ধি অপুস্টির দিকে যাচ্ছে । আর যদি বেশী হয় তবে, বুঝতে হবে এটা তার গোত্র বা হরমোন এর </a:t>
            </a:r>
            <a:r>
              <a:rPr lang="en-US" dirty="0" smtClean="0"/>
              <a:t>Abnormality </a:t>
            </a:r>
            <a:r>
              <a:rPr lang="bn-IN" dirty="0" smtClean="0"/>
              <a:t> হতে সৃষ্টি হতে পারে।</a:t>
            </a:r>
            <a:endParaRPr lang="en-SG" dirty="0"/>
          </a:p>
        </p:txBody>
      </p:sp>
    </p:spTree>
    <p:extLst>
      <p:ext uri="{BB962C8B-B14F-4D97-AF65-F5344CB8AC3E}">
        <p14:creationId xmlns:p14="http://schemas.microsoft.com/office/powerpoint/2010/main" val="32830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0000" lnSpcReduction="20000"/>
          </a:bodyPr>
          <a:lstStyle/>
          <a:p>
            <a:pPr marL="0" indent="0">
              <a:buNone/>
            </a:pPr>
            <a:r>
              <a:rPr lang="en-US" dirty="0"/>
              <a:t> </a:t>
            </a:r>
            <a:r>
              <a:rPr lang="en-US" dirty="0" smtClean="0"/>
              <a:t>            </a:t>
            </a:r>
            <a:r>
              <a:rPr lang="en-US" dirty="0" err="1" smtClean="0"/>
              <a:t>পৃথিবীর</a:t>
            </a:r>
            <a:r>
              <a:rPr lang="en-US" dirty="0" smtClean="0"/>
              <a:t> </a:t>
            </a:r>
            <a:r>
              <a:rPr lang="en-US" dirty="0" err="1" smtClean="0"/>
              <a:t>বিভিন্ন</a:t>
            </a:r>
            <a:r>
              <a:rPr lang="en-US" dirty="0" smtClean="0"/>
              <a:t> </a:t>
            </a:r>
            <a:r>
              <a:rPr lang="en-US" dirty="0" err="1" smtClean="0"/>
              <a:t>দেশে</a:t>
            </a:r>
            <a:r>
              <a:rPr lang="en-US" dirty="0" smtClean="0"/>
              <a:t> </a:t>
            </a:r>
            <a:r>
              <a:rPr lang="en-US" dirty="0" err="1" smtClean="0"/>
              <a:t>স্বাভাবিক</a:t>
            </a:r>
            <a:r>
              <a:rPr lang="en-US" dirty="0" smtClean="0"/>
              <a:t> </a:t>
            </a:r>
            <a:r>
              <a:rPr lang="en-US" dirty="0" err="1" smtClean="0"/>
              <a:t>বৃদ্ধির</a:t>
            </a:r>
            <a:r>
              <a:rPr lang="en-US" dirty="0" smtClean="0"/>
              <a:t> </a:t>
            </a:r>
            <a:r>
              <a:rPr lang="en-US" dirty="0" err="1" smtClean="0"/>
              <a:t>একটি</a:t>
            </a:r>
            <a:r>
              <a:rPr lang="en-US" dirty="0" smtClean="0"/>
              <a:t> (Growth ) </a:t>
            </a:r>
            <a:r>
              <a:rPr lang="en-US" dirty="0" err="1" smtClean="0"/>
              <a:t>রয়েছে</a:t>
            </a:r>
            <a:r>
              <a:rPr lang="en-US" dirty="0" smtClean="0"/>
              <a:t>। </a:t>
            </a:r>
            <a:r>
              <a:rPr lang="en-US" dirty="0" err="1" smtClean="0"/>
              <a:t>তবে</a:t>
            </a:r>
            <a:r>
              <a:rPr lang="en-US" dirty="0" smtClean="0"/>
              <a:t> </a:t>
            </a:r>
            <a:r>
              <a:rPr lang="en-US" dirty="0" err="1" smtClean="0"/>
              <a:t>অন্য</a:t>
            </a:r>
            <a:r>
              <a:rPr lang="en-US" dirty="0" smtClean="0"/>
              <a:t> </a:t>
            </a:r>
            <a:r>
              <a:rPr lang="en-US" dirty="0" err="1" smtClean="0"/>
              <a:t>দেশের</a:t>
            </a:r>
            <a:r>
              <a:rPr lang="en-US" dirty="0" smtClean="0"/>
              <a:t> </a:t>
            </a:r>
          </a:p>
          <a:p>
            <a:pPr marL="0" indent="0">
              <a:buNone/>
            </a:pPr>
            <a:r>
              <a:rPr lang="en-US" dirty="0" err="1" smtClean="0"/>
              <a:t>চার্টের</a:t>
            </a:r>
            <a:r>
              <a:rPr lang="en-US" dirty="0" smtClean="0"/>
              <a:t> </a:t>
            </a:r>
            <a:r>
              <a:rPr lang="en-US" dirty="0" err="1" smtClean="0"/>
              <a:t>সাথে</a:t>
            </a:r>
            <a:r>
              <a:rPr lang="en-US" dirty="0" smtClean="0"/>
              <a:t> </a:t>
            </a:r>
            <a:r>
              <a:rPr lang="en-US" dirty="0" err="1" smtClean="0"/>
              <a:t>আমাদের</a:t>
            </a:r>
            <a:r>
              <a:rPr lang="en-US" dirty="0" smtClean="0"/>
              <a:t> </a:t>
            </a:r>
            <a:r>
              <a:rPr lang="en-US" dirty="0" err="1" smtClean="0"/>
              <a:t>দেশের</a:t>
            </a:r>
            <a:r>
              <a:rPr lang="en-US" dirty="0" smtClean="0"/>
              <a:t> </a:t>
            </a:r>
            <a:r>
              <a:rPr lang="en-US" dirty="0" err="1" smtClean="0"/>
              <a:t>শিশুদের</a:t>
            </a:r>
            <a:r>
              <a:rPr lang="en-US" dirty="0" smtClean="0"/>
              <a:t> </a:t>
            </a:r>
            <a:r>
              <a:rPr lang="en-US" dirty="0" err="1" smtClean="0"/>
              <a:t>স্বাভাবিক</a:t>
            </a:r>
            <a:r>
              <a:rPr lang="en-US" dirty="0" smtClean="0"/>
              <a:t> </a:t>
            </a:r>
            <a:r>
              <a:rPr lang="en-US" dirty="0" err="1" smtClean="0"/>
              <a:t>বর্ধন</a:t>
            </a:r>
            <a:r>
              <a:rPr lang="en-US" dirty="0" smtClean="0"/>
              <a:t> </a:t>
            </a:r>
            <a:r>
              <a:rPr lang="en-US" dirty="0" err="1" smtClean="0"/>
              <a:t>হচ্ছে</a:t>
            </a:r>
            <a:r>
              <a:rPr lang="en-US" dirty="0" smtClean="0"/>
              <a:t> </a:t>
            </a:r>
            <a:r>
              <a:rPr lang="en-US" dirty="0" err="1" smtClean="0"/>
              <a:t>কিনা</a:t>
            </a:r>
            <a:r>
              <a:rPr lang="en-US" dirty="0" smtClean="0"/>
              <a:t> এ </a:t>
            </a:r>
            <a:r>
              <a:rPr lang="en-US" dirty="0" err="1" smtClean="0"/>
              <a:t>সম্পর্কে</a:t>
            </a:r>
            <a:r>
              <a:rPr lang="en-US" dirty="0" smtClean="0"/>
              <a:t> </a:t>
            </a:r>
            <a:r>
              <a:rPr lang="en-US" dirty="0" err="1" smtClean="0"/>
              <a:t>স্বচ্ছ</a:t>
            </a:r>
            <a:r>
              <a:rPr lang="en-US" dirty="0" smtClean="0"/>
              <a:t> </a:t>
            </a:r>
            <a:r>
              <a:rPr lang="en-US" dirty="0" err="1" smtClean="0"/>
              <a:t>ধারণা</a:t>
            </a:r>
            <a:r>
              <a:rPr lang="en-US" dirty="0" smtClean="0"/>
              <a:t> </a:t>
            </a:r>
          </a:p>
          <a:p>
            <a:pPr marL="0" indent="0">
              <a:buNone/>
            </a:pPr>
            <a:r>
              <a:rPr lang="en-US" dirty="0" err="1" smtClean="0"/>
              <a:t>পাওয়া</a:t>
            </a:r>
            <a:r>
              <a:rPr lang="en-US" dirty="0" smtClean="0"/>
              <a:t> </a:t>
            </a:r>
            <a:r>
              <a:rPr lang="en-US" dirty="0" err="1" smtClean="0"/>
              <a:t>যায়</a:t>
            </a:r>
            <a:r>
              <a:rPr lang="en-US" dirty="0" smtClean="0"/>
              <a:t> </a:t>
            </a:r>
            <a:r>
              <a:rPr lang="en-US" dirty="0" err="1" smtClean="0"/>
              <a:t>না</a:t>
            </a:r>
            <a:r>
              <a:rPr lang="en-US" dirty="0" smtClean="0"/>
              <a:t>। </a:t>
            </a:r>
            <a:r>
              <a:rPr lang="en-US" dirty="0" err="1" smtClean="0"/>
              <a:t>তাই</a:t>
            </a:r>
            <a:r>
              <a:rPr lang="en-US" dirty="0" smtClean="0"/>
              <a:t> </a:t>
            </a:r>
            <a:r>
              <a:rPr lang="en-US" dirty="0" err="1" smtClean="0"/>
              <a:t>Unicef</a:t>
            </a:r>
            <a:r>
              <a:rPr lang="en-US" dirty="0" smtClean="0"/>
              <a:t> </a:t>
            </a:r>
            <a:r>
              <a:rPr lang="en-US" dirty="0" err="1" smtClean="0"/>
              <a:t>এর</a:t>
            </a:r>
            <a:r>
              <a:rPr lang="en-US" dirty="0" smtClean="0"/>
              <a:t> </a:t>
            </a:r>
            <a:r>
              <a:rPr lang="en-US" dirty="0" err="1" smtClean="0"/>
              <a:t>সহযোগিতায়আমাদের</a:t>
            </a:r>
            <a:r>
              <a:rPr lang="en-US" dirty="0" smtClean="0"/>
              <a:t> </a:t>
            </a:r>
            <a:r>
              <a:rPr lang="en-US" dirty="0" err="1" smtClean="0"/>
              <a:t>দেশের</a:t>
            </a:r>
            <a:r>
              <a:rPr lang="en-US" dirty="0" smtClean="0"/>
              <a:t> “</a:t>
            </a:r>
            <a:r>
              <a:rPr lang="en-US" dirty="0" err="1" smtClean="0"/>
              <a:t>জাতীয়</a:t>
            </a:r>
            <a:r>
              <a:rPr lang="en-US" dirty="0" smtClean="0"/>
              <a:t> </a:t>
            </a:r>
            <a:r>
              <a:rPr lang="en-US" dirty="0" err="1" smtClean="0"/>
              <a:t>পুষ্টি</a:t>
            </a:r>
            <a:r>
              <a:rPr lang="en-US" dirty="0" smtClean="0"/>
              <a:t> </a:t>
            </a:r>
            <a:r>
              <a:rPr lang="en-US" dirty="0" err="1" smtClean="0"/>
              <a:t>পরিষদ</a:t>
            </a:r>
            <a:r>
              <a:rPr lang="en-US" dirty="0" smtClean="0"/>
              <a:t>” </a:t>
            </a:r>
            <a:r>
              <a:rPr lang="en-US" dirty="0" err="1" smtClean="0"/>
              <a:t>একটি</a:t>
            </a:r>
            <a:r>
              <a:rPr lang="en-US" dirty="0" smtClean="0"/>
              <a:t> </a:t>
            </a:r>
          </a:p>
          <a:p>
            <a:pPr marL="0" indent="0">
              <a:buNone/>
            </a:pPr>
            <a:r>
              <a:rPr lang="en-US" dirty="0" err="1" smtClean="0"/>
              <a:t>চার্ট</a:t>
            </a:r>
            <a:r>
              <a:rPr lang="en-US" dirty="0" smtClean="0"/>
              <a:t> </a:t>
            </a:r>
            <a:r>
              <a:rPr lang="en-US" dirty="0" err="1" smtClean="0"/>
              <a:t>প্রদান</a:t>
            </a:r>
            <a:r>
              <a:rPr lang="en-US" dirty="0" smtClean="0"/>
              <a:t> </a:t>
            </a:r>
            <a:r>
              <a:rPr lang="en-US" dirty="0" err="1" smtClean="0"/>
              <a:t>করেছে</a:t>
            </a:r>
            <a:r>
              <a:rPr lang="en-US" dirty="0" smtClean="0"/>
              <a:t> </a:t>
            </a:r>
            <a:r>
              <a:rPr lang="en-US" dirty="0" err="1" smtClean="0"/>
              <a:t>যা</a:t>
            </a:r>
            <a:r>
              <a:rPr lang="en-US" dirty="0" smtClean="0"/>
              <a:t> </a:t>
            </a:r>
            <a:r>
              <a:rPr lang="en-US" dirty="0" err="1" smtClean="0"/>
              <a:t>থেকে</a:t>
            </a:r>
            <a:r>
              <a:rPr lang="en-US" dirty="0" smtClean="0"/>
              <a:t> </a:t>
            </a:r>
            <a:r>
              <a:rPr lang="en-US" dirty="0" err="1" smtClean="0"/>
              <a:t>আমরা</a:t>
            </a:r>
            <a:r>
              <a:rPr lang="en-US" dirty="0" smtClean="0"/>
              <a:t> </a:t>
            </a:r>
            <a:r>
              <a:rPr lang="en-US" dirty="0" err="1" smtClean="0"/>
              <a:t>সহজেই</a:t>
            </a:r>
            <a:r>
              <a:rPr lang="en-US" dirty="0" smtClean="0"/>
              <a:t> </a:t>
            </a:r>
            <a:r>
              <a:rPr lang="en-US" dirty="0" err="1" smtClean="0"/>
              <a:t>একটি</a:t>
            </a:r>
            <a:r>
              <a:rPr lang="en-US" dirty="0" smtClean="0"/>
              <a:t> </a:t>
            </a:r>
            <a:r>
              <a:rPr lang="en-US" dirty="0" err="1" smtClean="0"/>
              <a:t>শিশুর</a:t>
            </a:r>
            <a:r>
              <a:rPr lang="en-US" dirty="0" smtClean="0"/>
              <a:t> </a:t>
            </a:r>
            <a:r>
              <a:rPr lang="en-US" dirty="0" err="1" smtClean="0"/>
              <a:t>স্বাভাবিক</a:t>
            </a:r>
            <a:r>
              <a:rPr lang="en-US" dirty="0" smtClean="0"/>
              <a:t> </a:t>
            </a:r>
            <a:r>
              <a:rPr lang="en-US" dirty="0" err="1" smtClean="0"/>
              <a:t>বর্ধনের</a:t>
            </a:r>
            <a:r>
              <a:rPr lang="en-US" dirty="0" smtClean="0"/>
              <a:t> </a:t>
            </a:r>
            <a:r>
              <a:rPr lang="en-US" dirty="0" err="1" smtClean="0"/>
              <a:t>বক্ররেখা</a:t>
            </a:r>
            <a:r>
              <a:rPr lang="en-US" dirty="0" smtClean="0"/>
              <a:t> </a:t>
            </a:r>
            <a:r>
              <a:rPr lang="en-US" dirty="0" err="1" smtClean="0"/>
              <a:t>তৈরী</a:t>
            </a:r>
            <a:r>
              <a:rPr lang="en-US" dirty="0" smtClean="0"/>
              <a:t> </a:t>
            </a:r>
          </a:p>
          <a:p>
            <a:pPr marL="0" indent="0">
              <a:buNone/>
            </a:pPr>
            <a:r>
              <a:rPr lang="en-US" dirty="0" err="1" smtClean="0"/>
              <a:t>করতে</a:t>
            </a:r>
            <a:r>
              <a:rPr lang="en-US" dirty="0" smtClean="0"/>
              <a:t> </a:t>
            </a:r>
            <a:r>
              <a:rPr lang="en-US" dirty="0" err="1" smtClean="0"/>
              <a:t>পারি</a:t>
            </a:r>
            <a:r>
              <a:rPr lang="en-US" dirty="0" smtClean="0"/>
              <a:t> । </a:t>
            </a:r>
            <a:r>
              <a:rPr lang="en-US" dirty="0" err="1" smtClean="0"/>
              <a:t>তবে</a:t>
            </a:r>
            <a:r>
              <a:rPr lang="en-US" dirty="0" smtClean="0"/>
              <a:t> </a:t>
            </a:r>
            <a:r>
              <a:rPr lang="en-US" dirty="0" err="1" smtClean="0"/>
              <a:t>এই</a:t>
            </a:r>
            <a:r>
              <a:rPr lang="en-US" dirty="0" smtClean="0"/>
              <a:t> </a:t>
            </a:r>
            <a:r>
              <a:rPr lang="en-US" dirty="0" err="1" smtClean="0"/>
              <a:t>বক্ররেখা</a:t>
            </a:r>
            <a:r>
              <a:rPr lang="en-US" dirty="0" smtClean="0"/>
              <a:t> </a:t>
            </a:r>
            <a:r>
              <a:rPr lang="en-US" dirty="0" err="1" smtClean="0"/>
              <a:t>তৈরী</a:t>
            </a:r>
            <a:r>
              <a:rPr lang="en-US" dirty="0" smtClean="0"/>
              <a:t> </a:t>
            </a:r>
            <a:r>
              <a:rPr lang="en-US" dirty="0" err="1" smtClean="0"/>
              <a:t>করতে</a:t>
            </a:r>
            <a:r>
              <a:rPr lang="en-US" dirty="0" smtClean="0"/>
              <a:t> </a:t>
            </a:r>
            <a:r>
              <a:rPr lang="en-US" dirty="0" err="1" smtClean="0"/>
              <a:t>শুধু</a:t>
            </a:r>
            <a:r>
              <a:rPr lang="en-US" dirty="0" smtClean="0"/>
              <a:t> </a:t>
            </a:r>
            <a:r>
              <a:rPr lang="en-US" dirty="0" err="1" smtClean="0"/>
              <a:t>উচ্চতা</a:t>
            </a:r>
            <a:r>
              <a:rPr lang="en-US" dirty="0" smtClean="0"/>
              <a:t> </a:t>
            </a:r>
            <a:r>
              <a:rPr lang="en-US" dirty="0" err="1" smtClean="0"/>
              <a:t>ওজনের</a:t>
            </a:r>
            <a:r>
              <a:rPr lang="en-US" dirty="0" smtClean="0"/>
              <a:t> </a:t>
            </a:r>
            <a:r>
              <a:rPr lang="en-US" dirty="0" err="1" smtClean="0"/>
              <a:t>উপর</a:t>
            </a:r>
            <a:r>
              <a:rPr lang="en-US" dirty="0" smtClean="0"/>
              <a:t> </a:t>
            </a:r>
            <a:r>
              <a:rPr lang="en-US" dirty="0" err="1" smtClean="0"/>
              <a:t>নির্ভর</a:t>
            </a:r>
            <a:r>
              <a:rPr lang="en-US" dirty="0" smtClean="0"/>
              <a:t> </a:t>
            </a:r>
            <a:r>
              <a:rPr lang="en-US" dirty="0" err="1" smtClean="0"/>
              <a:t>করলেই</a:t>
            </a:r>
            <a:endParaRPr lang="en-US" dirty="0" smtClean="0"/>
          </a:p>
          <a:p>
            <a:pPr marL="0" indent="0">
              <a:buNone/>
            </a:pPr>
            <a:r>
              <a:rPr lang="en-US" dirty="0" smtClean="0"/>
              <a:t> </a:t>
            </a:r>
            <a:r>
              <a:rPr lang="en-US" dirty="0" err="1" smtClean="0"/>
              <a:t>চলবেনা</a:t>
            </a:r>
            <a:r>
              <a:rPr lang="en-US" dirty="0" smtClean="0"/>
              <a:t> ।</a:t>
            </a:r>
          </a:p>
          <a:p>
            <a:pPr marL="0" indent="0">
              <a:buNone/>
            </a:pPr>
            <a:r>
              <a:rPr lang="en-US" dirty="0"/>
              <a:t> </a:t>
            </a:r>
            <a:r>
              <a:rPr lang="en-US" dirty="0" smtClean="0"/>
              <a:t>               </a:t>
            </a:r>
            <a:r>
              <a:rPr lang="en-US" dirty="0" err="1" smtClean="0"/>
              <a:t>উচ্চতা</a:t>
            </a:r>
            <a:r>
              <a:rPr lang="en-US" dirty="0" smtClean="0"/>
              <a:t> ও </a:t>
            </a:r>
            <a:r>
              <a:rPr lang="en-US" dirty="0" err="1" smtClean="0"/>
              <a:t>ওজন</a:t>
            </a:r>
            <a:r>
              <a:rPr lang="en-US" dirty="0" smtClean="0"/>
              <a:t> </a:t>
            </a:r>
            <a:r>
              <a:rPr lang="en-US" dirty="0" err="1" smtClean="0"/>
              <a:t>বৃদ্ধির</a:t>
            </a:r>
            <a:r>
              <a:rPr lang="en-US" dirty="0" smtClean="0"/>
              <a:t> </a:t>
            </a:r>
            <a:r>
              <a:rPr lang="en-US" dirty="0" err="1" smtClean="0"/>
              <a:t>সাথে</a:t>
            </a:r>
            <a:r>
              <a:rPr lang="en-US" dirty="0" smtClean="0"/>
              <a:t> </a:t>
            </a:r>
            <a:r>
              <a:rPr lang="en-US" dirty="0" err="1" smtClean="0"/>
              <a:t>সাথে</a:t>
            </a:r>
            <a:r>
              <a:rPr lang="en-US" dirty="0" smtClean="0"/>
              <a:t> </a:t>
            </a:r>
            <a:r>
              <a:rPr lang="en-US" dirty="0" err="1" smtClean="0"/>
              <a:t>অন্যান্য</a:t>
            </a:r>
            <a:r>
              <a:rPr lang="en-US" dirty="0" smtClean="0"/>
              <a:t> </a:t>
            </a:r>
            <a:r>
              <a:rPr lang="en-US" dirty="0" err="1" smtClean="0"/>
              <a:t>অঙ্গের</a:t>
            </a:r>
            <a:r>
              <a:rPr lang="en-US" dirty="0" smtClean="0"/>
              <a:t> </a:t>
            </a:r>
            <a:r>
              <a:rPr lang="en-US" dirty="0" err="1" smtClean="0"/>
              <a:t>বৃদ্ধি</a:t>
            </a:r>
            <a:r>
              <a:rPr lang="en-US" dirty="0" smtClean="0"/>
              <a:t> ও </a:t>
            </a:r>
            <a:r>
              <a:rPr lang="en-US" dirty="0" err="1" smtClean="0"/>
              <a:t>হয়ে</a:t>
            </a:r>
            <a:r>
              <a:rPr lang="en-US" dirty="0" smtClean="0"/>
              <a:t> </a:t>
            </a:r>
            <a:r>
              <a:rPr lang="en-US" dirty="0" err="1" smtClean="0"/>
              <a:t>থাকে</a:t>
            </a:r>
            <a:r>
              <a:rPr lang="en-US" dirty="0" smtClean="0"/>
              <a:t>। </a:t>
            </a:r>
            <a:r>
              <a:rPr lang="en-US" dirty="0" err="1" smtClean="0"/>
              <a:t>দেখা</a:t>
            </a:r>
            <a:r>
              <a:rPr lang="en-US" dirty="0" smtClean="0"/>
              <a:t> </a:t>
            </a:r>
            <a:r>
              <a:rPr lang="en-US" dirty="0" err="1" smtClean="0"/>
              <a:t>গেছে</a:t>
            </a:r>
            <a:r>
              <a:rPr lang="en-US" dirty="0"/>
              <a:t> </a:t>
            </a:r>
            <a:endParaRPr lang="en-US" dirty="0" smtClean="0"/>
          </a:p>
          <a:p>
            <a:pPr marL="0" indent="0">
              <a:buNone/>
            </a:pPr>
            <a:r>
              <a:rPr lang="en-US" dirty="0" err="1" smtClean="0"/>
              <a:t>যে</a:t>
            </a:r>
            <a:r>
              <a:rPr lang="en-US" dirty="0" smtClean="0"/>
              <a:t>, </a:t>
            </a:r>
            <a:r>
              <a:rPr lang="en-US" dirty="0" err="1" smtClean="0"/>
              <a:t>বিভিন্ন</a:t>
            </a:r>
            <a:r>
              <a:rPr lang="en-US" dirty="0" smtClean="0"/>
              <a:t> </a:t>
            </a:r>
            <a:r>
              <a:rPr lang="en-US" dirty="0" err="1" smtClean="0"/>
              <a:t>বয়সে</a:t>
            </a:r>
            <a:r>
              <a:rPr lang="en-US" dirty="0" smtClean="0"/>
              <a:t> </a:t>
            </a:r>
            <a:r>
              <a:rPr lang="en-US" dirty="0" err="1" smtClean="0"/>
              <a:t>দেহের</a:t>
            </a:r>
            <a:r>
              <a:rPr lang="en-US" dirty="0" smtClean="0"/>
              <a:t> </a:t>
            </a:r>
            <a:r>
              <a:rPr lang="en-US" dirty="0" err="1" smtClean="0"/>
              <a:t>বিভিন্ন</a:t>
            </a:r>
            <a:r>
              <a:rPr lang="en-US" dirty="0" smtClean="0"/>
              <a:t> </a:t>
            </a:r>
            <a:r>
              <a:rPr lang="en-US" dirty="0" err="1" smtClean="0"/>
              <a:t>অঙ্গের</a:t>
            </a:r>
            <a:r>
              <a:rPr lang="en-US" dirty="0" smtClean="0"/>
              <a:t> </a:t>
            </a:r>
            <a:r>
              <a:rPr lang="en-US" dirty="0" err="1" smtClean="0"/>
              <a:t>বর্ধন</a:t>
            </a:r>
            <a:r>
              <a:rPr lang="en-US" dirty="0" smtClean="0"/>
              <a:t> </a:t>
            </a:r>
            <a:r>
              <a:rPr lang="en-US" dirty="0" err="1" smtClean="0"/>
              <a:t>বিভিন্ন</a:t>
            </a:r>
            <a:r>
              <a:rPr lang="en-US" dirty="0" smtClean="0"/>
              <a:t> </a:t>
            </a:r>
            <a:r>
              <a:rPr lang="en-US" dirty="0" err="1" smtClean="0"/>
              <a:t>গতিতে</a:t>
            </a:r>
            <a:r>
              <a:rPr lang="en-US" dirty="0" smtClean="0"/>
              <a:t> </a:t>
            </a:r>
            <a:r>
              <a:rPr lang="en-US" dirty="0" err="1" smtClean="0"/>
              <a:t>বাড়ে</a:t>
            </a:r>
            <a:r>
              <a:rPr lang="en-US" dirty="0" smtClean="0"/>
              <a:t> । </a:t>
            </a:r>
            <a:r>
              <a:rPr lang="en-US" dirty="0" err="1" smtClean="0"/>
              <a:t>যেমনঃ</a:t>
            </a:r>
            <a:r>
              <a:rPr lang="en-US" dirty="0" smtClean="0"/>
              <a:t> </a:t>
            </a:r>
            <a:r>
              <a:rPr lang="en-US" dirty="0" err="1" smtClean="0"/>
              <a:t>অতি</a:t>
            </a:r>
            <a:r>
              <a:rPr lang="en-US" dirty="0" smtClean="0"/>
              <a:t> </a:t>
            </a:r>
            <a:r>
              <a:rPr lang="en-US" dirty="0" err="1" smtClean="0"/>
              <a:t>শৈশবকালে</a:t>
            </a:r>
            <a:endParaRPr lang="en-US" dirty="0" smtClean="0"/>
          </a:p>
          <a:p>
            <a:pPr marL="0" indent="0">
              <a:buNone/>
            </a:pPr>
            <a:r>
              <a:rPr lang="en-US" dirty="0" smtClean="0"/>
              <a:t> </a:t>
            </a:r>
            <a:r>
              <a:rPr lang="en-US" dirty="0" err="1" smtClean="0"/>
              <a:t>মস্তিষ্ক</a:t>
            </a:r>
            <a:r>
              <a:rPr lang="en-US" dirty="0" smtClean="0"/>
              <a:t> ও </a:t>
            </a:r>
            <a:r>
              <a:rPr lang="en-US" dirty="0" err="1" smtClean="0"/>
              <a:t>ধরের</a:t>
            </a:r>
            <a:r>
              <a:rPr lang="en-US" dirty="0" smtClean="0"/>
              <a:t> </a:t>
            </a:r>
            <a:r>
              <a:rPr lang="en-US" dirty="0" err="1" smtClean="0"/>
              <a:t>বৃদ্ধি</a:t>
            </a:r>
            <a:r>
              <a:rPr lang="en-US" dirty="0" smtClean="0"/>
              <a:t> </a:t>
            </a:r>
            <a:r>
              <a:rPr lang="en-US" dirty="0" err="1" smtClean="0"/>
              <a:t>লক্ষ্য</a:t>
            </a:r>
            <a:r>
              <a:rPr lang="en-US" dirty="0" smtClean="0"/>
              <a:t> </a:t>
            </a:r>
            <a:r>
              <a:rPr lang="en-US" dirty="0" err="1" smtClean="0"/>
              <a:t>করা</a:t>
            </a:r>
            <a:r>
              <a:rPr lang="en-US" dirty="0" smtClean="0"/>
              <a:t> </a:t>
            </a:r>
            <a:r>
              <a:rPr lang="en-US" dirty="0" err="1" smtClean="0"/>
              <a:t>যায়</a:t>
            </a:r>
            <a:r>
              <a:rPr lang="en-US" dirty="0" smtClean="0"/>
              <a:t> , </a:t>
            </a:r>
            <a:r>
              <a:rPr lang="en-US" dirty="0" err="1" smtClean="0"/>
              <a:t>আবার</a:t>
            </a:r>
            <a:r>
              <a:rPr lang="en-US" dirty="0" smtClean="0"/>
              <a:t> </a:t>
            </a:r>
            <a:r>
              <a:rPr lang="en-US" dirty="0" err="1" smtClean="0"/>
              <a:t>প্রাক</a:t>
            </a:r>
            <a:r>
              <a:rPr lang="en-US" dirty="0" smtClean="0"/>
              <a:t> </a:t>
            </a:r>
            <a:r>
              <a:rPr lang="en-US" dirty="0" err="1" smtClean="0"/>
              <a:t>স্কুলগামী</a:t>
            </a:r>
            <a:r>
              <a:rPr lang="en-US" dirty="0" smtClean="0"/>
              <a:t> </a:t>
            </a:r>
            <a:r>
              <a:rPr lang="en-US" dirty="0" err="1" smtClean="0"/>
              <a:t>শিশুদের</a:t>
            </a:r>
            <a:r>
              <a:rPr lang="en-US" dirty="0" smtClean="0"/>
              <a:t> </a:t>
            </a:r>
            <a:r>
              <a:rPr lang="en-US" dirty="0" err="1" smtClean="0"/>
              <a:t>দেহের</a:t>
            </a:r>
            <a:r>
              <a:rPr lang="en-US" dirty="0" smtClean="0"/>
              <a:t> </a:t>
            </a:r>
            <a:r>
              <a:rPr lang="en-US" dirty="0" err="1" smtClean="0"/>
              <a:t>বৃদ্ধি</a:t>
            </a:r>
            <a:r>
              <a:rPr lang="en-US" dirty="0" smtClean="0"/>
              <a:t> </a:t>
            </a:r>
            <a:r>
              <a:rPr lang="en-US" dirty="0" err="1" smtClean="0"/>
              <a:t>নিম্ন</a:t>
            </a:r>
            <a:endParaRPr lang="en-US" dirty="0" smtClean="0"/>
          </a:p>
          <a:p>
            <a:pPr marL="0" indent="0">
              <a:buNone/>
            </a:pPr>
            <a:r>
              <a:rPr lang="en-US" dirty="0" smtClean="0"/>
              <a:t> </a:t>
            </a:r>
            <a:r>
              <a:rPr lang="en-US" dirty="0" err="1" smtClean="0"/>
              <a:t>ভাগের</a:t>
            </a:r>
            <a:r>
              <a:rPr lang="en-US" dirty="0" smtClean="0"/>
              <a:t> </a:t>
            </a:r>
            <a:r>
              <a:rPr lang="en-US" dirty="0" err="1" smtClean="0"/>
              <a:t>বৃদ্ধি</a:t>
            </a:r>
            <a:r>
              <a:rPr lang="en-US" dirty="0" smtClean="0"/>
              <a:t> </a:t>
            </a:r>
            <a:r>
              <a:rPr lang="en-US" dirty="0" err="1" smtClean="0"/>
              <a:t>উল্লেখযোগ্য</a:t>
            </a:r>
            <a:r>
              <a:rPr lang="en-US" dirty="0" smtClean="0"/>
              <a:t> </a:t>
            </a:r>
            <a:r>
              <a:rPr lang="en-US" dirty="0" err="1" smtClean="0"/>
              <a:t>হয়</a:t>
            </a:r>
            <a:r>
              <a:rPr lang="en-US" dirty="0" smtClean="0"/>
              <a:t> </a:t>
            </a:r>
            <a:r>
              <a:rPr lang="en-US" dirty="0" err="1" smtClean="0"/>
              <a:t>ইত্যাদি</a:t>
            </a:r>
            <a:r>
              <a:rPr lang="en-US" dirty="0" smtClean="0"/>
              <a:t>। </a:t>
            </a:r>
            <a:r>
              <a:rPr lang="en-US" dirty="0" err="1" smtClean="0"/>
              <a:t>দেহের</a:t>
            </a:r>
            <a:r>
              <a:rPr lang="en-US" dirty="0" smtClean="0"/>
              <a:t> </a:t>
            </a:r>
            <a:r>
              <a:rPr lang="en-US" dirty="0" err="1" smtClean="0"/>
              <a:t>যে</a:t>
            </a:r>
            <a:r>
              <a:rPr lang="en-US" dirty="0" smtClean="0"/>
              <a:t> </a:t>
            </a:r>
            <a:r>
              <a:rPr lang="en-US" dirty="0" err="1" smtClean="0"/>
              <a:t>চারটি</a:t>
            </a:r>
            <a:r>
              <a:rPr lang="en-US" dirty="0" smtClean="0"/>
              <a:t> </a:t>
            </a:r>
            <a:r>
              <a:rPr lang="en-US" dirty="0" err="1" smtClean="0"/>
              <a:t>প্রধান</a:t>
            </a:r>
            <a:r>
              <a:rPr lang="en-US" dirty="0" smtClean="0"/>
              <a:t> </a:t>
            </a:r>
            <a:r>
              <a:rPr lang="en-US" dirty="0" err="1" smtClean="0"/>
              <a:t>অঙ্গের</a:t>
            </a:r>
            <a:r>
              <a:rPr lang="en-US" dirty="0" smtClean="0"/>
              <a:t> </a:t>
            </a:r>
            <a:r>
              <a:rPr lang="en-US" dirty="0" err="1" smtClean="0"/>
              <a:t>বর্ধন</a:t>
            </a:r>
            <a:r>
              <a:rPr lang="en-US" dirty="0" smtClean="0"/>
              <a:t> </a:t>
            </a:r>
            <a:r>
              <a:rPr lang="en-US" dirty="0" err="1" smtClean="0"/>
              <a:t>গুরুত্বপূর্ণ</a:t>
            </a:r>
            <a:r>
              <a:rPr lang="en-US" dirty="0" smtClean="0"/>
              <a:t>,</a:t>
            </a:r>
          </a:p>
          <a:p>
            <a:pPr marL="0" indent="0">
              <a:buNone/>
            </a:pPr>
            <a:r>
              <a:rPr lang="en-US" dirty="0" err="1" smtClean="0"/>
              <a:t>সেগুলো</a:t>
            </a:r>
            <a:r>
              <a:rPr lang="en-US" dirty="0" smtClean="0"/>
              <a:t> </a:t>
            </a:r>
            <a:r>
              <a:rPr lang="en-US" dirty="0" err="1" smtClean="0"/>
              <a:t>হচ্ছে</a:t>
            </a:r>
            <a:r>
              <a:rPr lang="en-US" dirty="0" smtClean="0"/>
              <a:t> </a:t>
            </a:r>
            <a:r>
              <a:rPr lang="en-US" dirty="0" err="1" smtClean="0"/>
              <a:t>লসিকা</a:t>
            </a:r>
            <a:r>
              <a:rPr lang="en-US" dirty="0" smtClean="0"/>
              <a:t> </a:t>
            </a:r>
            <a:r>
              <a:rPr lang="en-US" dirty="0" err="1" smtClean="0"/>
              <a:t>গ্রন্থি</a:t>
            </a:r>
            <a:r>
              <a:rPr lang="en-US" dirty="0" smtClean="0"/>
              <a:t> </a:t>
            </a:r>
            <a:r>
              <a:rPr lang="en-US" dirty="0" err="1" smtClean="0"/>
              <a:t>বা</a:t>
            </a:r>
            <a:r>
              <a:rPr lang="en-US" dirty="0" smtClean="0"/>
              <a:t> </a:t>
            </a:r>
            <a:r>
              <a:rPr lang="en-US" dirty="0" err="1" smtClean="0"/>
              <a:t>Lymphold</a:t>
            </a:r>
            <a:r>
              <a:rPr lang="en-US" dirty="0" smtClean="0"/>
              <a:t>, </a:t>
            </a:r>
            <a:r>
              <a:rPr lang="en-US" dirty="0" err="1" smtClean="0"/>
              <a:t>মস্তিষ্ক</a:t>
            </a:r>
            <a:r>
              <a:rPr lang="en-US" dirty="0" smtClean="0"/>
              <a:t> ও </a:t>
            </a:r>
            <a:r>
              <a:rPr lang="en-US" dirty="0" err="1" smtClean="0"/>
              <a:t>মাথা</a:t>
            </a:r>
            <a:r>
              <a:rPr lang="en-US" dirty="0" smtClean="0"/>
              <a:t>, </a:t>
            </a:r>
            <a:r>
              <a:rPr lang="en-US" dirty="0" err="1" smtClean="0"/>
              <a:t>সাধারণ</a:t>
            </a:r>
            <a:r>
              <a:rPr lang="en-US" dirty="0" smtClean="0"/>
              <a:t> </a:t>
            </a:r>
            <a:r>
              <a:rPr lang="en-US" dirty="0" err="1" smtClean="0"/>
              <a:t>দৈহিক</a:t>
            </a:r>
            <a:r>
              <a:rPr lang="en-US" dirty="0" smtClean="0"/>
              <a:t> </a:t>
            </a:r>
            <a:r>
              <a:rPr lang="en-US" dirty="0" err="1" smtClean="0"/>
              <a:t>বর্ধন</a:t>
            </a:r>
            <a:r>
              <a:rPr lang="en-US" dirty="0" smtClean="0"/>
              <a:t> । </a:t>
            </a:r>
            <a:r>
              <a:rPr lang="en-US" dirty="0" err="1" smtClean="0"/>
              <a:t>যেমনঃ</a:t>
            </a:r>
            <a:r>
              <a:rPr lang="en-US" dirty="0" smtClean="0"/>
              <a:t> </a:t>
            </a:r>
            <a:r>
              <a:rPr lang="en-US" dirty="0" err="1" smtClean="0"/>
              <a:t>দেহের</a:t>
            </a:r>
            <a:r>
              <a:rPr lang="en-US" dirty="0" smtClean="0"/>
              <a:t>  </a:t>
            </a:r>
          </a:p>
          <a:p>
            <a:pPr marL="0" indent="0">
              <a:buNone/>
            </a:pPr>
            <a:r>
              <a:rPr lang="en-US" dirty="0" err="1" smtClean="0"/>
              <a:t>আয়তন</a:t>
            </a:r>
            <a:r>
              <a:rPr lang="en-US" dirty="0" smtClean="0"/>
              <a:t>, </a:t>
            </a:r>
            <a:r>
              <a:rPr lang="en-US" dirty="0" err="1" smtClean="0"/>
              <a:t>পেশী</a:t>
            </a:r>
            <a:r>
              <a:rPr lang="en-US" dirty="0" smtClean="0"/>
              <a:t> , </a:t>
            </a:r>
            <a:r>
              <a:rPr lang="en-US" dirty="0" err="1" smtClean="0"/>
              <a:t>পরিপাকতন্ত্র</a:t>
            </a:r>
            <a:r>
              <a:rPr lang="en-US" dirty="0" smtClean="0"/>
              <a:t> </a:t>
            </a:r>
            <a:r>
              <a:rPr lang="en-US" dirty="0" err="1" smtClean="0"/>
              <a:t>এবং</a:t>
            </a:r>
            <a:r>
              <a:rPr lang="en-US" dirty="0" smtClean="0"/>
              <a:t> </a:t>
            </a:r>
            <a:r>
              <a:rPr lang="en-US" dirty="0" err="1" smtClean="0"/>
              <a:t>প্রজনন</a:t>
            </a:r>
            <a:r>
              <a:rPr lang="en-US" dirty="0" smtClean="0"/>
              <a:t> </a:t>
            </a:r>
            <a:r>
              <a:rPr lang="en-US" dirty="0" err="1" smtClean="0"/>
              <a:t>সম্পর্কিত</a:t>
            </a:r>
            <a:r>
              <a:rPr lang="en-US" dirty="0" smtClean="0"/>
              <a:t> </a:t>
            </a:r>
            <a:r>
              <a:rPr lang="en-US" dirty="0" err="1" smtClean="0"/>
              <a:t>অঙ্গ</a:t>
            </a:r>
            <a:r>
              <a:rPr lang="en-US" dirty="0" smtClean="0"/>
              <a:t> </a:t>
            </a:r>
            <a:r>
              <a:rPr lang="en-US" dirty="0" err="1" smtClean="0"/>
              <a:t>যেমন</a:t>
            </a:r>
            <a:r>
              <a:rPr lang="en-US" dirty="0" smtClean="0"/>
              <a:t> </a:t>
            </a:r>
            <a:r>
              <a:rPr lang="en-US" dirty="0" err="1" smtClean="0"/>
              <a:t>ডিম্বাশয়</a:t>
            </a:r>
            <a:r>
              <a:rPr lang="en-US" dirty="0" smtClean="0"/>
              <a:t> ও </a:t>
            </a:r>
            <a:r>
              <a:rPr lang="en-US" dirty="0" err="1" smtClean="0"/>
              <a:t>শুক্রাশয়</a:t>
            </a:r>
            <a:r>
              <a:rPr lang="en-US" dirty="0" smtClean="0"/>
              <a:t> ।</a:t>
            </a:r>
            <a:endParaRPr lang="en-SG" dirty="0"/>
          </a:p>
        </p:txBody>
      </p:sp>
    </p:spTree>
    <p:extLst>
      <p:ext uri="{BB962C8B-B14F-4D97-AF65-F5344CB8AC3E}">
        <p14:creationId xmlns:p14="http://schemas.microsoft.com/office/powerpoint/2010/main" val="333957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a:t>ক) মাথার আকৃতিঃ</a:t>
            </a:r>
            <a:endParaRPr lang="en-SG" dirty="0"/>
          </a:p>
        </p:txBody>
      </p:sp>
      <p:sp>
        <p:nvSpPr>
          <p:cNvPr id="3" name="Content Placeholder 2"/>
          <p:cNvSpPr>
            <a:spLocks noGrp="1"/>
          </p:cNvSpPr>
          <p:nvPr>
            <p:ph idx="1"/>
          </p:nvPr>
        </p:nvSpPr>
        <p:spPr/>
        <p:txBody>
          <a:bodyPr/>
          <a:lstStyle/>
          <a:p>
            <a:pPr marL="0" indent="0">
              <a:buNone/>
            </a:pPr>
            <a:r>
              <a:rPr lang="en-US" dirty="0"/>
              <a:t> </a:t>
            </a:r>
            <a:r>
              <a:rPr lang="en-US" dirty="0" smtClean="0"/>
              <a:t>          </a:t>
            </a:r>
            <a:r>
              <a:rPr lang="bn-IN" dirty="0" smtClean="0"/>
              <a:t> জন্মপূর্ব বর্ধনে অর্থাৎ মায়ের গর্ভে শিশুর বর্ধনে মাথার বৃদ্ধি সর্বচ্চো হয় । কিন্তু জন্মের পর মাথার বৃদ্ধির গতি কপমে আসে । জন্মের সময় দেহের অর্ধেক অংশই থাকে মাথা অর্থাৎ দৈর্ঘ্যের প্রায় সমান। ১২ বছরে মাথা দেহের ৮ ভাগের ১ অংশ জুড়ে থাকে এবং ২৫ বছরে মাথা ও মুখ দেহের ১০ ভাগের ১ অংশ হয় । শিশুর মগজ দেহের ওজনের শতকরা ১০ ভাগ হয় এবং জন্মের পর মগজের বৃদ্ধি ও উল্লেখযোগ্য হয় । ৬ বছরে মগজের আয়তন ও গঠন পূর্ণবয়স্ক ব্যক্তির মত হয় । মাথার উপরের মধ্যবর্তী স্থান অনেক শিশুর নরম থাকে এবং ১২-১৮ মাসে এ নরম স্থান কঠিন হয়। </a:t>
            </a:r>
            <a:endParaRPr lang="en-SG" dirty="0"/>
          </a:p>
        </p:txBody>
      </p:sp>
    </p:spTree>
    <p:extLst>
      <p:ext uri="{BB962C8B-B14F-4D97-AF65-F5344CB8AC3E}">
        <p14:creationId xmlns:p14="http://schemas.microsoft.com/office/powerpoint/2010/main" val="281978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খ) </a:t>
            </a:r>
            <a:r>
              <a:rPr lang="bn-IN" dirty="0" smtClean="0"/>
              <a:t>দাঁত ও মুখের গঠনঃ</a:t>
            </a:r>
            <a:r>
              <a:rPr lang="en-US" dirty="0" smtClean="0"/>
              <a:t> </a:t>
            </a:r>
            <a:endParaRPr lang="en-SG" dirty="0"/>
          </a:p>
        </p:txBody>
      </p:sp>
      <p:sp>
        <p:nvSpPr>
          <p:cNvPr id="3" name="Content Placeholder 2"/>
          <p:cNvSpPr>
            <a:spLocks noGrp="1"/>
          </p:cNvSpPr>
          <p:nvPr>
            <p:ph idx="1"/>
          </p:nvPr>
        </p:nvSpPr>
        <p:spPr/>
        <p:txBody>
          <a:bodyPr>
            <a:normAutofit fontScale="77500" lnSpcReduction="20000"/>
          </a:bodyPr>
          <a:lstStyle/>
          <a:p>
            <a:pPr marL="0" indent="0">
              <a:buNone/>
            </a:pPr>
            <a:r>
              <a:rPr lang="bn-IN" dirty="0"/>
              <a:t> </a:t>
            </a:r>
            <a:r>
              <a:rPr lang="bn-IN" dirty="0" smtClean="0"/>
              <a:t>      সাধারণতঃ ৬/৭ মাসে শিশুর দুধে দাঁত বা অস্থায়ী দাঁত উঠে, যদিও বংশগতি, পুষ্টি এবং </a:t>
            </a:r>
            <a:endParaRPr lang="en-US" dirty="0" smtClean="0"/>
          </a:p>
          <a:p>
            <a:pPr marL="0" indent="0">
              <a:buNone/>
            </a:pPr>
            <a:r>
              <a:rPr lang="bn-IN" dirty="0" smtClean="0"/>
              <a:t>ব্যক্তিগত স্বাস্থ্য দাঁত উঠার সময়কে প্রভাবিত করে। নিচের মাড়ির মাঝখানে প্রথম দুটো দাঁ</a:t>
            </a:r>
            <a:r>
              <a:rPr lang="en-US" dirty="0" smtClean="0"/>
              <a:t>ত</a:t>
            </a:r>
          </a:p>
          <a:p>
            <a:pPr marL="0" indent="0">
              <a:buNone/>
            </a:pPr>
            <a:r>
              <a:rPr lang="bn-IN" dirty="0" smtClean="0"/>
              <a:t> উঠে এবং কিছুদিন পর উপরে </a:t>
            </a:r>
            <a:r>
              <a:rPr lang="en-US" dirty="0" smtClean="0"/>
              <a:t> </a:t>
            </a:r>
            <a:r>
              <a:rPr lang="bn-IN" dirty="0" smtClean="0"/>
              <a:t>মাড়ির মাঝখানে দুটো দাঁত উঠে। ১ বছরে শিশুর ৪-৬ টা </a:t>
            </a:r>
            <a:endParaRPr lang="en-US" dirty="0" smtClean="0"/>
          </a:p>
          <a:p>
            <a:pPr marL="0" indent="0">
              <a:buNone/>
            </a:pPr>
            <a:r>
              <a:rPr lang="bn-IN" dirty="0" smtClean="0"/>
              <a:t>দাঁত উঠে, দুবছরে ১৬ টা, ৪/৫ বছরে শিশুর মাড়ির শেষের চারটি দাঁত বা </a:t>
            </a:r>
            <a:r>
              <a:rPr lang="en-US" dirty="0" smtClean="0"/>
              <a:t>Molars  </a:t>
            </a:r>
            <a:r>
              <a:rPr lang="en-US" dirty="0" err="1" smtClean="0"/>
              <a:t>এবং</a:t>
            </a:r>
            <a:r>
              <a:rPr lang="en-US" dirty="0" smtClean="0"/>
              <a:t> ৫/৬ </a:t>
            </a:r>
          </a:p>
          <a:p>
            <a:pPr marL="0" indent="0">
              <a:buNone/>
            </a:pPr>
            <a:r>
              <a:rPr lang="en-US" dirty="0" err="1" smtClean="0"/>
              <a:t>বছরে</a:t>
            </a:r>
            <a:r>
              <a:rPr lang="en-US" dirty="0" smtClean="0"/>
              <a:t> </a:t>
            </a:r>
            <a:r>
              <a:rPr lang="en-US" dirty="0" err="1" smtClean="0"/>
              <a:t>শিশুর</a:t>
            </a:r>
            <a:r>
              <a:rPr lang="en-US" dirty="0" smtClean="0"/>
              <a:t> </a:t>
            </a:r>
            <a:r>
              <a:rPr lang="en-US" dirty="0" err="1" smtClean="0"/>
              <a:t>প্রথম</a:t>
            </a:r>
            <a:r>
              <a:rPr lang="en-US" dirty="0" smtClean="0"/>
              <a:t> </a:t>
            </a:r>
            <a:r>
              <a:rPr lang="en-US" dirty="0" err="1" smtClean="0"/>
              <a:t>দুধের</a:t>
            </a:r>
            <a:r>
              <a:rPr lang="en-US" dirty="0" smtClean="0"/>
              <a:t> </a:t>
            </a:r>
            <a:r>
              <a:rPr lang="en-US" dirty="0" err="1" smtClean="0"/>
              <a:t>দাঁত</a:t>
            </a:r>
            <a:r>
              <a:rPr lang="en-US" dirty="0" smtClean="0"/>
              <a:t> </a:t>
            </a:r>
            <a:r>
              <a:rPr lang="en-US" dirty="0" err="1" smtClean="0"/>
              <a:t>পড়ে</a:t>
            </a:r>
            <a:r>
              <a:rPr lang="en-US" dirty="0" smtClean="0"/>
              <a:t> </a:t>
            </a:r>
            <a:r>
              <a:rPr lang="en-US" dirty="0" err="1" smtClean="0"/>
              <a:t>স্থায়ী</a:t>
            </a:r>
            <a:r>
              <a:rPr lang="en-US" dirty="0" smtClean="0"/>
              <a:t> </a:t>
            </a:r>
            <a:r>
              <a:rPr lang="en-US" dirty="0" err="1" smtClean="0"/>
              <a:t>দাঁত</a:t>
            </a:r>
            <a:r>
              <a:rPr lang="en-US" dirty="0" smtClean="0"/>
              <a:t> </a:t>
            </a:r>
            <a:r>
              <a:rPr lang="en-US" dirty="0" err="1" smtClean="0"/>
              <a:t>উঠে</a:t>
            </a:r>
            <a:r>
              <a:rPr lang="en-US" dirty="0" smtClean="0"/>
              <a:t> ।</a:t>
            </a:r>
          </a:p>
          <a:p>
            <a:pPr marL="0" indent="0">
              <a:buNone/>
            </a:pPr>
            <a:r>
              <a:rPr lang="en-US" dirty="0"/>
              <a:t> </a:t>
            </a:r>
            <a:r>
              <a:rPr lang="en-US" dirty="0" smtClean="0"/>
              <a:t>        </a:t>
            </a:r>
            <a:r>
              <a:rPr lang="en-US" dirty="0" err="1" smtClean="0"/>
              <a:t>ছোট</a:t>
            </a:r>
            <a:r>
              <a:rPr lang="en-US" dirty="0" smtClean="0"/>
              <a:t> </a:t>
            </a:r>
            <a:r>
              <a:rPr lang="en-US" dirty="0" err="1" smtClean="0"/>
              <a:t>শিশুর</a:t>
            </a:r>
            <a:r>
              <a:rPr lang="en-US" dirty="0" smtClean="0"/>
              <a:t> </a:t>
            </a:r>
            <a:r>
              <a:rPr lang="en-US" dirty="0" err="1" smtClean="0"/>
              <a:t>থুতনি</a:t>
            </a:r>
            <a:r>
              <a:rPr lang="en-US" dirty="0" smtClean="0"/>
              <a:t> </a:t>
            </a:r>
            <a:r>
              <a:rPr lang="en-US" dirty="0" err="1" smtClean="0"/>
              <a:t>খুবই</a:t>
            </a:r>
            <a:r>
              <a:rPr lang="en-US" dirty="0" smtClean="0"/>
              <a:t> </a:t>
            </a:r>
            <a:r>
              <a:rPr lang="en-US" dirty="0" err="1" smtClean="0"/>
              <a:t>ছোট</a:t>
            </a:r>
            <a:r>
              <a:rPr lang="en-US" dirty="0" smtClean="0"/>
              <a:t> </a:t>
            </a:r>
            <a:r>
              <a:rPr lang="en-US" dirty="0" err="1" smtClean="0"/>
              <a:t>থাকে</a:t>
            </a:r>
            <a:r>
              <a:rPr lang="en-US" dirty="0" smtClean="0"/>
              <a:t>, </a:t>
            </a:r>
            <a:r>
              <a:rPr lang="en-US" dirty="0" err="1" smtClean="0"/>
              <a:t>ক্রমে</a:t>
            </a:r>
            <a:r>
              <a:rPr lang="en-US" dirty="0" smtClean="0"/>
              <a:t> </a:t>
            </a:r>
            <a:r>
              <a:rPr lang="en-US" dirty="0" err="1" smtClean="0"/>
              <a:t>ঘাড়ের</a:t>
            </a:r>
            <a:r>
              <a:rPr lang="en-US" dirty="0" smtClean="0"/>
              <a:t> </a:t>
            </a:r>
            <a:r>
              <a:rPr lang="en-US" dirty="0" err="1" smtClean="0"/>
              <a:t>বৃদ্ধির</a:t>
            </a:r>
            <a:r>
              <a:rPr lang="en-US" dirty="0" smtClean="0"/>
              <a:t> </a:t>
            </a:r>
            <a:r>
              <a:rPr lang="en-US" dirty="0" err="1" smtClean="0"/>
              <a:t>সাথে</a:t>
            </a:r>
            <a:r>
              <a:rPr lang="en-US" dirty="0" smtClean="0"/>
              <a:t> </a:t>
            </a:r>
            <a:r>
              <a:rPr lang="en-US" dirty="0" err="1" smtClean="0"/>
              <a:t>থুতনি</a:t>
            </a:r>
            <a:r>
              <a:rPr lang="en-US" dirty="0" smtClean="0"/>
              <a:t> ও </a:t>
            </a:r>
            <a:r>
              <a:rPr lang="en-US" dirty="0" err="1" smtClean="0"/>
              <a:t>বাড়ে</a:t>
            </a:r>
            <a:r>
              <a:rPr lang="en-US" dirty="0" smtClean="0"/>
              <a:t>, </a:t>
            </a:r>
            <a:r>
              <a:rPr lang="en-US" dirty="0" err="1" smtClean="0"/>
              <a:t>তবে</a:t>
            </a:r>
            <a:r>
              <a:rPr lang="en-US" dirty="0" smtClean="0"/>
              <a:t> </a:t>
            </a:r>
          </a:p>
          <a:p>
            <a:pPr marL="0" indent="0">
              <a:buNone/>
            </a:pPr>
            <a:r>
              <a:rPr lang="en-US" dirty="0" err="1" smtClean="0"/>
              <a:t>মুখের</a:t>
            </a:r>
            <a:r>
              <a:rPr lang="en-US" dirty="0" smtClean="0"/>
              <a:t> </a:t>
            </a:r>
            <a:r>
              <a:rPr lang="en-US" dirty="0" err="1" smtClean="0"/>
              <a:t>নিম্ন</a:t>
            </a:r>
            <a:r>
              <a:rPr lang="en-US" dirty="0" smtClean="0"/>
              <a:t> </a:t>
            </a:r>
            <a:r>
              <a:rPr lang="en-US" dirty="0" err="1" smtClean="0"/>
              <a:t>অংশের</a:t>
            </a:r>
            <a:r>
              <a:rPr lang="en-US" dirty="0" smtClean="0"/>
              <a:t> </a:t>
            </a:r>
            <a:r>
              <a:rPr lang="en-US" dirty="0" err="1" smtClean="0"/>
              <a:t>আকৃতি</a:t>
            </a:r>
            <a:r>
              <a:rPr lang="en-US" dirty="0" smtClean="0"/>
              <a:t> </a:t>
            </a:r>
            <a:r>
              <a:rPr lang="en-US" dirty="0" err="1" smtClean="0"/>
              <a:t>অনেকটা</a:t>
            </a:r>
            <a:r>
              <a:rPr lang="en-US" dirty="0" smtClean="0"/>
              <a:t> </a:t>
            </a:r>
            <a:r>
              <a:rPr lang="en-US" dirty="0" err="1" smtClean="0"/>
              <a:t>দুপাটি</a:t>
            </a:r>
            <a:r>
              <a:rPr lang="en-US" dirty="0" smtClean="0"/>
              <a:t> </a:t>
            </a:r>
            <a:r>
              <a:rPr lang="en-US" dirty="0" err="1" smtClean="0"/>
              <a:t>দাঁতের</a:t>
            </a:r>
            <a:r>
              <a:rPr lang="en-US" dirty="0" smtClean="0"/>
              <a:t> </a:t>
            </a:r>
            <a:r>
              <a:rPr lang="en-US" dirty="0" err="1" smtClean="0"/>
              <a:t>সাজানোর</a:t>
            </a:r>
            <a:r>
              <a:rPr lang="en-US" dirty="0" smtClean="0"/>
              <a:t> </a:t>
            </a:r>
            <a:r>
              <a:rPr lang="en-US" dirty="0" err="1" smtClean="0"/>
              <a:t>উপর</a:t>
            </a:r>
            <a:r>
              <a:rPr lang="en-US" dirty="0" smtClean="0"/>
              <a:t> </a:t>
            </a:r>
            <a:r>
              <a:rPr lang="en-US" dirty="0" err="1" smtClean="0"/>
              <a:t>নির্ভর</a:t>
            </a:r>
            <a:r>
              <a:rPr lang="en-US" dirty="0" smtClean="0"/>
              <a:t> </a:t>
            </a:r>
            <a:r>
              <a:rPr lang="en-US" dirty="0" err="1" smtClean="0"/>
              <a:t>করে</a:t>
            </a:r>
            <a:r>
              <a:rPr lang="en-US" dirty="0" smtClean="0"/>
              <a:t>। </a:t>
            </a:r>
            <a:r>
              <a:rPr lang="en-US" dirty="0" err="1" smtClean="0"/>
              <a:t>উঁচু-নীচু</a:t>
            </a:r>
            <a:endParaRPr lang="en-US" dirty="0" smtClean="0"/>
          </a:p>
          <a:p>
            <a:pPr marL="0" indent="0">
              <a:buNone/>
            </a:pPr>
            <a:r>
              <a:rPr lang="en-US" dirty="0" smtClean="0"/>
              <a:t> </a:t>
            </a:r>
            <a:r>
              <a:rPr lang="en-US" dirty="0" err="1" smtClean="0"/>
              <a:t>দাঁত</a:t>
            </a:r>
            <a:r>
              <a:rPr lang="en-US" dirty="0" smtClean="0"/>
              <a:t> , </a:t>
            </a:r>
            <a:r>
              <a:rPr lang="en-US" dirty="0" err="1" smtClean="0"/>
              <a:t>অতিরিক্ত</a:t>
            </a:r>
            <a:r>
              <a:rPr lang="en-US" dirty="0" smtClean="0"/>
              <a:t> </a:t>
            </a:r>
            <a:r>
              <a:rPr lang="en-US" dirty="0" err="1" smtClean="0"/>
              <a:t>আঙ্গুল</a:t>
            </a:r>
            <a:r>
              <a:rPr lang="en-US" dirty="0" smtClean="0"/>
              <a:t> </a:t>
            </a:r>
            <a:r>
              <a:rPr lang="en-US" dirty="0" err="1" smtClean="0"/>
              <a:t>চোষা</a:t>
            </a:r>
            <a:r>
              <a:rPr lang="en-US" dirty="0" smtClean="0"/>
              <a:t> </a:t>
            </a:r>
            <a:r>
              <a:rPr lang="en-US" dirty="0" err="1" smtClean="0"/>
              <a:t>প্রভৃতিতে</a:t>
            </a:r>
            <a:r>
              <a:rPr lang="en-US" dirty="0" smtClean="0"/>
              <a:t> </a:t>
            </a:r>
            <a:r>
              <a:rPr lang="en-US" dirty="0" err="1" smtClean="0"/>
              <a:t>নীচের</a:t>
            </a:r>
            <a:r>
              <a:rPr lang="en-US" dirty="0" smtClean="0"/>
              <a:t> </a:t>
            </a:r>
            <a:r>
              <a:rPr lang="en-US" dirty="0" err="1" smtClean="0"/>
              <a:t>চোয়ালের</a:t>
            </a:r>
            <a:r>
              <a:rPr lang="en-US" dirty="0" smtClean="0"/>
              <a:t> </a:t>
            </a:r>
            <a:r>
              <a:rPr lang="en-US" dirty="0" err="1" smtClean="0"/>
              <a:t>গঠনের</a:t>
            </a:r>
            <a:r>
              <a:rPr lang="en-US" dirty="0" smtClean="0"/>
              <a:t> </a:t>
            </a:r>
            <a:r>
              <a:rPr lang="en-US" dirty="0" err="1" smtClean="0"/>
              <a:t>পরিবর্তন</a:t>
            </a:r>
            <a:r>
              <a:rPr lang="en-US" dirty="0" smtClean="0"/>
              <a:t> </a:t>
            </a:r>
            <a:r>
              <a:rPr lang="en-US" dirty="0" err="1" smtClean="0"/>
              <a:t>আসে</a:t>
            </a:r>
            <a:r>
              <a:rPr lang="en-US" dirty="0" smtClean="0"/>
              <a:t> </a:t>
            </a:r>
            <a:r>
              <a:rPr lang="en-US" dirty="0" err="1" smtClean="0"/>
              <a:t>এবং</a:t>
            </a:r>
            <a:r>
              <a:rPr lang="en-US" dirty="0" smtClean="0"/>
              <a:t> </a:t>
            </a:r>
          </a:p>
          <a:p>
            <a:pPr marL="0" indent="0">
              <a:buNone/>
            </a:pPr>
            <a:r>
              <a:rPr lang="en-US" dirty="0" err="1" smtClean="0"/>
              <a:t>যতদিন</a:t>
            </a:r>
            <a:r>
              <a:rPr lang="en-US" dirty="0" smtClean="0"/>
              <a:t> </a:t>
            </a:r>
            <a:r>
              <a:rPr lang="en-US" dirty="0" err="1" smtClean="0"/>
              <a:t>পর্যন্ত</a:t>
            </a:r>
            <a:r>
              <a:rPr lang="en-US" dirty="0" smtClean="0"/>
              <a:t> </a:t>
            </a:r>
            <a:r>
              <a:rPr lang="en-US" dirty="0" err="1" smtClean="0"/>
              <a:t>স্থায়ী</a:t>
            </a:r>
            <a:r>
              <a:rPr lang="en-US" dirty="0" smtClean="0"/>
              <a:t> </a:t>
            </a:r>
            <a:r>
              <a:rPr lang="en-US" dirty="0" err="1" smtClean="0"/>
              <a:t>দাঁতগুলি</a:t>
            </a:r>
            <a:r>
              <a:rPr lang="en-US" dirty="0" smtClean="0"/>
              <a:t> </a:t>
            </a:r>
            <a:r>
              <a:rPr lang="en-US" dirty="0" err="1" smtClean="0"/>
              <a:t>উঠে</a:t>
            </a:r>
            <a:r>
              <a:rPr lang="en-US" dirty="0" smtClean="0"/>
              <a:t> </a:t>
            </a:r>
            <a:r>
              <a:rPr lang="en-US" dirty="0" err="1" smtClean="0"/>
              <a:t>ততদিন</a:t>
            </a:r>
            <a:r>
              <a:rPr lang="en-US" dirty="0" smtClean="0"/>
              <a:t> </a:t>
            </a:r>
            <a:r>
              <a:rPr lang="en-US" dirty="0" err="1" smtClean="0"/>
              <a:t>পর্যন্ত</a:t>
            </a:r>
            <a:r>
              <a:rPr lang="en-US" dirty="0" smtClean="0"/>
              <a:t> </a:t>
            </a:r>
            <a:r>
              <a:rPr lang="en-US" dirty="0" err="1" smtClean="0"/>
              <a:t>শিশুর</a:t>
            </a:r>
            <a:r>
              <a:rPr lang="en-US" dirty="0" smtClean="0"/>
              <a:t> </a:t>
            </a:r>
            <a:r>
              <a:rPr lang="en-US" dirty="0" err="1" smtClean="0"/>
              <a:t>মুখের</a:t>
            </a:r>
            <a:r>
              <a:rPr lang="en-US" dirty="0" smtClean="0"/>
              <a:t> </a:t>
            </a:r>
            <a:r>
              <a:rPr lang="en-US" dirty="0" err="1" smtClean="0"/>
              <a:t>গঠনের</a:t>
            </a:r>
            <a:r>
              <a:rPr lang="en-US" dirty="0" smtClean="0"/>
              <a:t> </a:t>
            </a:r>
            <a:r>
              <a:rPr lang="en-US" dirty="0" err="1" smtClean="0"/>
              <a:t>পরিবর্তন</a:t>
            </a:r>
            <a:r>
              <a:rPr lang="en-US" dirty="0" smtClean="0"/>
              <a:t> </a:t>
            </a:r>
            <a:r>
              <a:rPr lang="en-US" dirty="0" err="1" smtClean="0"/>
              <a:t>লক্ষ্য</a:t>
            </a:r>
            <a:r>
              <a:rPr lang="en-US" dirty="0" smtClean="0"/>
              <a:t> </a:t>
            </a:r>
            <a:r>
              <a:rPr lang="en-US" dirty="0" err="1" smtClean="0"/>
              <a:t>করা</a:t>
            </a:r>
            <a:r>
              <a:rPr lang="en-US" dirty="0" smtClean="0"/>
              <a:t> </a:t>
            </a:r>
          </a:p>
          <a:p>
            <a:pPr marL="0" indent="0">
              <a:buNone/>
            </a:pPr>
            <a:r>
              <a:rPr lang="en-US" dirty="0" err="1" smtClean="0"/>
              <a:t>যায়</a:t>
            </a:r>
            <a:r>
              <a:rPr lang="en-US" dirty="0" smtClean="0"/>
              <a:t>। </a:t>
            </a:r>
            <a:r>
              <a:rPr lang="en-US" dirty="0" err="1" smtClean="0"/>
              <a:t>মুখের</a:t>
            </a:r>
            <a:r>
              <a:rPr lang="en-US" dirty="0" smtClean="0"/>
              <a:t> </a:t>
            </a:r>
            <a:r>
              <a:rPr lang="en-US" dirty="0" err="1" smtClean="0"/>
              <a:t>নিচের</a:t>
            </a:r>
            <a:r>
              <a:rPr lang="en-US" dirty="0" smtClean="0"/>
              <a:t> </a:t>
            </a:r>
            <a:r>
              <a:rPr lang="en-US" dirty="0" err="1" smtClean="0"/>
              <a:t>অংশটা</a:t>
            </a:r>
            <a:r>
              <a:rPr lang="en-US" dirty="0" smtClean="0"/>
              <a:t> ৮ </a:t>
            </a:r>
            <a:r>
              <a:rPr lang="en-US" dirty="0" err="1" smtClean="0"/>
              <a:t>বছর</a:t>
            </a:r>
            <a:r>
              <a:rPr lang="en-US" dirty="0" smtClean="0"/>
              <a:t> </a:t>
            </a:r>
            <a:r>
              <a:rPr lang="en-US" dirty="0" err="1" smtClean="0"/>
              <a:t>পর্যন্ত</a:t>
            </a:r>
            <a:r>
              <a:rPr lang="en-US" dirty="0" smtClean="0"/>
              <a:t> </a:t>
            </a:r>
            <a:r>
              <a:rPr lang="en-US" dirty="0" err="1" smtClean="0"/>
              <a:t>বাড়তে</a:t>
            </a:r>
            <a:r>
              <a:rPr lang="en-US" dirty="0" smtClean="0"/>
              <a:t> </a:t>
            </a:r>
            <a:r>
              <a:rPr lang="en-US" dirty="0" err="1" smtClean="0"/>
              <a:t>থাকে</a:t>
            </a:r>
            <a:r>
              <a:rPr lang="en-US" dirty="0" smtClean="0"/>
              <a:t> ।</a:t>
            </a:r>
            <a:endParaRPr lang="en-SG" dirty="0"/>
          </a:p>
        </p:txBody>
      </p:sp>
    </p:spTree>
    <p:extLst>
      <p:ext uri="{BB962C8B-B14F-4D97-AF65-F5344CB8AC3E}">
        <p14:creationId xmlns:p14="http://schemas.microsoft.com/office/powerpoint/2010/main" val="396352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গ) </a:t>
            </a:r>
            <a:r>
              <a:rPr lang="en-US" dirty="0" err="1" smtClean="0"/>
              <a:t>শিশুর</a:t>
            </a:r>
            <a:r>
              <a:rPr lang="en-US" dirty="0" smtClean="0"/>
              <a:t> </a:t>
            </a:r>
            <a:r>
              <a:rPr lang="en-US" dirty="0" err="1" smtClean="0"/>
              <a:t>ধড়</a:t>
            </a:r>
            <a:r>
              <a:rPr lang="en-US" dirty="0" smtClean="0"/>
              <a:t>, </a:t>
            </a:r>
            <a:r>
              <a:rPr lang="en-US" dirty="0" err="1" smtClean="0"/>
              <a:t>হাত</a:t>
            </a:r>
            <a:r>
              <a:rPr lang="en-US" dirty="0" smtClean="0"/>
              <a:t> ও </a:t>
            </a:r>
            <a:r>
              <a:rPr lang="en-US" dirty="0" err="1" smtClean="0"/>
              <a:t>পাঃ</a:t>
            </a:r>
            <a:r>
              <a:rPr lang="en-US" dirty="0" smtClean="0"/>
              <a:t> </a:t>
            </a:r>
            <a:endParaRPr lang="en-SG"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ছোট</a:t>
            </a:r>
            <a:r>
              <a:rPr lang="en-US" dirty="0" smtClean="0"/>
              <a:t> </a:t>
            </a:r>
            <a:r>
              <a:rPr lang="en-US" dirty="0" err="1" smtClean="0"/>
              <a:t>শিশুকে</a:t>
            </a:r>
            <a:r>
              <a:rPr lang="en-US" dirty="0" smtClean="0"/>
              <a:t> </a:t>
            </a:r>
            <a:r>
              <a:rPr lang="en-US" dirty="0" err="1" smtClean="0"/>
              <a:t>সাধারণত</a:t>
            </a:r>
            <a:r>
              <a:rPr lang="en-US" dirty="0" smtClean="0"/>
              <a:t> </a:t>
            </a:r>
            <a:r>
              <a:rPr lang="en-US" dirty="0" err="1" smtClean="0"/>
              <a:t>মাথা</a:t>
            </a:r>
            <a:r>
              <a:rPr lang="en-US" dirty="0" smtClean="0"/>
              <a:t> </a:t>
            </a:r>
            <a:r>
              <a:rPr lang="en-US" dirty="0" err="1" smtClean="0"/>
              <a:t>ভারী</a:t>
            </a:r>
            <a:r>
              <a:rPr lang="en-US" dirty="0" smtClean="0"/>
              <a:t> </a:t>
            </a:r>
            <a:r>
              <a:rPr lang="en-US" dirty="0" err="1" smtClean="0"/>
              <a:t>বা</a:t>
            </a:r>
            <a:r>
              <a:rPr lang="en-US" dirty="0" smtClean="0"/>
              <a:t> </a:t>
            </a:r>
            <a:r>
              <a:rPr lang="en-US" dirty="0" err="1" smtClean="0"/>
              <a:t>Topheavy</a:t>
            </a:r>
            <a:r>
              <a:rPr lang="en-US" dirty="0" smtClean="0"/>
              <a:t> </a:t>
            </a:r>
            <a:r>
              <a:rPr lang="en-US" dirty="0" err="1" smtClean="0"/>
              <a:t>দেখায়</a:t>
            </a:r>
            <a:r>
              <a:rPr lang="en-US" dirty="0" smtClean="0"/>
              <a:t> । </a:t>
            </a:r>
            <a:r>
              <a:rPr lang="en-US" dirty="0" err="1" smtClean="0"/>
              <a:t>ক্রমে</a:t>
            </a:r>
            <a:r>
              <a:rPr lang="en-US" dirty="0" smtClean="0"/>
              <a:t> </a:t>
            </a:r>
            <a:r>
              <a:rPr lang="en-US" dirty="0" err="1" smtClean="0"/>
              <a:t>তার</a:t>
            </a:r>
            <a:r>
              <a:rPr lang="en-US" dirty="0" smtClean="0"/>
              <a:t> </a:t>
            </a:r>
            <a:r>
              <a:rPr lang="en-US" dirty="0" err="1" smtClean="0"/>
              <a:t>মাথার</a:t>
            </a:r>
            <a:r>
              <a:rPr lang="en-US" dirty="0" smtClean="0"/>
              <a:t> </a:t>
            </a:r>
            <a:r>
              <a:rPr lang="en-US" dirty="0" err="1" smtClean="0"/>
              <a:t>বৃদ্ধি</a:t>
            </a:r>
            <a:r>
              <a:rPr lang="en-US" dirty="0" smtClean="0"/>
              <a:t> </a:t>
            </a:r>
            <a:r>
              <a:rPr lang="en-US" dirty="0" err="1" smtClean="0"/>
              <a:t>কমে</a:t>
            </a:r>
            <a:r>
              <a:rPr lang="en-US" dirty="0" smtClean="0"/>
              <a:t> </a:t>
            </a:r>
            <a:r>
              <a:rPr lang="en-US" dirty="0" err="1" smtClean="0"/>
              <a:t>আসে</a:t>
            </a:r>
            <a:r>
              <a:rPr lang="en-US" dirty="0" smtClean="0"/>
              <a:t>, </a:t>
            </a:r>
            <a:r>
              <a:rPr lang="bn-IN" dirty="0" smtClean="0"/>
              <a:t>ধড় দেহের নিম্ন অংশ যেমন হাত পায়ের বৃদ্ধি দ্রুত হয়। ৬ বছরে শিশুর ধড় জন্ম হতে দ্বিগুন হয়। ৬ -১২ বছরে ধড় লম্বাটে হয়, বুকের ছাতি চওড়া হয়। পেট পেশীবহুল হয়। </a:t>
            </a:r>
          </a:p>
          <a:p>
            <a:pPr marL="0" indent="0">
              <a:buNone/>
            </a:pPr>
            <a:r>
              <a:rPr lang="bn-IN" dirty="0"/>
              <a:t> </a:t>
            </a:r>
            <a:r>
              <a:rPr lang="bn-IN" dirty="0" smtClean="0"/>
              <a:t>        দুই বছরে শিশুর হাত জন্ম হতে ৫০-৬০ ভাগ বৃদ্ধিপায় এবং ৮ বছরে ৪০ ভাগ বৃদ্ধি পায়। ৭/৮ বছরে হাতের মাংসপেশী বৃদ্ধির ফলে হাতের আকৃতির দৃঢ়তা আসে। পায়ের আকৃতিও হাতের মত দৃঢ় হয় । যৌবনকালে পায়ের দৈর্ঘ্য জন্ম হতে ৬ গুন বেশী হয়। হাতের আঙ্গুলের বৃদ্ধি ৫/৬ বছর হতে দ্রুত হয় এবং ১৪/১৫ বছরে হাতের আঙ্গুলের আকৃতি মোটামুটি পরিণত হয়ে আসে । </a:t>
            </a:r>
            <a:endParaRPr lang="en-SG" dirty="0"/>
          </a:p>
        </p:txBody>
      </p:sp>
    </p:spTree>
    <p:extLst>
      <p:ext uri="{BB962C8B-B14F-4D97-AF65-F5344CB8AC3E}">
        <p14:creationId xmlns:p14="http://schemas.microsoft.com/office/powerpoint/2010/main" val="1551100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ঘ) অস্থি ও অস্থিবৎ পেশীঃ </a:t>
            </a:r>
            <a:endParaRPr lang="en-SG" dirty="0"/>
          </a:p>
        </p:txBody>
      </p:sp>
      <p:sp>
        <p:nvSpPr>
          <p:cNvPr id="3" name="Content Placeholder 2"/>
          <p:cNvSpPr>
            <a:spLocks noGrp="1"/>
          </p:cNvSpPr>
          <p:nvPr>
            <p:ph idx="1"/>
          </p:nvPr>
        </p:nvSpPr>
        <p:spPr/>
        <p:txBody>
          <a:bodyPr/>
          <a:lstStyle/>
          <a:p>
            <a:pPr marL="0" indent="0">
              <a:buNone/>
            </a:pPr>
            <a:r>
              <a:rPr lang="bn-IN" dirty="0" smtClean="0"/>
              <a:t>       শিশুর অস্থিতে পানি এবং প্রোটিন জাতীও উপাদান বেশী থাকে বলে শিশুর অস্থি নরম অনেকটা স্পঞ্জের মতো হয়। সেই কারণে শিশুর হাড় সহজে ভাঙ্গেনা অথচ বেঁকে যায় । বয়স বৃদ্ধির  সাথে সাথে অস্থি কেবল লম্বায় বাড়ে না, অস্থিবত পেশীর উপাদানেও পরিবর্তন আসে। খনিজ পদার্থ যেমন </a:t>
            </a:r>
            <a:r>
              <a:rPr lang="en-US" dirty="0" err="1" smtClean="0"/>
              <a:t>ca</a:t>
            </a:r>
            <a:r>
              <a:rPr lang="bn-IN" dirty="0" smtClean="0"/>
              <a:t> ও </a:t>
            </a:r>
            <a:r>
              <a:rPr lang="en-US" dirty="0" smtClean="0"/>
              <a:t> p, deposition</a:t>
            </a:r>
            <a:r>
              <a:rPr lang="bn-IN" dirty="0" smtClean="0"/>
              <a:t> </a:t>
            </a:r>
            <a:r>
              <a:rPr lang="bn-IN" dirty="0" smtClean="0"/>
              <a:t>এর ফলে অস্থিবত পেশী মজবুত হয়। একে </a:t>
            </a:r>
            <a:r>
              <a:rPr lang="en-US" dirty="0" smtClean="0"/>
              <a:t> ossification</a:t>
            </a:r>
            <a:r>
              <a:rPr lang="bn-IN" dirty="0" smtClean="0"/>
              <a:t>  বলে</a:t>
            </a:r>
            <a:r>
              <a:rPr lang="bn-IN" dirty="0" smtClean="0"/>
              <a:t>। শিশু বেলায় ২৭০টি হাড় থাকে, বয়ঃসন্ধিকালে ৩০০টি এবং পূর্ণাঙ্গ বয়সে একটির সঙ্গে আরেকটি জোড়া লেগে এর সংখ্যা হয় ২০৬ টি অস্থিবত পেশীর পরিণতি প্রজনন তন্ত্রের পরিণতির সাথে প্রায় একই সঙ্গে সংঘটিত হয় । </a:t>
            </a:r>
            <a:endParaRPr lang="en-SG" dirty="0"/>
          </a:p>
        </p:txBody>
      </p:sp>
    </p:spTree>
    <p:extLst>
      <p:ext uri="{BB962C8B-B14F-4D97-AF65-F5344CB8AC3E}">
        <p14:creationId xmlns:p14="http://schemas.microsoft.com/office/powerpoint/2010/main" val="4107357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ঙ) মাংসপেশীঃ </a:t>
            </a:r>
            <a:endParaRPr lang="en-SG" dirty="0"/>
          </a:p>
        </p:txBody>
      </p:sp>
      <p:sp>
        <p:nvSpPr>
          <p:cNvPr id="3" name="Content Placeholder 2"/>
          <p:cNvSpPr>
            <a:spLocks noGrp="1"/>
          </p:cNvSpPr>
          <p:nvPr>
            <p:ph idx="1"/>
          </p:nvPr>
        </p:nvSpPr>
        <p:spPr/>
        <p:txBody>
          <a:bodyPr>
            <a:normAutofit fontScale="92500" lnSpcReduction="20000"/>
          </a:bodyPr>
          <a:lstStyle/>
          <a:p>
            <a:pPr marL="0" indent="0">
              <a:buNone/>
            </a:pPr>
            <a:r>
              <a:rPr lang="bn-IN" dirty="0" smtClean="0"/>
              <a:t>       দেহের অস্থি বৃদ্ধির সাথে মাংসপেশীর ও বৃদ্ধি হয়। ৪ বছরের পর </a:t>
            </a:r>
          </a:p>
          <a:p>
            <a:pPr marL="0" indent="0">
              <a:buNone/>
            </a:pPr>
            <a:r>
              <a:rPr lang="bn-IN" dirty="0" smtClean="0"/>
              <a:t>শিশুর দেহের বিভিন্ন পেশী সুদৃঢ় হতে আরম্ভ করে। ৫/৬ বছর হতে </a:t>
            </a:r>
            <a:r>
              <a:rPr lang="en-US" dirty="0" err="1" smtClean="0"/>
              <a:t>দেহের</a:t>
            </a:r>
            <a:r>
              <a:rPr lang="en-US" dirty="0" smtClean="0"/>
              <a:t> </a:t>
            </a:r>
            <a:endParaRPr lang="bn-IN" dirty="0" smtClean="0"/>
          </a:p>
          <a:p>
            <a:pPr marL="0" indent="0">
              <a:buNone/>
            </a:pPr>
            <a:r>
              <a:rPr lang="en-US" dirty="0" err="1" smtClean="0"/>
              <a:t>মোট</a:t>
            </a:r>
            <a:r>
              <a:rPr lang="en-US" dirty="0" smtClean="0"/>
              <a:t> </a:t>
            </a:r>
            <a:r>
              <a:rPr lang="en-US" dirty="0" err="1" smtClean="0"/>
              <a:t>ওজনের</a:t>
            </a:r>
            <a:r>
              <a:rPr lang="en-US" dirty="0" smtClean="0"/>
              <a:t> ৪ </a:t>
            </a:r>
            <a:r>
              <a:rPr lang="en-US" dirty="0" err="1" smtClean="0"/>
              <a:t>ভাগের</a:t>
            </a:r>
            <a:r>
              <a:rPr lang="en-US" dirty="0" smtClean="0"/>
              <a:t> ৩ </a:t>
            </a:r>
            <a:r>
              <a:rPr lang="en-US" dirty="0" err="1" smtClean="0"/>
              <a:t>অংশ</a:t>
            </a:r>
            <a:r>
              <a:rPr lang="en-US" dirty="0" smtClean="0"/>
              <a:t> </a:t>
            </a:r>
            <a:r>
              <a:rPr lang="en-US" dirty="0" err="1" smtClean="0"/>
              <a:t>মাংসপেশীর</a:t>
            </a:r>
            <a:r>
              <a:rPr lang="en-US" dirty="0" smtClean="0"/>
              <a:t> </a:t>
            </a:r>
            <a:r>
              <a:rPr lang="en-US" dirty="0" err="1" smtClean="0"/>
              <a:t>বৃদ্ধির</a:t>
            </a:r>
            <a:r>
              <a:rPr lang="en-US" dirty="0" smtClean="0"/>
              <a:t> </a:t>
            </a:r>
            <a:r>
              <a:rPr lang="en-US" dirty="0" err="1" smtClean="0"/>
              <a:t>জন্য</a:t>
            </a:r>
            <a:r>
              <a:rPr lang="en-US" dirty="0" smtClean="0"/>
              <a:t> </a:t>
            </a:r>
            <a:r>
              <a:rPr lang="en-US" dirty="0" err="1" smtClean="0"/>
              <a:t>হয়</a:t>
            </a:r>
            <a:r>
              <a:rPr lang="en-US" dirty="0" smtClean="0"/>
              <a:t> ।</a:t>
            </a:r>
            <a:endParaRPr lang="bn-IN" dirty="0" smtClean="0"/>
          </a:p>
          <a:p>
            <a:pPr marL="0" indent="0">
              <a:buNone/>
            </a:pPr>
            <a:r>
              <a:rPr lang="en-US" dirty="0" smtClean="0"/>
              <a:t> </a:t>
            </a:r>
            <a:r>
              <a:rPr lang="en-US" dirty="0" err="1" smtClean="0"/>
              <a:t>ঐচ্ছিক</a:t>
            </a:r>
            <a:r>
              <a:rPr lang="en-US" dirty="0" smtClean="0"/>
              <a:t> </a:t>
            </a:r>
            <a:r>
              <a:rPr lang="en-US" dirty="0" err="1" smtClean="0"/>
              <a:t>পেশীর</a:t>
            </a:r>
            <a:r>
              <a:rPr lang="en-US" dirty="0" smtClean="0"/>
              <a:t> </a:t>
            </a:r>
            <a:r>
              <a:rPr lang="en-US" dirty="0" err="1" smtClean="0"/>
              <a:t>আয়তন</a:t>
            </a:r>
            <a:r>
              <a:rPr lang="en-US" dirty="0" smtClean="0"/>
              <a:t> ও </a:t>
            </a:r>
            <a:r>
              <a:rPr lang="en-US" dirty="0" err="1" smtClean="0"/>
              <a:t>শক্তি</a:t>
            </a:r>
            <a:r>
              <a:rPr lang="en-US" dirty="0" smtClean="0"/>
              <a:t> </a:t>
            </a:r>
            <a:r>
              <a:rPr lang="bn-IN" dirty="0" smtClean="0"/>
              <a:t>সামর্থ্য তাদের ব্যবহার দ্বারাই বৃদ্ধি পায়। ৬ </a:t>
            </a:r>
          </a:p>
          <a:p>
            <a:pPr marL="0" indent="0">
              <a:buNone/>
            </a:pPr>
            <a:r>
              <a:rPr lang="bn-IN" dirty="0" smtClean="0"/>
              <a:t>বছর বয়স হতে শিশুর পেশী সঞ্চালন নিয়ন্ত্রিত হতে থাকে।৮-১০ বছরের </a:t>
            </a:r>
          </a:p>
          <a:p>
            <a:pPr marL="0" indent="0">
              <a:buNone/>
            </a:pPr>
            <a:r>
              <a:rPr lang="bn-IN" dirty="0" smtClean="0"/>
              <a:t>কিশোরের চলাফেরায় ছন্দ ও নিপুনতা লক্ষ্য করা যায়। শিশুর শক্তি সামর্থ্য </a:t>
            </a:r>
          </a:p>
          <a:p>
            <a:pPr marL="0" indent="0">
              <a:buNone/>
            </a:pPr>
            <a:r>
              <a:rPr lang="bn-IN" dirty="0" smtClean="0"/>
              <a:t>বাড়ে এবং ক্রমে দৈহিক কলা কৌশল আয়ত্তে আনে। </a:t>
            </a:r>
          </a:p>
          <a:p>
            <a:pPr marL="0" indent="0">
              <a:buNone/>
            </a:pPr>
            <a:r>
              <a:rPr lang="bn-IN" dirty="0"/>
              <a:t> </a:t>
            </a:r>
            <a:r>
              <a:rPr lang="bn-IN" dirty="0" smtClean="0"/>
              <a:t>        কেন্দ্রীয় স্নায়ুতন্ত্রের ক্রমবিকাশের ফলে শিশুর অঙ্গ সঞ্চালন সূক্ষ্ম </a:t>
            </a:r>
          </a:p>
          <a:p>
            <a:pPr marL="0" indent="0">
              <a:buNone/>
            </a:pPr>
            <a:r>
              <a:rPr lang="bn-IN" dirty="0" smtClean="0"/>
              <a:t>পরিণতি লাভ করে। ছবি আঁকা, কাগজ, কাপড় কেটে জিনিস তৈরী করা,</a:t>
            </a:r>
          </a:p>
          <a:p>
            <a:pPr marL="0" indent="0">
              <a:buNone/>
            </a:pPr>
            <a:r>
              <a:rPr lang="bn-IN" dirty="0" smtClean="0"/>
              <a:t> আঠা লাগানো প্রভৃতি ব্যবহারে দক্ষতা আনতে সক্ষম হয়। </a:t>
            </a:r>
            <a:endParaRPr lang="en-SG" dirty="0"/>
          </a:p>
        </p:txBody>
      </p:sp>
    </p:spTree>
    <p:extLst>
      <p:ext uri="{BB962C8B-B14F-4D97-AF65-F5344CB8AC3E}">
        <p14:creationId xmlns:p14="http://schemas.microsoft.com/office/powerpoint/2010/main" val="59029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3" name="Content Placeholder 2"/>
          <p:cNvSpPr>
            <a:spLocks noGrp="1"/>
          </p:cNvSpPr>
          <p:nvPr>
            <p:ph idx="1"/>
          </p:nvPr>
        </p:nvSpPr>
        <p:spPr/>
        <p:txBody>
          <a:bodyPr>
            <a:normAutofit fontScale="85000" lnSpcReduction="10000"/>
          </a:bodyPr>
          <a:lstStyle/>
          <a:p>
            <a:pPr marL="0" indent="0">
              <a:buNone/>
            </a:pPr>
            <a:r>
              <a:rPr lang="bn-IN" dirty="0" smtClean="0"/>
              <a:t>দেহের অন্যান্য অঙ্গের মধ্যে হৃদপিণ্ড , যকৃত , পাকস্থলী ,ফুসফুস উল্লেখযোগ্য । শিশুর হৃদপিণ্ড ও ফুসফুস বুকের বুকের ছাতি বৃদ্ধির সাথে বাড়ে । শিশুর হৃদস্পন্দন বড়দের তুলনায় দ্রুততর হয়</a:t>
            </a:r>
            <a:r>
              <a:rPr lang="bn-IN" dirty="0" smtClean="0"/>
              <a:t>,</a:t>
            </a:r>
            <a:r>
              <a:rPr lang="en-US" dirty="0" smtClean="0"/>
              <a:t> </a:t>
            </a:r>
            <a:r>
              <a:rPr lang="en-US" dirty="0" err="1" smtClean="0"/>
              <a:t>উত্তেজিত</a:t>
            </a:r>
            <a:r>
              <a:rPr lang="en-US" dirty="0" smtClean="0"/>
              <a:t> </a:t>
            </a:r>
            <a:r>
              <a:rPr lang="en-US" dirty="0" err="1" smtClean="0"/>
              <a:t>বা</a:t>
            </a:r>
            <a:r>
              <a:rPr lang="en-US" dirty="0" smtClean="0"/>
              <a:t> </a:t>
            </a:r>
            <a:r>
              <a:rPr lang="en-US" dirty="0" err="1" smtClean="0"/>
              <a:t>জ্বর</a:t>
            </a:r>
            <a:r>
              <a:rPr lang="en-US" dirty="0" smtClean="0"/>
              <a:t> </a:t>
            </a:r>
            <a:r>
              <a:rPr lang="en-US" dirty="0" err="1" smtClean="0"/>
              <a:t>অবস্থায়</a:t>
            </a:r>
            <a:r>
              <a:rPr lang="en-US" dirty="0" smtClean="0"/>
              <a:t> এ </a:t>
            </a:r>
            <a:r>
              <a:rPr lang="en-US" dirty="0" err="1" smtClean="0"/>
              <a:t>স্পন্দনের</a:t>
            </a:r>
            <a:r>
              <a:rPr lang="en-US" dirty="0" smtClean="0"/>
              <a:t> </a:t>
            </a:r>
            <a:r>
              <a:rPr lang="en-US" dirty="0" err="1" smtClean="0"/>
              <a:t>গতি</a:t>
            </a:r>
            <a:r>
              <a:rPr lang="en-US" dirty="0" smtClean="0"/>
              <a:t> </a:t>
            </a:r>
            <a:r>
              <a:rPr lang="en-US" dirty="0" err="1" smtClean="0"/>
              <a:t>বেড়ে</a:t>
            </a:r>
            <a:r>
              <a:rPr lang="en-US" dirty="0" smtClean="0"/>
              <a:t> </a:t>
            </a:r>
            <a:r>
              <a:rPr lang="en-US" dirty="0" err="1" smtClean="0"/>
              <a:t>যায়</a:t>
            </a:r>
            <a:r>
              <a:rPr lang="en-US" dirty="0" smtClean="0"/>
              <a:t>। </a:t>
            </a:r>
            <a:r>
              <a:rPr lang="bn-IN" dirty="0" smtClean="0"/>
              <a:t>সদ্যেজাত শিশুর পাকস্থলীর ধারণ ক্ষমতা প্রায় এক-দেড় আউন্স হয় ।পরিপাক যন্ত্রের ক্ষমতাও সীমিত থাকে বলে শিশু অনেক কিছু হজম করতে পারে না।ক্রমে শিশুর পাকস্থলীর ধারণক্ষমতা বাড়ে, পাচকরসের সক্রিয়তাও বাড়ে এবংশিশু কঠিন ও বিবিধ খাদ্যবস্তু হজমে সক্ষম  হয়। </a:t>
            </a:r>
          </a:p>
          <a:p>
            <a:pPr marL="0" indent="0">
              <a:buNone/>
            </a:pPr>
            <a:r>
              <a:rPr lang="en-US" dirty="0" smtClean="0"/>
              <a:t>Antibody</a:t>
            </a:r>
            <a:r>
              <a:rPr lang="bn-IN" dirty="0" smtClean="0"/>
              <a:t>    বা রোগ প্রতিরোধক গ্রন্থির সর্বোচ্চ বৃদ্ধি সাধন হয় ৬-৭ বছরে</a:t>
            </a:r>
            <a:r>
              <a:rPr lang="en-US" dirty="0" smtClean="0"/>
              <a:t> Adenoid ও </a:t>
            </a:r>
            <a:r>
              <a:rPr lang="en-US" dirty="0" err="1" smtClean="0"/>
              <a:t>tonsill</a:t>
            </a:r>
            <a:r>
              <a:rPr lang="bn-IN" dirty="0" smtClean="0"/>
              <a:t>।  গ্রন্থির বৃদ্ধি ৭-৮ বছর পর থেমে যায় এবং আকারে ছোট হয়ে যায় পরবর্তীতে ।দেহের বিভিন্ন স্থানে অবস্থিত অন্তক্ষরা অনালগ্রন্থি (</a:t>
            </a:r>
            <a:r>
              <a:rPr lang="en-US" dirty="0" smtClean="0"/>
              <a:t>Endocrine or ductless glands</a:t>
            </a:r>
            <a:r>
              <a:rPr lang="bn-IN" dirty="0" smtClean="0"/>
              <a:t>  ) হতে ক্ষরিত রাসায়নিক পদার্থ বা হরমোন দেহের বিপাক ক্রিয়া, পরিণতি লাভ, পুষ্টি  সাধন ইত্যাদিকে প্রভাবিত করে । যৌন গ্রন্থি দেহে প্রজনন ও উৎপাদন ক্রিয়া সম্পাদন করে এবং যৌবন প্রাপ্ত কালে দেহের পরিবর্তন সাধন করে। </a:t>
            </a:r>
            <a:endParaRPr lang="en-SG" dirty="0"/>
          </a:p>
        </p:txBody>
      </p:sp>
    </p:spTree>
    <p:extLst>
      <p:ext uri="{BB962C8B-B14F-4D97-AF65-F5344CB8AC3E}">
        <p14:creationId xmlns:p14="http://schemas.microsoft.com/office/powerpoint/2010/main" val="476172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1219</Words>
  <Application>Microsoft Office PowerPoint</Application>
  <PresentationFormat>Widescreen</PresentationFormat>
  <Paragraphs>53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inherit</vt:lpstr>
      <vt:lpstr>Vrinda</vt:lpstr>
      <vt:lpstr>Office Theme</vt:lpstr>
      <vt:lpstr> লেখচিত্র  </vt:lpstr>
      <vt:lpstr>PowerPoint Presentation</vt:lpstr>
      <vt:lpstr>PowerPoint Presentation</vt:lpstr>
      <vt:lpstr>ক) মাথার আকৃতিঃ</vt:lpstr>
      <vt:lpstr> খ) দাঁত ও মুখের গঠনঃ </vt:lpstr>
      <vt:lpstr>গ) শিশুর ধড়, হাত ও পাঃ </vt:lpstr>
      <vt:lpstr>ঘ) অস্থি ও অস্থিবৎ পেশীঃ </vt:lpstr>
      <vt:lpstr>ঙ) মাংসপেশীঃ </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লেখচিত্র </dc:title>
  <dc:creator>Ferdousi Begum</dc:creator>
  <cp:lastModifiedBy>Ferdousi Begum</cp:lastModifiedBy>
  <cp:revision>47</cp:revision>
  <dcterms:created xsi:type="dcterms:W3CDTF">2020-05-28T07:19:47Z</dcterms:created>
  <dcterms:modified xsi:type="dcterms:W3CDTF">2020-05-30T16:44:00Z</dcterms:modified>
</cp:coreProperties>
</file>