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1C283CFE-09E0-4AA6-A88E-D15510AA0B67}" type="datetimeFigureOut">
              <a:rPr lang="en-SG" smtClean="0"/>
              <a:t>7/6/2020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1987712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C283CFE-09E0-4AA6-A88E-D15510AA0B67}" type="datetimeFigureOut">
              <a:rPr lang="en-SG" smtClean="0"/>
              <a:t>7/6/2020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314222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C283CFE-09E0-4AA6-A88E-D15510AA0B67}" type="datetimeFigureOut">
              <a:rPr lang="en-SG" smtClean="0"/>
              <a:t>7/6/2020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253707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C283CFE-09E0-4AA6-A88E-D15510AA0B67}" type="datetimeFigureOut">
              <a:rPr lang="en-SG" smtClean="0"/>
              <a:t>7/6/2020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275111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283CFE-09E0-4AA6-A88E-D15510AA0B67}" type="datetimeFigureOut">
              <a:rPr lang="en-SG" smtClean="0"/>
              <a:t>7/6/2020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30155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1C283CFE-09E0-4AA6-A88E-D15510AA0B67}" type="datetimeFigureOut">
              <a:rPr lang="en-SG" smtClean="0"/>
              <a:t>7/6/2020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222914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1C283CFE-09E0-4AA6-A88E-D15510AA0B67}" type="datetimeFigureOut">
              <a:rPr lang="en-SG" smtClean="0"/>
              <a:t>7/6/2020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281665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1C283CFE-09E0-4AA6-A88E-D15510AA0B67}" type="datetimeFigureOut">
              <a:rPr lang="en-SG" smtClean="0"/>
              <a:t>7/6/2020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187583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83CFE-09E0-4AA6-A88E-D15510AA0B67}" type="datetimeFigureOut">
              <a:rPr lang="en-SG" smtClean="0"/>
              <a:t>7/6/2020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365915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283CFE-09E0-4AA6-A88E-D15510AA0B67}" type="datetimeFigureOut">
              <a:rPr lang="en-SG" smtClean="0"/>
              <a:t>7/6/2020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138168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283CFE-09E0-4AA6-A88E-D15510AA0B67}" type="datetimeFigureOut">
              <a:rPr lang="en-SG" smtClean="0"/>
              <a:t>7/6/2020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5D54769-DD74-428E-BEF6-8A5979C9C952}" type="slidenum">
              <a:rPr lang="en-SG" smtClean="0"/>
              <a:t>‹#›</a:t>
            </a:fld>
            <a:endParaRPr lang="en-SG"/>
          </a:p>
        </p:txBody>
      </p:sp>
    </p:spTree>
    <p:extLst>
      <p:ext uri="{BB962C8B-B14F-4D97-AF65-F5344CB8AC3E}">
        <p14:creationId xmlns:p14="http://schemas.microsoft.com/office/powerpoint/2010/main" val="201033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83CFE-09E0-4AA6-A88E-D15510AA0B67}" type="datetimeFigureOut">
              <a:rPr lang="en-SG" smtClean="0"/>
              <a:t>7/6/2020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54769-DD74-428E-BEF6-8A5979C9C952}" type="slidenum">
              <a:rPr lang="en-SG" smtClean="0"/>
              <a:t>‹#›</a:t>
            </a:fld>
            <a:endParaRPr lang="en-SG"/>
          </a:p>
        </p:txBody>
      </p:sp>
    </p:spTree>
    <p:extLst>
      <p:ext uri="{BB962C8B-B14F-4D97-AF65-F5344CB8AC3E}">
        <p14:creationId xmlns:p14="http://schemas.microsoft.com/office/powerpoint/2010/main" val="2591490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বয়ঃসন্ধিক্ষনে</a:t>
            </a:r>
            <a:r>
              <a:rPr lang="en-US" dirty="0" smtClean="0"/>
              <a:t> </a:t>
            </a:r>
            <a:r>
              <a:rPr lang="en-US" dirty="0" err="1" smtClean="0"/>
              <a:t>মা-বাবা</a:t>
            </a:r>
            <a:r>
              <a:rPr lang="en-US" dirty="0" smtClean="0"/>
              <a:t> ও </a:t>
            </a:r>
            <a:r>
              <a:rPr lang="en-US" dirty="0" err="1" smtClean="0"/>
              <a:t>সন্তানের</a:t>
            </a:r>
            <a:r>
              <a:rPr lang="en-US" dirty="0" smtClean="0"/>
              <a:t> </a:t>
            </a:r>
            <a:r>
              <a:rPr lang="en-US" dirty="0" err="1" smtClean="0"/>
              <a:t>সম্পর্ক</a:t>
            </a:r>
            <a:r>
              <a:rPr lang="en-US" dirty="0" smtClean="0"/>
              <a:t> </a:t>
            </a:r>
            <a:endParaRPr lang="en-SG" dirty="0"/>
          </a:p>
        </p:txBody>
      </p:sp>
      <p:sp>
        <p:nvSpPr>
          <p:cNvPr id="3" name="Subtitle 2"/>
          <p:cNvSpPr>
            <a:spLocks noGrp="1"/>
          </p:cNvSpPr>
          <p:nvPr>
            <p:ph type="subTitle" idx="1"/>
          </p:nvPr>
        </p:nvSpPr>
        <p:spPr/>
        <p:txBody>
          <a:bodyPr/>
          <a:lstStyle/>
          <a:p>
            <a:r>
              <a:rPr lang="en-US" dirty="0" err="1" smtClean="0"/>
              <a:t>সমাজে</a:t>
            </a:r>
            <a:r>
              <a:rPr lang="en-US" dirty="0" smtClean="0"/>
              <a:t> </a:t>
            </a:r>
            <a:r>
              <a:rPr lang="en-US" dirty="0" err="1" smtClean="0"/>
              <a:t>আমাদের</a:t>
            </a:r>
            <a:r>
              <a:rPr lang="en-US" dirty="0" smtClean="0"/>
              <a:t> </a:t>
            </a:r>
            <a:r>
              <a:rPr lang="en-US" dirty="0" err="1" smtClean="0"/>
              <a:t>প্রত্যেকেরই</a:t>
            </a:r>
            <a:r>
              <a:rPr lang="en-US" dirty="0" smtClean="0"/>
              <a:t> </a:t>
            </a:r>
            <a:r>
              <a:rPr lang="en-US" dirty="0" err="1" smtClean="0"/>
              <a:t>কিছুনা</a:t>
            </a:r>
            <a:r>
              <a:rPr lang="en-US" dirty="0" smtClean="0"/>
              <a:t> </a:t>
            </a:r>
            <a:r>
              <a:rPr lang="en-US" dirty="0" err="1" smtClean="0"/>
              <a:t>কিছু</a:t>
            </a:r>
            <a:r>
              <a:rPr lang="en-US" dirty="0" smtClean="0"/>
              <a:t> </a:t>
            </a:r>
            <a:r>
              <a:rPr lang="en-US" dirty="0" err="1" smtClean="0"/>
              <a:t>ভূমিকা</a:t>
            </a:r>
            <a:r>
              <a:rPr lang="en-US" dirty="0" smtClean="0"/>
              <a:t> </a:t>
            </a:r>
            <a:r>
              <a:rPr lang="en-US" dirty="0" err="1" smtClean="0"/>
              <a:t>পালন</a:t>
            </a:r>
            <a:r>
              <a:rPr lang="en-US" dirty="0" smtClean="0"/>
              <a:t> </a:t>
            </a:r>
            <a:r>
              <a:rPr lang="en-US" dirty="0" err="1" smtClean="0"/>
              <a:t>করতে</a:t>
            </a:r>
            <a:r>
              <a:rPr lang="en-US" dirty="0" smtClean="0"/>
              <a:t> </a:t>
            </a:r>
            <a:r>
              <a:rPr lang="en-US" dirty="0" err="1" smtClean="0"/>
              <a:t>হয়</a:t>
            </a:r>
            <a:r>
              <a:rPr lang="en-US" dirty="0" smtClean="0"/>
              <a:t>। </a:t>
            </a:r>
            <a:r>
              <a:rPr lang="en-US" dirty="0" err="1" smtClean="0"/>
              <a:t>এদের</a:t>
            </a:r>
            <a:r>
              <a:rPr lang="en-US" dirty="0" smtClean="0"/>
              <a:t> </a:t>
            </a:r>
            <a:r>
              <a:rPr lang="en-US" dirty="0" err="1" smtClean="0"/>
              <a:t>মধ্যে</a:t>
            </a:r>
            <a:r>
              <a:rPr lang="en-US" dirty="0" smtClean="0"/>
              <a:t> </a:t>
            </a:r>
            <a:r>
              <a:rPr lang="en-US" dirty="0" err="1" smtClean="0"/>
              <a:t>সবচেয়ে</a:t>
            </a:r>
            <a:r>
              <a:rPr lang="en-US" dirty="0" smtClean="0"/>
              <a:t> </a:t>
            </a:r>
            <a:r>
              <a:rPr lang="en-US" dirty="0" err="1" smtClean="0"/>
              <a:t>গুরুত্বপূর্ণ</a:t>
            </a:r>
            <a:r>
              <a:rPr lang="en-US" dirty="0" smtClean="0"/>
              <a:t> </a:t>
            </a:r>
            <a:r>
              <a:rPr lang="en-US" dirty="0" err="1" smtClean="0"/>
              <a:t>যে</a:t>
            </a:r>
            <a:r>
              <a:rPr lang="en-US" dirty="0" smtClean="0"/>
              <a:t> </a:t>
            </a:r>
            <a:r>
              <a:rPr lang="en-US" dirty="0" err="1" smtClean="0"/>
              <a:t>ভূমিকাটি</a:t>
            </a:r>
            <a:r>
              <a:rPr lang="en-US" dirty="0" smtClean="0"/>
              <a:t> </a:t>
            </a:r>
            <a:r>
              <a:rPr lang="en-US" dirty="0" err="1" smtClean="0"/>
              <a:t>তা</a:t>
            </a:r>
            <a:r>
              <a:rPr lang="en-US" dirty="0" smtClean="0"/>
              <a:t> </a:t>
            </a:r>
            <a:r>
              <a:rPr lang="en-US" dirty="0" err="1" smtClean="0"/>
              <a:t>হচ্ছে</a:t>
            </a:r>
            <a:r>
              <a:rPr lang="en-US" dirty="0" smtClean="0"/>
              <a:t> </a:t>
            </a:r>
            <a:r>
              <a:rPr lang="en-US" dirty="0" err="1" smtClean="0"/>
              <a:t>মা-বাবার</a:t>
            </a:r>
            <a:r>
              <a:rPr lang="en-US" dirty="0" smtClean="0"/>
              <a:t> </a:t>
            </a:r>
            <a:r>
              <a:rPr lang="en-US" dirty="0" err="1" smtClean="0"/>
              <a:t>ভূমিকা</a:t>
            </a:r>
            <a:r>
              <a:rPr lang="en-US" dirty="0" smtClean="0"/>
              <a:t>। </a:t>
            </a:r>
            <a:r>
              <a:rPr lang="en-US" dirty="0" err="1" smtClean="0"/>
              <a:t>কারণ</a:t>
            </a:r>
            <a:r>
              <a:rPr lang="en-US" dirty="0" smtClean="0"/>
              <a:t> </a:t>
            </a:r>
            <a:r>
              <a:rPr lang="en-US" dirty="0" err="1" smtClean="0"/>
              <a:t>মা-বাবা</a:t>
            </a:r>
            <a:r>
              <a:rPr lang="en-US" dirty="0" smtClean="0"/>
              <a:t> </a:t>
            </a:r>
            <a:r>
              <a:rPr lang="en-US" dirty="0" err="1" smtClean="0"/>
              <a:t>যখন</a:t>
            </a:r>
            <a:r>
              <a:rPr lang="en-US" dirty="0" smtClean="0"/>
              <a:t> </a:t>
            </a:r>
            <a:r>
              <a:rPr lang="en-US" dirty="0" err="1" smtClean="0"/>
              <a:t>একটি</a:t>
            </a:r>
            <a:r>
              <a:rPr lang="en-US" dirty="0" smtClean="0"/>
              <a:t> </a:t>
            </a:r>
            <a:r>
              <a:rPr lang="en-US" dirty="0" err="1" smtClean="0"/>
              <a:t>সন্তান</a:t>
            </a:r>
            <a:r>
              <a:rPr lang="en-US" dirty="0" smtClean="0"/>
              <a:t> </a:t>
            </a:r>
            <a:r>
              <a:rPr lang="en-US" dirty="0" err="1" smtClean="0"/>
              <a:t>গ্রহন</a:t>
            </a:r>
            <a:r>
              <a:rPr lang="en-US" dirty="0" smtClean="0"/>
              <a:t> </a:t>
            </a:r>
            <a:r>
              <a:rPr lang="en-US" dirty="0" err="1" smtClean="0"/>
              <a:t>করেন</a:t>
            </a:r>
            <a:r>
              <a:rPr lang="en-US" dirty="0" smtClean="0"/>
              <a:t> </a:t>
            </a:r>
            <a:r>
              <a:rPr lang="en-US" dirty="0" err="1" smtClean="0"/>
              <a:t>তখন</a:t>
            </a:r>
            <a:r>
              <a:rPr lang="en-US" dirty="0" smtClean="0"/>
              <a:t> </a:t>
            </a:r>
            <a:r>
              <a:rPr lang="en-US" dirty="0" err="1" smtClean="0"/>
              <a:t>তাকে</a:t>
            </a:r>
            <a:r>
              <a:rPr lang="en-US" dirty="0" smtClean="0"/>
              <a:t> </a:t>
            </a:r>
            <a:r>
              <a:rPr lang="en-US" dirty="0" err="1" smtClean="0"/>
              <a:t>চিন্তা</a:t>
            </a:r>
            <a:r>
              <a:rPr lang="en-US" dirty="0" smtClean="0"/>
              <a:t> </a:t>
            </a:r>
            <a:r>
              <a:rPr lang="en-US" dirty="0" err="1" smtClean="0"/>
              <a:t>করতে</a:t>
            </a:r>
            <a:r>
              <a:rPr lang="en-US" dirty="0" smtClean="0"/>
              <a:t> </a:t>
            </a:r>
            <a:r>
              <a:rPr lang="en-US" dirty="0" err="1" smtClean="0"/>
              <a:t>হয়</a:t>
            </a:r>
            <a:r>
              <a:rPr lang="en-US" dirty="0" smtClean="0"/>
              <a:t> </a:t>
            </a:r>
            <a:r>
              <a:rPr lang="en-US" dirty="0" err="1" smtClean="0"/>
              <a:t>রাত</a:t>
            </a:r>
            <a:r>
              <a:rPr lang="en-US" dirty="0" smtClean="0"/>
              <a:t> </a:t>
            </a:r>
            <a:r>
              <a:rPr lang="en-US" dirty="0" err="1" smtClean="0"/>
              <a:t>জাগার</a:t>
            </a:r>
            <a:r>
              <a:rPr lang="en-US" dirty="0" smtClean="0"/>
              <a:t> </a:t>
            </a:r>
            <a:r>
              <a:rPr lang="en-US" dirty="0" err="1" smtClean="0"/>
              <a:t>কথা</a:t>
            </a:r>
            <a:r>
              <a:rPr lang="en-US" dirty="0" smtClean="0"/>
              <a:t>, </a:t>
            </a:r>
            <a:r>
              <a:rPr lang="en-US" dirty="0" err="1" smtClean="0"/>
              <a:t>সন্তানের</a:t>
            </a:r>
            <a:r>
              <a:rPr lang="en-US" dirty="0" smtClean="0"/>
              <a:t> </a:t>
            </a:r>
            <a:r>
              <a:rPr lang="en-US" dirty="0" err="1" smtClean="0"/>
              <a:t>মঙ্গলের</a:t>
            </a:r>
            <a:r>
              <a:rPr lang="en-US" dirty="0" smtClean="0"/>
              <a:t> </a:t>
            </a:r>
            <a:r>
              <a:rPr lang="en-US" dirty="0" err="1" smtClean="0"/>
              <a:t>জন্য</a:t>
            </a:r>
            <a:r>
              <a:rPr lang="en-US" dirty="0" smtClean="0"/>
              <a:t> </a:t>
            </a:r>
            <a:r>
              <a:rPr lang="en-US" dirty="0" err="1" smtClean="0"/>
              <a:t>নিজের</a:t>
            </a:r>
            <a:r>
              <a:rPr lang="en-US" dirty="0" smtClean="0"/>
              <a:t> </a:t>
            </a:r>
            <a:r>
              <a:rPr lang="en-US" dirty="0" err="1" smtClean="0"/>
              <a:t>অনেক</a:t>
            </a:r>
            <a:r>
              <a:rPr lang="en-US" dirty="0" smtClean="0"/>
              <a:t> </a:t>
            </a:r>
            <a:r>
              <a:rPr lang="en-US" dirty="0" err="1" smtClean="0"/>
              <a:t>সুখ</a:t>
            </a:r>
            <a:r>
              <a:rPr lang="en-US" dirty="0" smtClean="0"/>
              <a:t> </a:t>
            </a:r>
            <a:r>
              <a:rPr lang="en-US" dirty="0" err="1" smtClean="0"/>
              <a:t>বিসর্জনের</a:t>
            </a:r>
            <a:r>
              <a:rPr lang="en-US" dirty="0" smtClean="0"/>
              <a:t> </a:t>
            </a:r>
            <a:r>
              <a:rPr lang="en-US" dirty="0" err="1" smtClean="0"/>
              <a:t>কথা</a:t>
            </a:r>
            <a:r>
              <a:rPr lang="en-US" dirty="0" smtClean="0"/>
              <a:t> । </a:t>
            </a:r>
          </a:p>
          <a:p>
            <a:endParaRPr lang="en-SG" dirty="0"/>
          </a:p>
        </p:txBody>
      </p:sp>
    </p:spTree>
    <p:extLst>
      <p:ext uri="{BB962C8B-B14F-4D97-AF65-F5344CB8AC3E}">
        <p14:creationId xmlns:p14="http://schemas.microsoft.com/office/powerpoint/2010/main" val="47112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কোন কোন মনস্তা্ত্বিকের মতে সন্তানের প্রতি মা-বাবার দায়িত্ব তিন ধরণের </a:t>
            </a:r>
          </a:p>
          <a:p>
            <a:pPr marL="0" indent="0">
              <a:buNone/>
            </a:pPr>
            <a:r>
              <a:rPr lang="bn-IN" dirty="0" smtClean="0"/>
              <a:t>প্রথমতঃ সন্তানের রক্ষণাবেক্ষণ ও সমর্থন এখানে তারা তাদের সন্তানের খাওয়া পড়া ও শারিরীক মঙ্গলের দিকে খেয়াল রাখবেন।</a:t>
            </a:r>
          </a:p>
          <a:p>
            <a:pPr marL="0" indent="0">
              <a:buNone/>
            </a:pPr>
            <a:r>
              <a:rPr lang="bn-IN" dirty="0" smtClean="0"/>
              <a:t>দ্বিতীয়তঃ তারা সন্তানের জন্য আবেগ প্রবণ হবেন। অর্থাৎ সন্তানকে তারা ভালবাসবেন, তাদের বিপদে আপদে এগিয়ে আসবেন। </a:t>
            </a:r>
          </a:p>
          <a:p>
            <a:pPr marL="0" indent="0">
              <a:buNone/>
            </a:pPr>
            <a:r>
              <a:rPr lang="bn-IN" dirty="0" smtClean="0"/>
              <a:t>তৃতীয়তঃ সন্তানকে সামাজিক শিক্ষা দিবেন, তাকে ভুলশুদ্ধ জ্ঞান দিবেন।উপজুক্ত সময়ে বিদ্যালয়ে পাঠাবেন এবং অসামাজিক আচরণ হতে বিরত থাকতে শিক্ষা দিবেন।</a:t>
            </a:r>
            <a:endParaRPr lang="en-SG" dirty="0"/>
          </a:p>
        </p:txBody>
      </p:sp>
    </p:spTree>
    <p:extLst>
      <p:ext uri="{BB962C8B-B14F-4D97-AF65-F5344CB8AC3E}">
        <p14:creationId xmlns:p14="http://schemas.microsoft.com/office/powerpoint/2010/main" val="213008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47500" lnSpcReduction="20000"/>
          </a:bodyPr>
          <a:lstStyle/>
          <a:p>
            <a:pPr marL="0" indent="0">
              <a:buNone/>
            </a:pPr>
            <a:r>
              <a:rPr lang="bn-IN" dirty="0" smtClean="0"/>
              <a:t>দায়িত্ব ও কর্তব্য</a:t>
            </a:r>
            <a:r>
              <a:rPr lang="en-US" dirty="0" smtClean="0"/>
              <a:t> </a:t>
            </a:r>
            <a:r>
              <a:rPr lang="bn-IN" dirty="0" smtClean="0"/>
              <a:t>ছাড়াও সামাজিক চাহিদা অনুযায়ী যে গুরুদায়িত্ব রয়েছে তা হচ্ছে প্রত্যেক মা তার সন্তানকেভালবাসবেন।মাতৃস্নেহের অভাব </a:t>
            </a:r>
            <a:endParaRPr lang="en-US" dirty="0" smtClean="0"/>
          </a:p>
          <a:p>
            <a:pPr marL="0" indent="0">
              <a:buNone/>
            </a:pPr>
            <a:r>
              <a:rPr lang="bn-IN" dirty="0" smtClean="0"/>
              <a:t>অত্যন্ত অস্বাভাবিক এবং অশোভন।মায়ের স্নেহ ভালবাসার প্রয়োজনীয়তা অপরিসীম।এই বস্তুর অভাবে আমাদের শিশুর অনেক রকম সমস্যা</a:t>
            </a:r>
            <a:endParaRPr lang="en-US" dirty="0" smtClean="0"/>
          </a:p>
          <a:p>
            <a:pPr marL="0" indent="0">
              <a:buNone/>
            </a:pPr>
            <a:r>
              <a:rPr lang="bn-IN" dirty="0" smtClean="0"/>
              <a:t>দেখা দেয়।যেমন- জীবনে প্রতিষ্ঠা লাভে ব্যর্থ হয়।অসামাজিক হয়।</a:t>
            </a:r>
            <a:endParaRPr lang="en-US" dirty="0" smtClean="0"/>
          </a:p>
          <a:p>
            <a:pPr marL="0" indent="0">
              <a:buNone/>
            </a:pPr>
            <a:r>
              <a:rPr lang="bn-IN" dirty="0" smtClean="0"/>
              <a:t>শিশু ও তার মার সম্পর্কঃ-মায়ের সাথে মধুর সম্পর্ক শিশুর সামাজিক ও মানসিক বিকাশে যথেষ্ট সহায়তা করে। এই সম্পর্ক শিশুর জন্ম </a:t>
            </a:r>
            <a:endParaRPr lang="en-US" dirty="0" smtClean="0"/>
          </a:p>
          <a:p>
            <a:pPr marL="0" indent="0">
              <a:buNone/>
            </a:pPr>
            <a:r>
              <a:rPr lang="bn-IN" smtClean="0"/>
              <a:t>থেকে </a:t>
            </a:r>
            <a:r>
              <a:rPr lang="bn-IN" dirty="0" smtClean="0"/>
              <a:t>বা তার আরও</a:t>
            </a:r>
            <a:r>
              <a:rPr lang="en-US" dirty="0" smtClean="0"/>
              <a:t> </a:t>
            </a:r>
            <a:r>
              <a:rPr lang="en-US" dirty="0" err="1" smtClean="0"/>
              <a:t>আগে</a:t>
            </a:r>
            <a:r>
              <a:rPr lang="en-US" dirty="0" smtClean="0"/>
              <a:t> </a:t>
            </a:r>
            <a:r>
              <a:rPr lang="en-US" dirty="0" err="1" smtClean="0"/>
              <a:t>থেকে</a:t>
            </a:r>
            <a:r>
              <a:rPr lang="en-US" dirty="0" smtClean="0"/>
              <a:t> </a:t>
            </a:r>
            <a:r>
              <a:rPr lang="en-US" dirty="0" err="1" smtClean="0"/>
              <a:t>বিদ্যমান</a:t>
            </a:r>
            <a:r>
              <a:rPr lang="en-US" dirty="0" smtClean="0"/>
              <a:t>। </a:t>
            </a:r>
            <a:r>
              <a:rPr lang="en-US" dirty="0" err="1" smtClean="0"/>
              <a:t>Shaimes</a:t>
            </a:r>
            <a:r>
              <a:rPr lang="en-US" dirty="0" smtClean="0"/>
              <a:t> ( 1963)</a:t>
            </a:r>
            <a:r>
              <a:rPr lang="bn-IN" dirty="0" smtClean="0"/>
              <a:t> বলেন যে, মায়ের দৃষ্টিভঙ্গি বা </a:t>
            </a:r>
            <a:endParaRPr lang="en-US" dirty="0" smtClean="0"/>
          </a:p>
          <a:p>
            <a:pPr marL="0" indent="0">
              <a:buNone/>
            </a:pPr>
            <a:r>
              <a:rPr lang="bn-IN" dirty="0" smtClean="0"/>
              <a:t>আচরন, তার ব্যক্তিত্ব, দর্শন, স্বামীর সাথে সম্পর্ক এবং তার গর্ভের নিরাপত্তা ও তার ইচ্ছার উপর নির্ভরশীল।</a:t>
            </a:r>
          </a:p>
          <a:p>
            <a:pPr marL="0" indent="0">
              <a:buNone/>
            </a:pPr>
            <a:r>
              <a:rPr lang="bn-IN" dirty="0" smtClean="0"/>
              <a:t>বয়ঃসন্ধিক্ষনের দ্বন্দ-মা-বাবা ও তাদের সন্তানঃ- বয়ঃসন্ধিক্ষন একটি ঝড়-ঝঞ্জার সময়। ছোট শিশুটি বড় হয় এবং</a:t>
            </a:r>
            <a:endParaRPr lang="en-US" dirty="0" smtClean="0"/>
          </a:p>
          <a:p>
            <a:pPr marL="0" indent="0">
              <a:buNone/>
            </a:pPr>
            <a:r>
              <a:rPr lang="bn-IN" dirty="0" smtClean="0"/>
              <a:t> স্বাধীনচেতা মনোভাব মাথা চাড়া দেয়।কিন্তু মা-বাবা তার এই হঠাৎ পাওয়া স্বাধীনতাকে তখনও সন্দেহের চোখে দেখতে থাকেন।সেইজন্য</a:t>
            </a:r>
            <a:endParaRPr lang="en-US" dirty="0" smtClean="0"/>
          </a:p>
          <a:p>
            <a:pPr marL="0" indent="0">
              <a:buNone/>
            </a:pPr>
            <a:r>
              <a:rPr lang="bn-IN" dirty="0" smtClean="0"/>
              <a:t> বাবা-মায়ের সংগে বয়ঃসন্ধিক্ষনে প্রধানত দুটি কারণে মতবিরোধ দেখা দেয়। প্রথমতঃ</a:t>
            </a:r>
            <a:r>
              <a:rPr lang="bn-IN" dirty="0"/>
              <a:t> </a:t>
            </a:r>
            <a:r>
              <a:rPr lang="bn-IN" dirty="0" smtClean="0"/>
              <a:t>বয়ঃসন্ধিক্ষনের ছেলে-মেয়েদের অতিমাত্রায় </a:t>
            </a:r>
            <a:endParaRPr lang="en-US" dirty="0" smtClean="0"/>
          </a:p>
          <a:p>
            <a:pPr marL="0" indent="0">
              <a:buNone/>
            </a:pPr>
            <a:r>
              <a:rPr lang="bn-IN" dirty="0" smtClean="0"/>
              <a:t>স্বাধীনচেতা মনোভাব। দ্বিতীয়তঃ অতিমাত্রায় শিশু সুলভ আচরণ। বয়ঃসন্ধিক্ষনে শিশু কতোটা স্বাধীন হবে তা নির্ভর করে সম্পূর্ণ তার </a:t>
            </a:r>
            <a:endParaRPr lang="en-US" dirty="0" smtClean="0"/>
          </a:p>
          <a:p>
            <a:pPr marL="0" indent="0">
              <a:buNone/>
            </a:pPr>
            <a:r>
              <a:rPr lang="bn-IN" dirty="0" smtClean="0"/>
              <a:t>মা-বাবার সাথে প্রতিষ্ঠিত আগের সম্পর্কের উপর। যে শিশু ছোটবেলা থেকেই অতিরক্ষনশীল ভাবে ,তার পরনির্ভরশীলতা কতৃপক্ষের কাছে</a:t>
            </a:r>
            <a:endParaRPr lang="en-US" dirty="0" smtClean="0"/>
          </a:p>
          <a:p>
            <a:pPr marL="0" indent="0">
              <a:buNone/>
            </a:pPr>
            <a:r>
              <a:rPr lang="bn-IN" dirty="0" smtClean="0"/>
              <a:t> নত থাকা এবং অন্যের সাহায্যে কাজ করাই স্বাভাবিক।  বয়ঃসন্ধিক্ষন মা-বাবা এবং তাদের সন্তান কারো জন্য খুব সুখের হয় না।এ </a:t>
            </a:r>
            <a:endParaRPr lang="en-US" dirty="0" smtClean="0"/>
          </a:p>
          <a:p>
            <a:pPr marL="0" indent="0">
              <a:buNone/>
            </a:pPr>
            <a:r>
              <a:rPr lang="bn-IN" dirty="0" smtClean="0"/>
              <a:t>সময় মা-বাবার সাথে সন্তানের সম্পর্কে অবনতি ঘটে এবং দুপক্ষ</a:t>
            </a:r>
            <a:r>
              <a:rPr lang="en-US" dirty="0" smtClean="0"/>
              <a:t>  </a:t>
            </a:r>
            <a:r>
              <a:rPr lang="bn-IN" dirty="0" smtClean="0"/>
              <a:t>দুপক্ষকে দোষী সাব্যস্ত করে। বিশেষ করে দ্রুত পরিবর্তনশীল সমাজের </a:t>
            </a:r>
            <a:endParaRPr lang="en-US" dirty="0" smtClean="0"/>
          </a:p>
          <a:p>
            <a:pPr marL="0" indent="0">
              <a:buNone/>
            </a:pPr>
            <a:r>
              <a:rPr lang="bn-IN" dirty="0" smtClean="0"/>
              <a:t>মধ্যে দুপক্ষের</a:t>
            </a:r>
            <a:r>
              <a:rPr lang="en-US" dirty="0" smtClean="0"/>
              <a:t>  generations gap</a:t>
            </a:r>
            <a:r>
              <a:rPr lang="bn-IN" dirty="0" smtClean="0"/>
              <a:t> ই সকল অমতের প্রধান কারণ ।এক্ষেত্রে দুপক্ষেরই সমঝোতামূলক মনোভাবের প্রয়োজন হয় নয়তো মা-বাবার সাথে সন্তানের </a:t>
            </a:r>
            <a:endParaRPr lang="en-US" dirty="0" smtClean="0"/>
          </a:p>
          <a:p>
            <a:pPr marL="0" indent="0">
              <a:buNone/>
            </a:pPr>
            <a:r>
              <a:rPr lang="bn-IN" dirty="0" smtClean="0"/>
              <a:t>সম্পর্কের অবনতি ঘটে।  </a:t>
            </a:r>
            <a:r>
              <a:rPr lang="en-US" dirty="0" smtClean="0"/>
              <a:t> </a:t>
            </a:r>
            <a:r>
              <a:rPr lang="bn-IN" dirty="0" smtClean="0"/>
              <a:t> </a:t>
            </a:r>
            <a:r>
              <a:rPr lang="en-US" dirty="0" smtClean="0"/>
              <a:t> </a:t>
            </a:r>
            <a:r>
              <a:rPr lang="bn-IN" dirty="0" smtClean="0"/>
              <a:t>  </a:t>
            </a:r>
            <a:endParaRPr lang="en-SG" dirty="0"/>
          </a:p>
        </p:txBody>
      </p:sp>
    </p:spTree>
    <p:extLst>
      <p:ext uri="{BB962C8B-B14F-4D97-AF65-F5344CB8AC3E}">
        <p14:creationId xmlns:p14="http://schemas.microsoft.com/office/powerpoint/2010/main" val="513533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85000" lnSpcReduction="20000"/>
          </a:bodyPr>
          <a:lstStyle/>
          <a:p>
            <a:pPr marL="0" indent="0">
              <a:buNone/>
            </a:pPr>
            <a:r>
              <a:rPr lang="bn-IN" dirty="0" smtClean="0"/>
              <a:t>শিশু পালনে মা-বাবার বিভিন্ন প্রকার শাসননীতির তত্ত্বঃ- </a:t>
            </a:r>
          </a:p>
          <a:p>
            <a:pPr marL="0" indent="0">
              <a:buNone/>
            </a:pPr>
            <a:r>
              <a:rPr lang="bn-IN" dirty="0" smtClean="0"/>
              <a:t>শিশু পালনে শুধুমাত্র যে মা-বাবার স্নেহ ভালবাসারই দরকার হয় তা নয়, তাদের শাসননীতিও বর্ধনের জন্যে এবং ব্যক্তিত্ব গঠনে অত্যন্ত গুরুত্বপূর্ণ। শিশুপালন নীতিতে প্রত্যক্ষ পুরষ্কার ও শাস্তির ফল কিভাবে শিশুদের আচরনে প্রতিফলিত হয় সে সম্বন্ধে একটি মতবাদ রয়েছে। এই মতবাদ অনুসারে শাস্তির ভয় মিশ্রিত থাকে এবং তখনই শাস্তি দেয়া উচিত যখন শিশুরা কোন নিষিদ্ধ কাজ করে থাকে। এই ভীতি মা-বাবার অবর্তমানেও তাদের নিষিদ্ধ কাজ থেকে বিরত রাখে।</a:t>
            </a:r>
          </a:p>
          <a:p>
            <a:pPr marL="0" indent="0">
              <a:buNone/>
            </a:pPr>
            <a:r>
              <a:rPr lang="bn-IN" dirty="0" smtClean="0"/>
              <a:t>মা-বাবার ভূমিকাঃ-</a:t>
            </a:r>
          </a:p>
          <a:p>
            <a:pPr marL="0" indent="0">
              <a:buNone/>
            </a:pPr>
            <a:r>
              <a:rPr lang="bn-IN" smtClean="0"/>
              <a:t>সন্তান পালনে মায়ের মাতৃত্ব সুন্দর সম্পর্ক গড়তে বেশি সাহায্যকারী।সন্তান যদি বাঞ্ছিত্ না হয় তাহলেও মায়ের কিছু মানসিক উদ্বেগ হয়। মায়ের এই উদ্বেগ সন্তান জন্মের পরও চলতে থাকে।শিশু যদি বাঞ্ছিত হয় তবে মা-বাবার মনোভাব হয় অতি আদরের।মা-বাবার বয়সও সন্তানের প্রতি তাদের মনোভাবের একটা বিশেষ কারণ। কম বয়সী মা-বাবার তুলনায় বেশী বয়সী মা-বাবা বা স্নায়ুবিক ভাবে দুর্বল হয় এবং কর্ম উৎসাহিত হয়।তারা রক্ষনশীল এবং চাহিদাশীল মা-বাবা হয়। </a:t>
            </a:r>
            <a:endParaRPr lang="en-SG" dirty="0"/>
          </a:p>
        </p:txBody>
      </p:sp>
    </p:spTree>
    <p:extLst>
      <p:ext uri="{BB962C8B-B14F-4D97-AF65-F5344CB8AC3E}">
        <p14:creationId xmlns:p14="http://schemas.microsoft.com/office/powerpoint/2010/main" val="343305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85000" lnSpcReduction="10000"/>
          </a:bodyPr>
          <a:lstStyle/>
          <a:p>
            <a:pPr marL="0" indent="0">
              <a:buNone/>
            </a:pPr>
            <a:r>
              <a:rPr lang="en-US" dirty="0" err="1" smtClean="0"/>
              <a:t>অতি</a:t>
            </a:r>
            <a:r>
              <a:rPr lang="en-US" dirty="0" smtClean="0"/>
              <a:t> </a:t>
            </a:r>
            <a:r>
              <a:rPr lang="en-US" dirty="0" err="1" smtClean="0"/>
              <a:t>রক্ষণশীলতাঃ</a:t>
            </a:r>
            <a:r>
              <a:rPr lang="en-US" dirty="0" smtClean="0"/>
              <a:t>- </a:t>
            </a:r>
          </a:p>
          <a:p>
            <a:pPr marL="0" indent="0">
              <a:buNone/>
            </a:pPr>
            <a:r>
              <a:rPr lang="en-US" dirty="0"/>
              <a:t> </a:t>
            </a:r>
            <a:r>
              <a:rPr lang="en-US" dirty="0" smtClean="0"/>
              <a:t>              </a:t>
            </a:r>
            <a:r>
              <a:rPr lang="en-US" dirty="0" err="1" smtClean="0"/>
              <a:t>অতি</a:t>
            </a:r>
            <a:r>
              <a:rPr lang="en-US" dirty="0" smtClean="0"/>
              <a:t> </a:t>
            </a:r>
            <a:r>
              <a:rPr lang="en-US" dirty="0" err="1" smtClean="0"/>
              <a:t>রক্ষণশীল</a:t>
            </a:r>
            <a:r>
              <a:rPr lang="en-US" dirty="0" smtClean="0"/>
              <a:t> </a:t>
            </a:r>
            <a:r>
              <a:rPr lang="en-US" dirty="0" err="1" smtClean="0"/>
              <a:t>মায়েরা</a:t>
            </a:r>
            <a:r>
              <a:rPr lang="en-US" dirty="0" smtClean="0"/>
              <a:t> </a:t>
            </a:r>
            <a:r>
              <a:rPr lang="en-US" dirty="0" err="1" smtClean="0"/>
              <a:t>অনেক</a:t>
            </a:r>
            <a:r>
              <a:rPr lang="en-US" dirty="0" smtClean="0"/>
              <a:t> </a:t>
            </a:r>
            <a:r>
              <a:rPr lang="en-US" dirty="0" err="1" smtClean="0"/>
              <a:t>বেশী</a:t>
            </a:r>
            <a:r>
              <a:rPr lang="en-US" dirty="0" smtClean="0"/>
              <a:t> </a:t>
            </a:r>
            <a:r>
              <a:rPr lang="en-US" dirty="0" err="1" smtClean="0"/>
              <a:t>সময়</a:t>
            </a:r>
            <a:r>
              <a:rPr lang="en-US" dirty="0" smtClean="0"/>
              <a:t> </a:t>
            </a:r>
            <a:r>
              <a:rPr lang="en-US" dirty="0" err="1" smtClean="0"/>
              <a:t>তাদের</a:t>
            </a:r>
            <a:r>
              <a:rPr lang="en-US" dirty="0" smtClean="0"/>
              <a:t> </a:t>
            </a:r>
            <a:r>
              <a:rPr lang="en-US" dirty="0" err="1" smtClean="0"/>
              <a:t>সন্তানের</a:t>
            </a:r>
            <a:r>
              <a:rPr lang="en-US" dirty="0" smtClean="0"/>
              <a:t> </a:t>
            </a:r>
            <a:r>
              <a:rPr lang="en-US" dirty="0" err="1" smtClean="0"/>
              <a:t>সাথে</a:t>
            </a:r>
            <a:r>
              <a:rPr lang="en-US" dirty="0" smtClean="0"/>
              <a:t> </a:t>
            </a:r>
            <a:r>
              <a:rPr lang="en-US" dirty="0" err="1" smtClean="0"/>
              <a:t>থাকেন</a:t>
            </a:r>
            <a:r>
              <a:rPr lang="en-US" dirty="0" smtClean="0"/>
              <a:t>। </a:t>
            </a:r>
            <a:r>
              <a:rPr lang="en-US" dirty="0" err="1" smtClean="0"/>
              <a:t>সন্তানের</a:t>
            </a:r>
            <a:r>
              <a:rPr lang="en-US" dirty="0" smtClean="0"/>
              <a:t> </a:t>
            </a:r>
            <a:r>
              <a:rPr lang="en-US" dirty="0" err="1" smtClean="0"/>
              <a:t>অসুস্থতায়</a:t>
            </a:r>
            <a:r>
              <a:rPr lang="en-US" dirty="0" smtClean="0"/>
              <a:t> </a:t>
            </a:r>
            <a:r>
              <a:rPr lang="en-US" dirty="0" err="1" smtClean="0"/>
              <a:t>তারা</a:t>
            </a:r>
            <a:r>
              <a:rPr lang="en-US" dirty="0" smtClean="0"/>
              <a:t> </a:t>
            </a:r>
            <a:r>
              <a:rPr lang="en-US" dirty="0" err="1" smtClean="0"/>
              <a:t>দীর্ঘ</a:t>
            </a:r>
            <a:r>
              <a:rPr lang="en-US" dirty="0" smtClean="0"/>
              <a:t> </a:t>
            </a:r>
            <a:r>
              <a:rPr lang="en-US" dirty="0" err="1" smtClean="0"/>
              <a:t>সময়</a:t>
            </a:r>
            <a:r>
              <a:rPr lang="en-US" dirty="0" smtClean="0"/>
              <a:t> </a:t>
            </a:r>
            <a:r>
              <a:rPr lang="en-US" dirty="0" err="1" smtClean="0"/>
              <a:t>ধরে</a:t>
            </a:r>
            <a:r>
              <a:rPr lang="en-US" dirty="0" smtClean="0"/>
              <a:t> </a:t>
            </a:r>
            <a:r>
              <a:rPr lang="en-US" dirty="0" err="1" smtClean="0"/>
              <a:t>পরিচর্যা</a:t>
            </a:r>
            <a:r>
              <a:rPr lang="en-US" dirty="0" smtClean="0"/>
              <a:t> </a:t>
            </a:r>
            <a:r>
              <a:rPr lang="en-US" dirty="0" err="1" smtClean="0"/>
              <a:t>করেন</a:t>
            </a:r>
            <a:r>
              <a:rPr lang="en-US" dirty="0" smtClean="0"/>
              <a:t>। </a:t>
            </a:r>
            <a:r>
              <a:rPr lang="en-US" dirty="0" err="1" smtClean="0"/>
              <a:t>তাদের</a:t>
            </a:r>
            <a:r>
              <a:rPr lang="en-US" dirty="0" smtClean="0"/>
              <a:t> </a:t>
            </a:r>
            <a:r>
              <a:rPr lang="en-US" dirty="0" err="1" smtClean="0"/>
              <a:t>নিয়ে</a:t>
            </a:r>
            <a:r>
              <a:rPr lang="en-US" dirty="0" smtClean="0"/>
              <a:t>  </a:t>
            </a:r>
            <a:r>
              <a:rPr lang="en-US" dirty="0" err="1" smtClean="0"/>
              <a:t>বহুদিন</a:t>
            </a:r>
            <a:r>
              <a:rPr lang="en-US" dirty="0" smtClean="0"/>
              <a:t> </a:t>
            </a:r>
            <a:r>
              <a:rPr lang="en-US" dirty="0" err="1" smtClean="0"/>
              <a:t>একত্রে</a:t>
            </a:r>
            <a:r>
              <a:rPr lang="en-US" dirty="0" smtClean="0"/>
              <a:t> </a:t>
            </a:r>
            <a:r>
              <a:rPr lang="en-US" dirty="0" err="1" smtClean="0"/>
              <a:t>ঘুমান</a:t>
            </a:r>
            <a:r>
              <a:rPr lang="en-US" dirty="0" smtClean="0"/>
              <a:t>। </a:t>
            </a:r>
            <a:r>
              <a:rPr lang="en-US" dirty="0" err="1" smtClean="0"/>
              <a:t>এক</a:t>
            </a:r>
            <a:r>
              <a:rPr lang="en-US" dirty="0" smtClean="0"/>
              <a:t> </a:t>
            </a:r>
            <a:r>
              <a:rPr lang="en-US" dirty="0" err="1" smtClean="0"/>
              <a:t>কথায়</a:t>
            </a:r>
            <a:r>
              <a:rPr lang="en-US" dirty="0" smtClean="0"/>
              <a:t> </a:t>
            </a:r>
            <a:r>
              <a:rPr lang="en-US" dirty="0" err="1" smtClean="0"/>
              <a:t>সন্তানকে</a:t>
            </a:r>
            <a:r>
              <a:rPr lang="en-US" dirty="0" smtClean="0"/>
              <a:t> </a:t>
            </a:r>
            <a:r>
              <a:rPr lang="en-US" dirty="0" err="1" smtClean="0"/>
              <a:t>তারা</a:t>
            </a:r>
            <a:r>
              <a:rPr lang="en-US" dirty="0" smtClean="0"/>
              <a:t> </a:t>
            </a:r>
            <a:r>
              <a:rPr lang="en-US" dirty="0" err="1" smtClean="0"/>
              <a:t>মোটেই</a:t>
            </a:r>
            <a:r>
              <a:rPr lang="en-US" dirty="0" smtClean="0"/>
              <a:t> </a:t>
            </a:r>
            <a:r>
              <a:rPr lang="en-US" dirty="0" err="1" smtClean="0"/>
              <a:t>চোখের</a:t>
            </a:r>
            <a:r>
              <a:rPr lang="en-US" dirty="0" smtClean="0"/>
              <a:t> </a:t>
            </a:r>
            <a:r>
              <a:rPr lang="en-US" dirty="0" err="1" smtClean="0"/>
              <a:t>আড়াল</a:t>
            </a:r>
            <a:r>
              <a:rPr lang="en-US" dirty="0" smtClean="0"/>
              <a:t> </a:t>
            </a:r>
            <a:r>
              <a:rPr lang="en-US" dirty="0" err="1" smtClean="0"/>
              <a:t>করেন</a:t>
            </a:r>
            <a:r>
              <a:rPr lang="en-US" dirty="0" smtClean="0"/>
              <a:t> </a:t>
            </a:r>
            <a:r>
              <a:rPr lang="en-US" dirty="0" err="1" smtClean="0"/>
              <a:t>না</a:t>
            </a:r>
            <a:r>
              <a:rPr lang="en-US" dirty="0" smtClean="0"/>
              <a:t>। </a:t>
            </a:r>
            <a:r>
              <a:rPr lang="en-US" dirty="0" err="1" smtClean="0"/>
              <a:t>অতি</a:t>
            </a:r>
            <a:r>
              <a:rPr lang="en-US" dirty="0" smtClean="0"/>
              <a:t> </a:t>
            </a:r>
            <a:r>
              <a:rPr lang="en-US" dirty="0" err="1" smtClean="0"/>
              <a:t>রক্ষিত</a:t>
            </a:r>
            <a:r>
              <a:rPr lang="en-US" dirty="0" smtClean="0"/>
              <a:t> </a:t>
            </a:r>
            <a:r>
              <a:rPr lang="en-US" dirty="0" err="1" smtClean="0"/>
              <a:t>সন্তানের</a:t>
            </a:r>
            <a:r>
              <a:rPr lang="en-US" dirty="0" smtClean="0"/>
              <a:t> </a:t>
            </a:r>
            <a:r>
              <a:rPr lang="en-US" dirty="0" err="1" smtClean="0"/>
              <a:t>মধ্যে</a:t>
            </a:r>
            <a:r>
              <a:rPr lang="en-US" dirty="0" smtClean="0"/>
              <a:t> </a:t>
            </a:r>
            <a:r>
              <a:rPr lang="en-US" dirty="0" err="1" smtClean="0"/>
              <a:t>কতগুলো</a:t>
            </a:r>
            <a:r>
              <a:rPr lang="en-US" dirty="0" smtClean="0"/>
              <a:t> </a:t>
            </a:r>
            <a:r>
              <a:rPr lang="en-US" dirty="0" err="1" smtClean="0"/>
              <a:t>স্নায়ুবিক</a:t>
            </a:r>
            <a:r>
              <a:rPr lang="en-US" dirty="0" smtClean="0"/>
              <a:t> </a:t>
            </a:r>
            <a:r>
              <a:rPr lang="en-US" dirty="0" err="1" smtClean="0"/>
              <a:t>অসুবিধা</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যেমন</a:t>
            </a:r>
            <a:r>
              <a:rPr lang="en-US" dirty="0" smtClean="0"/>
              <a:t> – </a:t>
            </a:r>
            <a:r>
              <a:rPr lang="en-US" dirty="0" err="1" smtClean="0"/>
              <a:t>উত্তেজনা</a:t>
            </a:r>
            <a:r>
              <a:rPr lang="en-US" dirty="0" smtClean="0"/>
              <a:t>, </a:t>
            </a:r>
            <a:r>
              <a:rPr lang="en-US" dirty="0" err="1" smtClean="0"/>
              <a:t>অস্থিরতা</a:t>
            </a:r>
            <a:r>
              <a:rPr lang="en-US" dirty="0" smtClean="0"/>
              <a:t> </a:t>
            </a:r>
            <a:r>
              <a:rPr lang="en-US" dirty="0" err="1" smtClean="0"/>
              <a:t>এবং</a:t>
            </a:r>
            <a:r>
              <a:rPr lang="en-US" dirty="0" smtClean="0"/>
              <a:t> </a:t>
            </a:r>
            <a:r>
              <a:rPr lang="en-US" dirty="0" err="1" smtClean="0"/>
              <a:t>অমনোযোগিতা</a:t>
            </a:r>
            <a:r>
              <a:rPr lang="en-US" dirty="0" smtClean="0"/>
              <a:t>। </a:t>
            </a:r>
            <a:r>
              <a:rPr lang="en-US" dirty="0" err="1" smtClean="0"/>
              <a:t>তাদের</a:t>
            </a:r>
            <a:r>
              <a:rPr lang="en-US" dirty="0" smtClean="0"/>
              <a:t> </a:t>
            </a:r>
            <a:r>
              <a:rPr lang="en-US" dirty="0" err="1" smtClean="0"/>
              <a:t>মধ্যে</a:t>
            </a:r>
            <a:r>
              <a:rPr lang="en-US" dirty="0" smtClean="0"/>
              <a:t> </a:t>
            </a:r>
            <a:r>
              <a:rPr lang="en-US" dirty="0" err="1" smtClean="0"/>
              <a:t>ব্যক্তিত্বের</a:t>
            </a:r>
            <a:r>
              <a:rPr lang="en-US" dirty="0" smtClean="0"/>
              <a:t> </a:t>
            </a:r>
            <a:r>
              <a:rPr lang="en-US" dirty="0" err="1" smtClean="0"/>
              <a:t>অভাব</a:t>
            </a:r>
            <a:r>
              <a:rPr lang="en-US" dirty="0" smtClean="0"/>
              <a:t>, </a:t>
            </a:r>
            <a:r>
              <a:rPr lang="en-US" dirty="0" err="1" smtClean="0"/>
              <a:t>হতাশা</a:t>
            </a:r>
            <a:r>
              <a:rPr lang="en-US" dirty="0" smtClean="0"/>
              <a:t> </a:t>
            </a:r>
            <a:r>
              <a:rPr lang="en-US" dirty="0" err="1" smtClean="0"/>
              <a:t>এবং</a:t>
            </a:r>
            <a:r>
              <a:rPr lang="en-US" dirty="0" smtClean="0"/>
              <a:t> </a:t>
            </a:r>
            <a:r>
              <a:rPr lang="en-US" dirty="0" err="1" smtClean="0"/>
              <a:t>সহনশীলতার</a:t>
            </a:r>
            <a:r>
              <a:rPr lang="en-US" dirty="0" smtClean="0"/>
              <a:t> </a:t>
            </a:r>
            <a:r>
              <a:rPr lang="en-US" dirty="0" err="1" smtClean="0"/>
              <a:t>অভাব</a:t>
            </a:r>
            <a:r>
              <a:rPr lang="en-US" dirty="0" smtClean="0"/>
              <a:t> </a:t>
            </a:r>
            <a:r>
              <a:rPr lang="en-US" dirty="0" err="1" smtClean="0"/>
              <a:t>পরিলক্ষিত</a:t>
            </a:r>
            <a:r>
              <a:rPr lang="en-US" dirty="0" smtClean="0"/>
              <a:t> </a:t>
            </a:r>
            <a:r>
              <a:rPr lang="en-US" dirty="0" err="1" smtClean="0"/>
              <a:t>হয়</a:t>
            </a:r>
            <a:r>
              <a:rPr lang="en-US" dirty="0" smtClean="0"/>
              <a:t>। </a:t>
            </a:r>
            <a:endParaRPr lang="en-SG" dirty="0" smtClean="0"/>
          </a:p>
          <a:p>
            <a:pPr marL="0" indent="0">
              <a:buNone/>
            </a:pPr>
            <a:r>
              <a:rPr lang="en-US" dirty="0" err="1" smtClean="0"/>
              <a:t>অবহেলিত</a:t>
            </a:r>
            <a:r>
              <a:rPr lang="en-US" dirty="0" smtClean="0"/>
              <a:t> </a:t>
            </a:r>
            <a:r>
              <a:rPr lang="en-US" dirty="0" err="1" smtClean="0"/>
              <a:t>সন্তানঃ</a:t>
            </a:r>
            <a:r>
              <a:rPr lang="en-US" dirty="0" smtClean="0"/>
              <a:t>-</a:t>
            </a:r>
          </a:p>
          <a:p>
            <a:pPr marL="0" indent="0">
              <a:buNone/>
            </a:pPr>
            <a:r>
              <a:rPr lang="en-US" dirty="0"/>
              <a:t> </a:t>
            </a:r>
            <a:r>
              <a:rPr lang="en-US" dirty="0" smtClean="0"/>
              <a:t>              </a:t>
            </a:r>
            <a:r>
              <a:rPr lang="en-US" dirty="0" err="1" smtClean="0"/>
              <a:t>আমাদের</a:t>
            </a:r>
            <a:r>
              <a:rPr lang="en-US" dirty="0" smtClean="0"/>
              <a:t> </a:t>
            </a:r>
            <a:r>
              <a:rPr lang="en-US" dirty="0" err="1" smtClean="0"/>
              <a:t>সমাজে</a:t>
            </a:r>
            <a:r>
              <a:rPr lang="en-US" dirty="0" smtClean="0"/>
              <a:t> </a:t>
            </a:r>
            <a:r>
              <a:rPr lang="en-US" dirty="0" err="1" smtClean="0"/>
              <a:t>সবাই</a:t>
            </a:r>
            <a:r>
              <a:rPr lang="en-US" dirty="0" smtClean="0"/>
              <a:t> </a:t>
            </a:r>
            <a:r>
              <a:rPr lang="en-US" dirty="0" err="1" smtClean="0"/>
              <a:t>বলেন</a:t>
            </a:r>
            <a:r>
              <a:rPr lang="en-US" dirty="0" smtClean="0"/>
              <a:t> </a:t>
            </a:r>
            <a:r>
              <a:rPr lang="en-US" dirty="0" err="1" smtClean="0"/>
              <a:t>তারা</a:t>
            </a:r>
            <a:r>
              <a:rPr lang="en-US" dirty="0" smtClean="0"/>
              <a:t> </a:t>
            </a:r>
            <a:r>
              <a:rPr lang="en-US" dirty="0" err="1" smtClean="0"/>
              <a:t>তাদের</a:t>
            </a:r>
            <a:r>
              <a:rPr lang="en-US" dirty="0" smtClean="0"/>
              <a:t> </a:t>
            </a:r>
            <a:r>
              <a:rPr lang="en-US" dirty="0" err="1" smtClean="0"/>
              <a:t>সন্তানকে</a:t>
            </a:r>
            <a:r>
              <a:rPr lang="en-US" dirty="0" smtClean="0"/>
              <a:t> </a:t>
            </a:r>
            <a:r>
              <a:rPr lang="en-US" dirty="0" err="1" smtClean="0"/>
              <a:t>ভালবাসেন</a:t>
            </a:r>
            <a:r>
              <a:rPr lang="en-US" dirty="0" smtClean="0"/>
              <a:t>, </a:t>
            </a:r>
            <a:r>
              <a:rPr lang="en-US" dirty="0" err="1" smtClean="0"/>
              <a:t>স্নেহ</a:t>
            </a:r>
            <a:r>
              <a:rPr lang="en-US" dirty="0" smtClean="0"/>
              <a:t> </a:t>
            </a:r>
            <a:r>
              <a:rPr lang="en-US" dirty="0" err="1" smtClean="0"/>
              <a:t>করেন</a:t>
            </a:r>
            <a:r>
              <a:rPr lang="en-US" dirty="0" smtClean="0"/>
              <a:t>। </a:t>
            </a:r>
            <a:r>
              <a:rPr lang="en-US" dirty="0" err="1" smtClean="0"/>
              <a:t>সন্তানকে</a:t>
            </a:r>
            <a:r>
              <a:rPr lang="en-US" dirty="0" smtClean="0"/>
              <a:t> </a:t>
            </a:r>
            <a:r>
              <a:rPr lang="en-US" dirty="0" err="1" smtClean="0"/>
              <a:t>অবাঞ্ছিত</a:t>
            </a:r>
            <a:r>
              <a:rPr lang="en-US" dirty="0" smtClean="0"/>
              <a:t> </a:t>
            </a:r>
            <a:r>
              <a:rPr lang="en-US" dirty="0" err="1" smtClean="0"/>
              <a:t>মনে</a:t>
            </a:r>
            <a:r>
              <a:rPr lang="en-US" dirty="0" smtClean="0"/>
              <a:t> </a:t>
            </a:r>
            <a:r>
              <a:rPr lang="en-US" dirty="0" err="1" smtClean="0"/>
              <a:t>করা</a:t>
            </a:r>
            <a:r>
              <a:rPr lang="en-US" dirty="0" smtClean="0"/>
              <a:t>, </a:t>
            </a:r>
            <a:r>
              <a:rPr lang="en-US" dirty="0" err="1" smtClean="0"/>
              <a:t>ঘৃণা</a:t>
            </a:r>
            <a:r>
              <a:rPr lang="en-US" dirty="0" smtClean="0"/>
              <a:t> </a:t>
            </a:r>
            <a:r>
              <a:rPr lang="en-US" dirty="0" err="1" smtClean="0"/>
              <a:t>করা</a:t>
            </a:r>
            <a:r>
              <a:rPr lang="en-US" dirty="0" smtClean="0"/>
              <a:t> </a:t>
            </a:r>
            <a:r>
              <a:rPr lang="en-US" dirty="0" err="1" smtClean="0"/>
              <a:t>অমানুষিকতারই</a:t>
            </a:r>
            <a:r>
              <a:rPr lang="en-US" dirty="0" smtClean="0"/>
              <a:t> </a:t>
            </a:r>
            <a:r>
              <a:rPr lang="en-US" dirty="0" err="1" smtClean="0"/>
              <a:t>নামান্তর</a:t>
            </a:r>
            <a:r>
              <a:rPr lang="en-US" dirty="0" smtClean="0"/>
              <a:t>। </a:t>
            </a:r>
            <a:r>
              <a:rPr lang="en-US" dirty="0" err="1" smtClean="0"/>
              <a:t>যে</a:t>
            </a:r>
            <a:r>
              <a:rPr lang="en-US" dirty="0" smtClean="0"/>
              <a:t> </a:t>
            </a:r>
            <a:r>
              <a:rPr lang="en-US" dirty="0" err="1" smtClean="0"/>
              <a:t>মা</a:t>
            </a:r>
            <a:r>
              <a:rPr lang="en-US" dirty="0" smtClean="0"/>
              <a:t> </a:t>
            </a:r>
            <a:r>
              <a:rPr lang="en-US" dirty="0" err="1" smtClean="0"/>
              <a:t>অবহেলা</a:t>
            </a:r>
            <a:r>
              <a:rPr lang="en-US" dirty="0" smtClean="0"/>
              <a:t> </a:t>
            </a:r>
            <a:r>
              <a:rPr lang="en-US" dirty="0" err="1" smtClean="0"/>
              <a:t>করেন</a:t>
            </a:r>
            <a:r>
              <a:rPr lang="en-US" dirty="0" smtClean="0"/>
              <a:t> </a:t>
            </a:r>
            <a:r>
              <a:rPr lang="en-US" dirty="0" err="1" smtClean="0"/>
              <a:t>আপাতদৃষ্টিতে</a:t>
            </a:r>
            <a:r>
              <a:rPr lang="en-US" dirty="0" smtClean="0"/>
              <a:t> </a:t>
            </a:r>
            <a:r>
              <a:rPr lang="en-US" dirty="0" err="1" smtClean="0"/>
              <a:t>তিনি</a:t>
            </a:r>
            <a:r>
              <a:rPr lang="bn-IN" dirty="0"/>
              <a:t> </a:t>
            </a:r>
            <a:r>
              <a:rPr lang="bn-IN" dirty="0" smtClean="0"/>
              <a:t>তিনি তার সন্তানকে সুন্দর কাপড় পরাচ্ছেন, তার শারিরীক সুবিধা অসুবিধার দিকে লক্ষ্য রাখছেন। বাইরে থেকে কোন ক্রমেই বুঝা যায় না যে তার সন্তান তার কাছে অবহেলিত।এতকিছু দিয়েও তিনি তার সন্তানকে অবহেলা করতে পারেন। তিনি তার সন্তানকে পূর্ণ হৃদয়ে ভালবাসা ও স্নেহ দিতে পারছেন না। এই অবহেলার কারনে সন্তান জীবনে প্রতিষ্ঠা লাভ করতে পারে না ও অনেক সময় অসামাজিক কাজে লিপ্ত হয়।   </a:t>
            </a:r>
            <a:endParaRPr lang="en-US" dirty="0" smtClean="0"/>
          </a:p>
        </p:txBody>
      </p:sp>
    </p:spTree>
    <p:extLst>
      <p:ext uri="{BB962C8B-B14F-4D97-AF65-F5344CB8AC3E}">
        <p14:creationId xmlns:p14="http://schemas.microsoft.com/office/powerpoint/2010/main" val="298835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END</a:t>
            </a:r>
            <a:endParaRPr lang="en-SG" dirty="0"/>
          </a:p>
        </p:txBody>
      </p:sp>
      <p:sp>
        <p:nvSpPr>
          <p:cNvPr id="3" name="Content Placeholder 2"/>
          <p:cNvSpPr>
            <a:spLocks noGrp="1"/>
          </p:cNvSpPr>
          <p:nvPr>
            <p:ph idx="1"/>
          </p:nvPr>
        </p:nvSpPr>
        <p:spPr/>
        <p:txBody>
          <a:bodyPr/>
          <a:lstStyle/>
          <a:p>
            <a:pPr marL="0" indent="0">
              <a:buNone/>
            </a:pPr>
            <a:r>
              <a:rPr lang="en-SG" dirty="0" smtClean="0"/>
              <a:t>  </a:t>
            </a:r>
            <a:endParaRPr lang="bn-IN" dirty="0" smtClean="0"/>
          </a:p>
        </p:txBody>
      </p:sp>
    </p:spTree>
    <p:extLst>
      <p:ext uri="{BB962C8B-B14F-4D97-AF65-F5344CB8AC3E}">
        <p14:creationId xmlns:p14="http://schemas.microsoft.com/office/powerpoint/2010/main" val="2729904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712</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Vrinda</vt:lpstr>
      <vt:lpstr>Office Theme</vt:lpstr>
      <vt:lpstr>বয়ঃসন্ধিক্ষনে মা-বাবা ও সন্তানের সম্পর্ক </vt:lpstr>
      <vt:lpstr>PowerPoint Presentation</vt:lpstr>
      <vt:lpstr>PowerPoint Presentation</vt:lpstr>
      <vt:lpstr>PowerPoint Presentation</vt:lpstr>
      <vt:lpstr>PowerPoint Presentation</vt:lpstr>
      <vt:lpstr>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বয়ঃসন্ধিক্ষনে মা-বাবা ও সন্তানের সম্পর্ক</dc:title>
  <dc:creator>Moutushi</dc:creator>
  <cp:lastModifiedBy>Moutushi</cp:lastModifiedBy>
  <cp:revision>24</cp:revision>
  <dcterms:created xsi:type="dcterms:W3CDTF">2020-06-06T13:19:14Z</dcterms:created>
  <dcterms:modified xsi:type="dcterms:W3CDTF">2020-06-07T06:07:16Z</dcterms:modified>
</cp:coreProperties>
</file>