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744" r:id="rId2"/>
  </p:sldMasterIdLst>
  <p:notesMasterIdLst>
    <p:notesMasterId r:id="rId21"/>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9" r:id="rId15"/>
    <p:sldId id="268" r:id="rId16"/>
    <p:sldId id="270" r:id="rId17"/>
    <p:sldId id="271"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6DF601-51DE-4A44-9080-4F8732703EA2}" type="datetimeFigureOut">
              <a:rPr lang="en-US" smtClean="0"/>
              <a:pPr/>
              <a:t>6/19/2020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9AE9B8-D364-498E-B9F6-2C451425219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9AE9B8-D364-498E-B9F6-2C451425219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9AE9B8-D364-498E-B9F6-2C451425219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6/19/2020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6/19/2020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6/19/2020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6/19/2020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6/19/2020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6/19/2020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934200" cy="1752600"/>
          </a:xfrm>
        </p:spPr>
        <p:txBody>
          <a:bodyPr/>
          <a:lstStyle/>
          <a:p>
            <a:pPr algn="r"/>
            <a:r>
              <a:rPr lang="en-US" dirty="0" err="1" smtClean="0">
                <a:solidFill>
                  <a:schemeClr val="tx1"/>
                </a:solidFill>
              </a:rPr>
              <a:t>Nasreen</a:t>
            </a:r>
            <a:r>
              <a:rPr lang="en-US" dirty="0" smtClean="0">
                <a:solidFill>
                  <a:schemeClr val="tx1"/>
                </a:solidFill>
              </a:rPr>
              <a:t> </a:t>
            </a:r>
            <a:r>
              <a:rPr lang="en-US" dirty="0" err="1" smtClean="0">
                <a:solidFill>
                  <a:schemeClr val="tx1"/>
                </a:solidFill>
              </a:rPr>
              <a:t>Afroze</a:t>
            </a:r>
            <a:endParaRPr lang="en-US" dirty="0" smtClean="0">
              <a:solidFill>
                <a:schemeClr val="tx1"/>
              </a:solidFill>
            </a:endParaRPr>
          </a:p>
          <a:p>
            <a:pPr algn="r"/>
            <a:r>
              <a:rPr lang="en-US" dirty="0" smtClean="0">
                <a:solidFill>
                  <a:schemeClr val="tx1"/>
                </a:solidFill>
              </a:rPr>
              <a:t>Associate professor</a:t>
            </a:r>
          </a:p>
          <a:p>
            <a:pPr algn="r"/>
            <a:r>
              <a:rPr lang="en-US" dirty="0" smtClean="0">
                <a:solidFill>
                  <a:schemeClr val="tx1"/>
                </a:solidFill>
              </a:rPr>
              <a:t>Eden </a:t>
            </a:r>
            <a:r>
              <a:rPr lang="en-US" dirty="0" err="1" smtClean="0">
                <a:solidFill>
                  <a:schemeClr val="tx1"/>
                </a:solidFill>
              </a:rPr>
              <a:t>Mohila</a:t>
            </a:r>
            <a:r>
              <a:rPr lang="en-US" dirty="0" smtClean="0">
                <a:solidFill>
                  <a:schemeClr val="tx1"/>
                </a:solidFill>
              </a:rPr>
              <a:t> College</a:t>
            </a:r>
            <a:endParaRPr lang="en-US" dirty="0">
              <a:solidFill>
                <a:schemeClr val="tx1"/>
              </a:solidFill>
            </a:endParaRPr>
          </a:p>
        </p:txBody>
      </p:sp>
      <p:sp>
        <p:nvSpPr>
          <p:cNvPr id="2" name="Title 1"/>
          <p:cNvSpPr>
            <a:spLocks noGrp="1"/>
          </p:cNvSpPr>
          <p:nvPr>
            <p:ph type="ctrTitle"/>
          </p:nvPr>
        </p:nvSpPr>
        <p:spPr>
          <a:xfrm>
            <a:off x="4876800" y="1066800"/>
            <a:ext cx="3733800" cy="2533651"/>
          </a:xfrm>
        </p:spPr>
        <p:txBody>
          <a:bodyPr>
            <a:normAutofit/>
          </a:bodyPr>
          <a:lstStyle/>
          <a:p>
            <a:r>
              <a:rPr lang="en-US" dirty="0" smtClean="0"/>
              <a:t>Basic Concept of Research</a:t>
            </a:r>
            <a:endParaRPr lang="en-US" dirty="0"/>
          </a:p>
        </p:txBody>
      </p:sp>
      <p:pic>
        <p:nvPicPr>
          <p:cNvPr id="1027" name="Picture 3"/>
          <p:cNvPicPr>
            <a:picLocks noChangeAspect="1" noChangeArrowheads="1"/>
          </p:cNvPicPr>
          <p:nvPr/>
        </p:nvPicPr>
        <p:blipFill>
          <a:blip r:embed="rId2">
            <a:duotone>
              <a:prstClr val="black"/>
              <a:schemeClr val="accent2">
                <a:tint val="45000"/>
                <a:satMod val="400000"/>
              </a:schemeClr>
            </a:duotone>
          </a:blip>
          <a:srcRect/>
          <a:stretch>
            <a:fillRect/>
          </a:stretch>
        </p:blipFill>
        <p:spPr bwMode="auto">
          <a:xfrm>
            <a:off x="0" y="1600200"/>
            <a:ext cx="4631267" cy="32004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92162"/>
          </a:xfrm>
        </p:spPr>
        <p:txBody>
          <a:bodyPr>
            <a:normAutofit/>
          </a:bodyPr>
          <a:lstStyle/>
          <a:p>
            <a:r>
              <a:rPr lang="bn-IN" dirty="0" smtClean="0">
                <a:latin typeface="NikoshBAN" pitchFamily="2" charset="0"/>
                <a:cs typeface="NikoshBAN" pitchFamily="2" charset="0"/>
              </a:rPr>
              <a:t>তত্ত্ব (</a:t>
            </a:r>
            <a:r>
              <a:rPr lang="en-US" dirty="0" smtClean="0">
                <a:latin typeface="NikoshBAN" pitchFamily="2" charset="0"/>
                <a:cs typeface="NikoshBAN" pitchFamily="2" charset="0"/>
              </a:rPr>
              <a:t>Theory)</a:t>
            </a:r>
            <a:endParaRPr lang="en-US" dirty="0"/>
          </a:p>
        </p:txBody>
      </p:sp>
      <p:sp>
        <p:nvSpPr>
          <p:cNvPr id="3" name="Content Placeholder 2"/>
          <p:cNvSpPr>
            <a:spLocks noGrp="1"/>
          </p:cNvSpPr>
          <p:nvPr>
            <p:ph sz="quarter" idx="1"/>
          </p:nvPr>
        </p:nvSpPr>
        <p:spPr>
          <a:xfrm>
            <a:off x="457200" y="1219200"/>
            <a:ext cx="8229600" cy="4800600"/>
          </a:xfrm>
        </p:spPr>
        <p:txBody>
          <a:bodyPr>
            <a:normAutofit fontScale="92500" lnSpcReduction="10000"/>
          </a:bodyPr>
          <a:lstStyle/>
          <a:p>
            <a:r>
              <a:rPr lang="bn-IN" dirty="0" smtClean="0">
                <a:latin typeface="NikoshBAN" pitchFamily="2" charset="0"/>
                <a:cs typeface="NikoshBAN" pitchFamily="2" charset="0"/>
              </a:rPr>
              <a:t>সামাজিক গবেষণা ক্ষেত্রকে ত্বরান্বিত করে তত্ত্ব। সমাজের যেসব ঘটনা ঘটে তা প্রত্যেকটি এক বা একাধিক তত্ত্বের উপর নির্ভর করে গড়ে উঠে। তত্ত্ব অধিক তথ্য নির্ভর। বর্তমান কালের সমাজ গবেষকগন (যেমন</a:t>
            </a:r>
            <a:r>
              <a:rPr lang="en-US" dirty="0" smtClean="0">
                <a:latin typeface="NikoshBAN" pitchFamily="2" charset="0"/>
                <a:cs typeface="NikoshBAN" pitchFamily="2" charset="0"/>
              </a:rPr>
              <a:t> W.J. </a:t>
            </a:r>
            <a:r>
              <a:rPr lang="en-US" dirty="0" err="1" smtClean="0">
                <a:latin typeface="NikoshBAN" pitchFamily="2" charset="0"/>
                <a:cs typeface="NikoshBAN" pitchFamily="2" charset="0"/>
              </a:rPr>
              <a:t>goode</a:t>
            </a:r>
            <a:r>
              <a:rPr lang="en-US" dirty="0" smtClean="0">
                <a:latin typeface="NikoshBAN" pitchFamily="2" charset="0"/>
                <a:cs typeface="NikoshBAN" pitchFamily="2" charset="0"/>
              </a:rPr>
              <a:t> and </a:t>
            </a:r>
            <a:r>
              <a:rPr lang="en-US" dirty="0" err="1" smtClean="0">
                <a:latin typeface="NikoshBAN" pitchFamily="2" charset="0"/>
                <a:cs typeface="NikoshBAN" pitchFamily="2" charset="0"/>
              </a:rPr>
              <a:t>P.K.Hatt</a:t>
            </a:r>
            <a:r>
              <a:rPr lang="en-US" dirty="0" smtClean="0">
                <a:latin typeface="NikoshBAN" pitchFamily="2" charset="0"/>
                <a:cs typeface="NikoshBAN" pitchFamily="2" charset="0"/>
              </a:rPr>
              <a:t> </a:t>
            </a:r>
            <a:r>
              <a:rPr lang="bn-IN" dirty="0" smtClean="0">
                <a:latin typeface="NikoshBAN" pitchFamily="2" charset="0"/>
                <a:cs typeface="NikoshBAN" pitchFamily="2" charset="0"/>
              </a:rPr>
              <a:t>প্রমুখ) মনে করেন যে </a:t>
            </a:r>
            <a:r>
              <a:rPr lang="en-US" dirty="0" smtClean="0">
                <a:latin typeface="NikoshBAN" pitchFamily="2" charset="0"/>
                <a:cs typeface="NikoshBAN" pitchFamily="2" charset="0"/>
              </a:rPr>
              <a:t>“Theory refers to the relationships between facts or to the ordering of them in some meaningful way.”</a:t>
            </a:r>
            <a:r>
              <a:rPr lang="bn-IN" dirty="0" smtClean="0">
                <a:latin typeface="NikoshBAN" pitchFamily="2" charset="0"/>
                <a:cs typeface="NikoshBAN" pitchFamily="2" charset="0"/>
              </a:rPr>
              <a:t> অর্থাৎ নির্দিষ্ট বিষয়ের উপর জড়োকৃত ঘটনার সমষ্টি হলো তত্ত্ব।</a:t>
            </a:r>
          </a:p>
          <a:p>
            <a:r>
              <a:rPr lang="bn-IN" dirty="0" smtClean="0">
                <a:latin typeface="NikoshBAN" pitchFamily="2" charset="0"/>
                <a:cs typeface="NikoshBAN" pitchFamily="2" charset="0"/>
              </a:rPr>
              <a:t>সমাজ বিজ্ঞানী </a:t>
            </a:r>
            <a:r>
              <a:rPr lang="en-US" dirty="0" smtClean="0">
                <a:latin typeface="NikoshBAN" pitchFamily="2" charset="0"/>
                <a:cs typeface="NikoshBAN" pitchFamily="2" charset="0"/>
              </a:rPr>
              <a:t>Turner</a:t>
            </a:r>
            <a:r>
              <a:rPr lang="bn-IN" dirty="0" smtClean="0">
                <a:latin typeface="NikoshBAN" pitchFamily="2" charset="0"/>
                <a:cs typeface="NikoshBAN" pitchFamily="2" charset="0"/>
              </a:rPr>
              <a:t> এর মতে “ কোন সত্যনীতি বা কোন কিছু ঘটনার সাধারনীকরণের লক্ষ্যে সাধারনত তত্ত্ব গঠিত হয়।”</a:t>
            </a:r>
            <a:endParaRPr lang="en-US" dirty="0" smtClean="0">
              <a:latin typeface="NikoshBAN" pitchFamily="2" charset="0"/>
              <a:cs typeface="NikoshBAN" pitchFamily="2" charset="0"/>
            </a:endParaRPr>
          </a:p>
          <a:p>
            <a:r>
              <a:rPr lang="en-US" dirty="0" err="1" smtClean="0">
                <a:latin typeface="NikoshBAN" pitchFamily="2" charset="0"/>
                <a:cs typeface="NikoshBAN" pitchFamily="2" charset="0"/>
              </a:rPr>
              <a:t>Lundburg</a:t>
            </a:r>
            <a:r>
              <a:rPr lang="bn-IN" dirty="0" smtClean="0">
                <a:latin typeface="NikoshBAN" pitchFamily="2" charset="0"/>
                <a:cs typeface="NikoshBAN" pitchFamily="2" charset="0"/>
              </a:rPr>
              <a:t> এর মতে” তত্ত্ব হলো সাধারন পর্যবেক্ষনযোগ্য একটি প্রক্রিয়া”।</a:t>
            </a:r>
          </a:p>
          <a:p>
            <a:pPr>
              <a:buNone/>
            </a:pPr>
            <a:r>
              <a:rPr lang="bn-IN" dirty="0" smtClean="0">
                <a:latin typeface="NikoshBAN" pitchFamily="2" charset="0"/>
                <a:cs typeface="NikoshBAN" pitchFamily="2" charset="0"/>
              </a:rPr>
              <a:t>সমাজ বিজ্ঞানীগন তত্ত্বের তিনটি ধারনার কথা উল্লেখ করেন ।</a:t>
            </a:r>
          </a:p>
          <a:p>
            <a:pPr>
              <a:buNone/>
            </a:pPr>
            <a:r>
              <a:rPr lang="bn-IN" dirty="0" smtClean="0">
                <a:latin typeface="NikoshBAN" pitchFamily="2" charset="0"/>
                <a:cs typeface="NikoshBAN" pitchFamily="2" charset="0"/>
              </a:rPr>
              <a:t>১। তত্ত্ব সাধারনীকরণযোগ্য।  ২। তত্ত্বের মাধ্যমে কোনকিছু সম্পর্কে ধারণা পাওয়া যায়।</a:t>
            </a:r>
          </a:p>
          <a:p>
            <a:pPr>
              <a:buNone/>
            </a:pPr>
            <a:r>
              <a:rPr lang="bn-IN" dirty="0" smtClean="0">
                <a:latin typeface="NikoshBAN" pitchFamily="2" charset="0"/>
                <a:cs typeface="NikoshBAN" pitchFamily="2" charset="0"/>
              </a:rPr>
              <a:t>৩। তত্ত্ব অপরাপর বিষয়ের পরিবর্তে ব্যবহৃত হয়।</a:t>
            </a:r>
            <a:endParaRPr lang="en-US" dirty="0">
              <a:latin typeface="NikoshBAN" pitchFamily="2" charset="0"/>
              <a:cs typeface="NikoshBAN" pitchFamily="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dirty="0" smtClean="0">
                <a:latin typeface="NikoshBAN" pitchFamily="2" charset="0"/>
                <a:cs typeface="NikoshBAN" pitchFamily="2" charset="0"/>
              </a:rPr>
              <a:t>সমগ্রক ( </a:t>
            </a:r>
            <a:r>
              <a:rPr lang="en-US" dirty="0" smtClean="0">
                <a:latin typeface="NikoshBAN" pitchFamily="2" charset="0"/>
                <a:cs typeface="NikoshBAN" pitchFamily="2" charset="0"/>
              </a:rPr>
              <a:t>Population)</a:t>
            </a:r>
            <a:endParaRPr lang="en-US" dirty="0"/>
          </a:p>
        </p:txBody>
      </p:sp>
      <p:sp>
        <p:nvSpPr>
          <p:cNvPr id="3" name="Content Placeholder 2"/>
          <p:cNvSpPr>
            <a:spLocks noGrp="1"/>
          </p:cNvSpPr>
          <p:nvPr>
            <p:ph sz="quarter" idx="1"/>
          </p:nvPr>
        </p:nvSpPr>
        <p:spPr/>
        <p:txBody>
          <a:bodyPr>
            <a:normAutofit fontScale="92500" lnSpcReduction="20000"/>
          </a:bodyPr>
          <a:lstStyle/>
          <a:p>
            <a:r>
              <a:rPr lang="bn-IN" dirty="0" smtClean="0">
                <a:latin typeface="NikoshBAN" pitchFamily="2" charset="0"/>
                <a:cs typeface="NikoshBAN" pitchFamily="2" charset="0"/>
              </a:rPr>
              <a:t>সমগ্রক ( </a:t>
            </a:r>
            <a:r>
              <a:rPr lang="en-US" dirty="0" smtClean="0">
                <a:latin typeface="NikoshBAN" pitchFamily="2" charset="0"/>
                <a:cs typeface="NikoshBAN" pitchFamily="2" charset="0"/>
              </a:rPr>
              <a:t>Population)</a:t>
            </a:r>
            <a:r>
              <a:rPr lang="bn-IN" dirty="0" smtClean="0">
                <a:latin typeface="NikoshBAN" pitchFamily="2" charset="0"/>
                <a:cs typeface="NikoshBAN" pitchFamily="2" charset="0"/>
              </a:rPr>
              <a:t> সামাজিক গবেষনায় ব্যবহৃত গুরুত্ত্বপূর্ণ প্রত্যয় যা অনুসন্ধানের আওতাভূক্ত বিশ্লেষণের একক সমষ্টি।</a:t>
            </a:r>
            <a:r>
              <a:rPr lang="en-US" dirty="0" smtClean="0">
                <a:latin typeface="NikoshBAN" pitchFamily="2" charset="0"/>
                <a:cs typeface="NikoshBAN" pitchFamily="2" charset="0"/>
              </a:rPr>
              <a:t>Pauline </a:t>
            </a:r>
            <a:r>
              <a:rPr lang="en-US" dirty="0" err="1" smtClean="0">
                <a:latin typeface="NikoshBAN" pitchFamily="2" charset="0"/>
                <a:cs typeface="NikoshBAN" pitchFamily="2" charset="0"/>
              </a:rPr>
              <a:t>V.Young</a:t>
            </a:r>
            <a:r>
              <a:rPr lang="en-US" dirty="0" smtClean="0">
                <a:latin typeface="NikoshBAN" pitchFamily="2" charset="0"/>
                <a:cs typeface="NikoshBAN" pitchFamily="2" charset="0"/>
              </a:rPr>
              <a:t> </a:t>
            </a:r>
            <a:r>
              <a:rPr lang="bn-IN" dirty="0" smtClean="0">
                <a:latin typeface="NikoshBAN" pitchFamily="2" charset="0"/>
                <a:cs typeface="NikoshBAN" pitchFamily="2" charset="0"/>
              </a:rPr>
              <a:t>তার </a:t>
            </a:r>
            <a:r>
              <a:rPr lang="en-US" dirty="0" smtClean="0">
                <a:latin typeface="NikoshBAN" pitchFamily="2" charset="0"/>
                <a:cs typeface="NikoshBAN" pitchFamily="2" charset="0"/>
              </a:rPr>
              <a:t>Scientific Social Surveys and </a:t>
            </a:r>
            <a:r>
              <a:rPr lang="en-US" dirty="0" err="1" smtClean="0">
                <a:latin typeface="NikoshBAN" pitchFamily="2" charset="0"/>
                <a:cs typeface="NikoshBAN" pitchFamily="2" charset="0"/>
              </a:rPr>
              <a:t>Reseach</a:t>
            </a:r>
            <a:r>
              <a:rPr lang="bn-IN" dirty="0" smtClean="0">
                <a:latin typeface="NikoshBAN" pitchFamily="2" charset="0"/>
                <a:cs typeface="NikoshBAN" pitchFamily="2" charset="0"/>
              </a:rPr>
              <a:t> গ্রন্থে উল্লেখ করেন</a:t>
            </a:r>
            <a:r>
              <a:rPr lang="en-US" dirty="0" smtClean="0">
                <a:latin typeface="NikoshBAN" pitchFamily="2" charset="0"/>
                <a:cs typeface="NikoshBAN" pitchFamily="2" charset="0"/>
              </a:rPr>
              <a:t>  ‘A statistical population or universe may consist of attributes, </a:t>
            </a:r>
            <a:r>
              <a:rPr lang="en-US" dirty="0" err="1" smtClean="0">
                <a:latin typeface="NikoshBAN" pitchFamily="2" charset="0"/>
                <a:cs typeface="NikoshBAN" pitchFamily="2" charset="0"/>
              </a:rPr>
              <a:t>qulities</a:t>
            </a:r>
            <a:r>
              <a:rPr lang="en-US" dirty="0" smtClean="0">
                <a:latin typeface="NikoshBAN" pitchFamily="2" charset="0"/>
                <a:cs typeface="NikoshBAN" pitchFamily="2" charset="0"/>
              </a:rPr>
              <a:t> or behavior of people, </a:t>
            </a:r>
            <a:r>
              <a:rPr lang="en-US" dirty="0" err="1" smtClean="0">
                <a:latin typeface="NikoshBAN" pitchFamily="2" charset="0"/>
                <a:cs typeface="NikoshBAN" pitchFamily="2" charset="0"/>
              </a:rPr>
              <a:t>th</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behaviour</a:t>
            </a:r>
            <a:r>
              <a:rPr lang="en-US" dirty="0" smtClean="0">
                <a:latin typeface="NikoshBAN" pitchFamily="2" charset="0"/>
                <a:cs typeface="NikoshBAN" pitchFamily="2" charset="0"/>
              </a:rPr>
              <a:t> of inanimate object.” </a:t>
            </a:r>
            <a:endParaRPr lang="bn-IN" dirty="0" smtClean="0">
              <a:latin typeface="NikoshBAN" pitchFamily="2" charset="0"/>
              <a:cs typeface="NikoshBAN" pitchFamily="2" charset="0"/>
            </a:endParaRPr>
          </a:p>
          <a:p>
            <a:r>
              <a:rPr lang="en-US" dirty="0" smtClean="0">
                <a:latin typeface="NikoshBAN" pitchFamily="2" charset="0"/>
                <a:cs typeface="NikoshBAN" pitchFamily="2" charset="0"/>
              </a:rPr>
              <a:t>C. </a:t>
            </a:r>
            <a:r>
              <a:rPr lang="en-US" dirty="0" err="1" smtClean="0">
                <a:latin typeface="NikoshBAN" pitchFamily="2" charset="0"/>
                <a:cs typeface="NikoshBAN" pitchFamily="2" charset="0"/>
              </a:rPr>
              <a:t>Selltiz</a:t>
            </a:r>
            <a:r>
              <a:rPr lang="en-US" dirty="0" smtClean="0">
                <a:latin typeface="NikoshBAN" pitchFamily="2" charset="0"/>
                <a:cs typeface="NikoshBAN" pitchFamily="2" charset="0"/>
              </a:rPr>
              <a:t> </a:t>
            </a:r>
            <a:r>
              <a:rPr lang="bn-IN" dirty="0" smtClean="0">
                <a:latin typeface="NikoshBAN" pitchFamily="2" charset="0"/>
                <a:cs typeface="NikoshBAN" pitchFamily="2" charset="0"/>
              </a:rPr>
              <a:t>বলেন-একই বৈশিষ্ট্যসম্পন্ন সকল ঊপাদানের সমষ্টিকে সমগ্রক বলে”।</a:t>
            </a:r>
          </a:p>
          <a:p>
            <a:pPr>
              <a:buNone/>
            </a:pPr>
            <a:r>
              <a:rPr lang="bn-IN" dirty="0" smtClean="0">
                <a:latin typeface="NikoshBAN" pitchFamily="2" charset="0"/>
                <a:cs typeface="NikoshBAN" pitchFamily="2" charset="0"/>
              </a:rPr>
              <a:t>সমগ্রক প্রধানত দু’প্রকার।</a:t>
            </a:r>
            <a:endParaRPr lang="en-US" dirty="0" smtClean="0">
              <a:latin typeface="NikoshBAN" pitchFamily="2" charset="0"/>
              <a:cs typeface="NikoshBAN" pitchFamily="2" charset="0"/>
            </a:endParaRPr>
          </a:p>
          <a:p>
            <a:pPr>
              <a:buNone/>
            </a:pPr>
            <a:r>
              <a:rPr lang="bn-IN" dirty="0" smtClean="0">
                <a:latin typeface="NikoshBAN" pitchFamily="2" charset="0"/>
                <a:cs typeface="NikoshBAN" pitchFamily="2" charset="0"/>
              </a:rPr>
              <a:t> ১। সসীম(</a:t>
            </a:r>
            <a:r>
              <a:rPr lang="en-US" dirty="0" smtClean="0">
                <a:latin typeface="NikoshBAN" pitchFamily="2" charset="0"/>
                <a:cs typeface="NikoshBAN" pitchFamily="2" charset="0"/>
              </a:rPr>
              <a:t>Finite)</a:t>
            </a:r>
            <a:r>
              <a:rPr lang="bn-IN" dirty="0" smtClean="0">
                <a:latin typeface="NikoshBAN" pitchFamily="2" charset="0"/>
                <a:cs typeface="NikoshBAN" pitchFamily="2" charset="0"/>
              </a:rPr>
              <a:t> সমগ্রক-যে সমগ্রকে একটি নির্দিষ্টি সংখক বস্তু, দফা বা উপাদান থাকে, যে গুলি গননা করা যায়।যেমন- জনসংখ্যা।</a:t>
            </a:r>
            <a:endParaRPr lang="en-US" dirty="0" smtClean="0">
              <a:latin typeface="NikoshBAN" pitchFamily="2" charset="0"/>
              <a:cs typeface="NikoshBAN" pitchFamily="2" charset="0"/>
            </a:endParaRPr>
          </a:p>
          <a:p>
            <a:pPr>
              <a:buNone/>
            </a:pPr>
            <a:r>
              <a:rPr lang="en-US" dirty="0" smtClean="0">
                <a:latin typeface="NikoshBAN" pitchFamily="2" charset="0"/>
                <a:cs typeface="NikoshBAN" pitchFamily="2" charset="0"/>
              </a:rPr>
              <a:t>2</a:t>
            </a:r>
            <a:r>
              <a:rPr lang="bn-IN" dirty="0" smtClean="0">
                <a:latin typeface="NikoshBAN" pitchFamily="2" charset="0"/>
                <a:cs typeface="NikoshBAN" pitchFamily="2" charset="0"/>
              </a:rPr>
              <a:t>। অসীম(</a:t>
            </a:r>
            <a:r>
              <a:rPr lang="en-US" dirty="0" smtClean="0">
                <a:latin typeface="NikoshBAN" pitchFamily="2" charset="0"/>
                <a:cs typeface="NikoshBAN" pitchFamily="2" charset="0"/>
              </a:rPr>
              <a:t>Infinite) </a:t>
            </a:r>
            <a:r>
              <a:rPr lang="bn-IN" dirty="0" smtClean="0">
                <a:latin typeface="NikoshBAN" pitchFamily="2" charset="0"/>
                <a:cs typeface="NikoshBAN" pitchFamily="2" charset="0"/>
              </a:rPr>
              <a:t>সমগ্রক-যে সমগ্রকে অসংখ্য এবং অজ্ঞাত সংখ্যক বস্তু, দফা বা উপাদান থাকে, যে গুলি গননা করা যায় না। যেমন -আকাশের তারা</a:t>
            </a:r>
            <a:endParaRPr lang="en-US" dirty="0" smtClean="0">
              <a:latin typeface="NikoshBAN" pitchFamily="2" charset="0"/>
              <a:cs typeface="NikoshBAN" pitchFamily="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bn-IN" dirty="0" smtClean="0">
                <a:latin typeface="NikoshBAN" pitchFamily="2" charset="0"/>
                <a:cs typeface="NikoshBAN" pitchFamily="2" charset="0"/>
              </a:rPr>
              <a:t>পূর্বানুমান (</a:t>
            </a:r>
            <a:r>
              <a:rPr lang="en-US" dirty="0" smtClean="0">
                <a:latin typeface="NikoshBAN" pitchFamily="2" charset="0"/>
                <a:cs typeface="NikoshBAN" pitchFamily="2" charset="0"/>
              </a:rPr>
              <a:t>Hypothesis)</a:t>
            </a:r>
          </a:p>
        </p:txBody>
      </p:sp>
      <p:sp>
        <p:nvSpPr>
          <p:cNvPr id="3" name="Content Placeholder 2"/>
          <p:cNvSpPr>
            <a:spLocks noGrp="1"/>
          </p:cNvSpPr>
          <p:nvPr>
            <p:ph sz="quarter" idx="1"/>
          </p:nvPr>
        </p:nvSpPr>
        <p:spPr>
          <a:xfrm>
            <a:off x="457200" y="914400"/>
            <a:ext cx="8382000" cy="5943600"/>
          </a:xfrm>
        </p:spPr>
        <p:txBody>
          <a:bodyPr>
            <a:noAutofit/>
          </a:bodyPr>
          <a:lstStyle/>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সামজিক গবেষনার প্রারম্ভে </a:t>
            </a:r>
            <a:r>
              <a:rPr lang="bn-IN" sz="2800" dirty="0" smtClean="0">
                <a:effectLst>
                  <a:outerShdw blurRad="38100" dist="38100" dir="2700000" algn="tl">
                    <a:srgbClr val="000000">
                      <a:alpha val="43137"/>
                    </a:srgbClr>
                  </a:outerShdw>
                </a:effectLst>
                <a:latin typeface="NikoshBAN" pitchFamily="2" charset="0"/>
                <a:cs typeface="NikoshBAN" pitchFamily="2" charset="0"/>
              </a:rPr>
              <a:t>গবেষককে </a:t>
            </a:r>
            <a:r>
              <a:rPr lang="bn-IN" sz="2800" dirty="0" smtClean="0">
                <a:effectLst>
                  <a:outerShdw blurRad="38100" dist="38100" dir="2700000" algn="tl">
                    <a:srgbClr val="000000">
                      <a:alpha val="43137"/>
                    </a:srgbClr>
                  </a:outerShdw>
                </a:effectLst>
                <a:latin typeface="NikoshBAN" pitchFamily="2" charset="0"/>
                <a:cs typeface="NikoshBAN" pitchFamily="2" charset="0"/>
              </a:rPr>
              <a:t>সমস্যা কার্যকারণ সম্পর্ক নির্ণয়ের জন্য পূর্বানুমান গঠন করতে </a:t>
            </a:r>
            <a:r>
              <a:rPr lang="bn-IN" sz="2800" dirty="0" smtClean="0">
                <a:effectLst>
                  <a:outerShdw blurRad="38100" dist="38100" dir="2700000" algn="tl">
                    <a:srgbClr val="000000">
                      <a:alpha val="43137"/>
                    </a:srgbClr>
                  </a:outerShdw>
                </a:effectLst>
                <a:latin typeface="NikoshBAN" pitchFamily="2" charset="0"/>
                <a:cs typeface="NikoshBAN" pitchFamily="2" charset="0"/>
              </a:rPr>
              <a:t>হয়</a:t>
            </a:r>
            <a:r>
              <a:rPr lang="en-US" sz="2800" dirty="0" smtClean="0">
                <a:effectLst>
                  <a:outerShdw blurRad="38100" dist="38100" dir="2700000" algn="tl">
                    <a:srgbClr val="000000">
                      <a:alpha val="43137"/>
                    </a:srgbClr>
                  </a:outerShdw>
                </a:effectLst>
                <a:latin typeface="NikoshBAN" pitchFamily="2" charset="0"/>
                <a:cs typeface="NikoshBAN" pitchFamily="2" charset="0"/>
              </a:rPr>
              <a:t>, </a:t>
            </a:r>
            <a:r>
              <a:rPr lang="bn-IN" sz="2800" dirty="0" smtClean="0">
                <a:effectLst>
                  <a:outerShdw blurRad="38100" dist="38100" dir="2700000" algn="tl">
                    <a:srgbClr val="000000">
                      <a:alpha val="43137"/>
                    </a:srgbClr>
                  </a:outerShdw>
                </a:effectLst>
                <a:latin typeface="NikoshBAN" pitchFamily="2" charset="0"/>
                <a:cs typeface="NikoshBAN" pitchFamily="2" charset="0"/>
              </a:rPr>
              <a:t>যা ত্তথ্য প্রমানাদির ভিত্তিতে গৃহীত বা বর্জিত হতে পারে। </a:t>
            </a:r>
            <a:r>
              <a:rPr lang="as-IN" sz="2800" b="1" dirty="0" smtClean="0">
                <a:latin typeface="NikoshBAN" pitchFamily="2" charset="0"/>
                <a:cs typeface="NikoshBAN" pitchFamily="2" charset="0"/>
              </a:rPr>
              <a:t>হাইপোথিসিস</a:t>
            </a:r>
            <a:r>
              <a:rPr lang="as-IN" sz="2800" dirty="0" smtClean="0">
                <a:latin typeface="NikoshBAN" pitchFamily="2" charset="0"/>
                <a:cs typeface="NikoshBAN" pitchFamily="2" charset="0"/>
              </a:rPr>
              <a:t> বিষয়টা একরকম যে পুরোটা প্রমাণিত নয়, তবে কিছু তথ্য আছে যার উপর ভিত্তি করে বিষয়টি সত্য বলে ধরে নেওয়া হয়েছে, একটা প্রকল্প বা প্রস্তাবনা</a:t>
            </a:r>
            <a:r>
              <a:rPr lang="as-IN" sz="2800" dirty="0" smtClean="0">
                <a:latin typeface="NikoshBAN" pitchFamily="2" charset="0"/>
                <a:cs typeface="NikoshBAN" pitchFamily="2" charset="0"/>
              </a:rPr>
              <a:t>।</a:t>
            </a:r>
            <a:r>
              <a:rPr lang="bn-IN" sz="2800" dirty="0" smtClean="0">
                <a:latin typeface="NikoshBAN" pitchFamily="2" charset="0"/>
                <a:cs typeface="NikoshBAN" pitchFamily="2" charset="0"/>
              </a:rPr>
              <a:t> এর </a:t>
            </a:r>
            <a:r>
              <a:rPr lang="bn-IN" sz="2800" dirty="0" smtClean="0">
                <a:effectLst>
                  <a:outerShdw blurRad="38100" dist="38100" dir="2700000" algn="tl">
                    <a:srgbClr val="000000">
                      <a:alpha val="43137"/>
                    </a:srgbClr>
                  </a:outerShdw>
                </a:effectLst>
                <a:latin typeface="NikoshBAN" pitchFamily="2" charset="0"/>
                <a:cs typeface="NikoshBAN" pitchFamily="2" charset="0"/>
              </a:rPr>
              <a:t>বৈশিষ্ট্য-</a:t>
            </a:r>
            <a:endParaRPr lang="bn-IN" sz="2800" dirty="0" smtClean="0">
              <a:effectLst>
                <a:outerShdw blurRad="38100" dist="38100" dir="2700000" algn="tl">
                  <a:srgbClr val="000000">
                    <a:alpha val="43137"/>
                  </a:srgbClr>
                </a:outerShdw>
              </a:effectLst>
              <a:latin typeface="NikoshBAN" pitchFamily="2" charset="0"/>
              <a:cs typeface="NikoshBAN" pitchFamily="2" charset="0"/>
            </a:endParaRP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১।এটি ধারণাগতভাবে দ্ব্যর্থহীন ও সুস্পষ্ট হতে হবে।</a:t>
            </a: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২।এটি বাস্তব অবস্থার ভিত্তিতে প্রণীত হবে।</a:t>
            </a: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৩।এটি অবশ্যি সুনির্দিষ্ট ও সীমিত হতে হবে।</a:t>
            </a: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৪।এটি সহজ ও সংক্ষিপ্ত ও সহজ হতে হবে।</a:t>
            </a: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৫। প্রতিষ্ঠিত তত্ত্বের সাথে এটি সামঞ্জস্যপূর্ণ হবে ।</a:t>
            </a: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৬।পুর্বানুমাঙ্কে পরিসংখ্যানিক পদ্ধতির </a:t>
            </a:r>
            <a:r>
              <a:rPr lang="bn-IN" sz="2800" dirty="0" smtClean="0">
                <a:effectLst>
                  <a:outerShdw blurRad="38100" dist="38100" dir="2700000" algn="tl">
                    <a:srgbClr val="000000">
                      <a:alpha val="43137"/>
                    </a:srgbClr>
                  </a:outerShdw>
                </a:effectLst>
                <a:latin typeface="NikoshBAN" pitchFamily="2" charset="0"/>
                <a:cs typeface="NikoshBAN" pitchFamily="2" charset="0"/>
              </a:rPr>
              <a:t>সাথে সামঞ্জস্যপূর্ণ </a:t>
            </a:r>
            <a:r>
              <a:rPr lang="bn-IN" sz="2800" dirty="0" smtClean="0">
                <a:effectLst>
                  <a:outerShdw blurRad="38100" dist="38100" dir="2700000" algn="tl">
                    <a:srgbClr val="000000">
                      <a:alpha val="43137"/>
                    </a:srgbClr>
                  </a:outerShdw>
                </a:effectLst>
                <a:latin typeface="NikoshBAN" pitchFamily="2" charset="0"/>
                <a:cs typeface="NikoshBAN" pitchFamily="2" charset="0"/>
              </a:rPr>
              <a:t>হতে হবে।</a:t>
            </a:r>
          </a:p>
          <a:p>
            <a:pPr>
              <a:buNone/>
            </a:pPr>
            <a:r>
              <a:rPr lang="bn-IN" sz="2800" dirty="0" smtClean="0">
                <a:effectLst>
                  <a:outerShdw blurRad="38100" dist="38100" dir="2700000" algn="tl">
                    <a:srgbClr val="000000">
                      <a:alpha val="43137"/>
                    </a:srgbClr>
                  </a:outerShdw>
                </a:effectLst>
                <a:latin typeface="NikoshBAN" pitchFamily="2" charset="0"/>
                <a:cs typeface="NikoshBAN" pitchFamily="2" charset="0"/>
              </a:rPr>
              <a:t>৭। প্রচলিত কৌশলাদির সাথে এটি সম্পর্কযুক্ত থাকবে। </a:t>
            </a:r>
            <a:endParaRPr lang="bn-IN" sz="2800" dirty="0" smtClean="0">
              <a:effectLst>
                <a:outerShdw blurRad="38100" dist="38100" dir="2700000" algn="tl">
                  <a:srgbClr val="000000">
                    <a:alpha val="43137"/>
                  </a:srgbClr>
                </a:outerShdw>
              </a:effectLst>
              <a:latin typeface="NikoshBAN" pitchFamily="2" charset="0"/>
              <a:cs typeface="NikoshBAN" pitchFamily="2" charset="0"/>
            </a:endParaRPr>
          </a:p>
          <a:p>
            <a:pPr>
              <a:buNone/>
            </a:pPr>
            <a:endParaRPr lang="en-US" sz="2800" dirty="0">
              <a:effectLst>
                <a:outerShdw blurRad="38100" dist="38100" dir="2700000" algn="tl">
                  <a:srgbClr val="000000">
                    <a:alpha val="43137"/>
                  </a:srgbClr>
                </a:outerShdw>
              </a:effectLst>
              <a:latin typeface="NikoshBAN" pitchFamily="2" charset="0"/>
              <a:cs typeface="NikoshBAN" pitchFamily="2"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a:t>
            </a:r>
            <a:r>
              <a:rPr lang="en-US" b="1" dirty="0" smtClean="0"/>
              <a:t>Hypothesis</a:t>
            </a:r>
            <a:endParaRPr lang="en-US" dirty="0"/>
          </a:p>
        </p:txBody>
      </p:sp>
      <p:sp>
        <p:nvSpPr>
          <p:cNvPr id="3" name="Content Placeholder 2"/>
          <p:cNvSpPr>
            <a:spLocks noGrp="1"/>
          </p:cNvSpPr>
          <p:nvPr>
            <p:ph sz="quarter" idx="1"/>
          </p:nvPr>
        </p:nvSpPr>
        <p:spPr/>
        <p:txBody>
          <a:bodyPr>
            <a:normAutofit/>
          </a:bodyPr>
          <a:lstStyle/>
          <a:p>
            <a:r>
              <a:rPr lang="en-US" dirty="0" smtClean="0"/>
              <a:t>Simple </a:t>
            </a:r>
            <a:r>
              <a:rPr lang="en-US" dirty="0" smtClean="0"/>
              <a:t>Hypothesis.</a:t>
            </a:r>
          </a:p>
          <a:p>
            <a:r>
              <a:rPr lang="en-US" dirty="0" smtClean="0"/>
              <a:t>Complex Hypothesis.</a:t>
            </a:r>
          </a:p>
          <a:p>
            <a:r>
              <a:rPr lang="en-US" dirty="0" smtClean="0"/>
              <a:t>Empirical Hypothesis.</a:t>
            </a:r>
          </a:p>
          <a:p>
            <a:r>
              <a:rPr lang="en-US" dirty="0" smtClean="0"/>
              <a:t>Null Hypothesis (Denoted by "HO")</a:t>
            </a:r>
          </a:p>
          <a:p>
            <a:r>
              <a:rPr lang="en-US" dirty="0" smtClean="0"/>
              <a:t>Alternative Hypothesis (Denoted by "H1")</a:t>
            </a:r>
          </a:p>
          <a:p>
            <a:r>
              <a:rPr lang="en-US" dirty="0" smtClean="0"/>
              <a:t>Logical Hypothesis.</a:t>
            </a:r>
          </a:p>
          <a:p>
            <a:r>
              <a:rPr lang="en-US" dirty="0" smtClean="0"/>
              <a:t>Statistical Hypothesis.</a:t>
            </a:r>
          </a:p>
          <a:p>
            <a:r>
              <a:rPr lang="en-US" dirty="0" smtClean="0"/>
              <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dirty="0" smtClean="0">
                <a:latin typeface="NikoshBAN" pitchFamily="2" charset="0"/>
                <a:cs typeface="NikoshBAN" pitchFamily="2" charset="0"/>
              </a:rPr>
              <a:t>যথার্থতা ( </a:t>
            </a:r>
            <a:r>
              <a:rPr lang="en-US" dirty="0" smtClean="0">
                <a:latin typeface="NikoshBAN" pitchFamily="2" charset="0"/>
                <a:cs typeface="NikoshBAN" pitchFamily="2" charset="0"/>
              </a:rPr>
              <a:t>Validity</a:t>
            </a:r>
            <a:r>
              <a:rPr lang="en-US" dirty="0" smtClean="0">
                <a:latin typeface="NikoshBAN" pitchFamily="2" charset="0"/>
                <a:cs typeface="NikoshBAN" pitchFamily="2" charset="0"/>
              </a:rPr>
              <a:t>)</a:t>
            </a:r>
            <a:endParaRPr lang="en-US" dirty="0"/>
          </a:p>
        </p:txBody>
      </p:sp>
      <p:sp>
        <p:nvSpPr>
          <p:cNvPr id="3" name="Content Placeholder 2"/>
          <p:cNvSpPr>
            <a:spLocks noGrp="1"/>
          </p:cNvSpPr>
          <p:nvPr>
            <p:ph sz="quarter" idx="1"/>
          </p:nvPr>
        </p:nvSpPr>
        <p:spPr/>
        <p:txBody>
          <a:bodyPr>
            <a:normAutofit fontScale="92500" lnSpcReduction="10000"/>
          </a:bodyPr>
          <a:lstStyle/>
          <a:p>
            <a:pPr>
              <a:buNone/>
            </a:pPr>
            <a:r>
              <a:rPr lang="bn-IN" dirty="0" smtClean="0">
                <a:latin typeface="NikoshBAN" pitchFamily="2" charset="0"/>
                <a:cs typeface="NikoshBAN" pitchFamily="2" charset="0"/>
              </a:rPr>
              <a:t>সামাজিক বিজ্ঞানের গবেষণায় এটি পরিমাপের উল্লেখযোগ্য বৈশিষ্ট্য।পরিমাপকের মানের ক্ষেত্রে দৃষ্ট পার্থক্য কি মাত্রায় বা পরিমাণে গবেষণাধীন বিষয়ের প্রকৃতি পার্থক্য প্রতিফলিত করে সেই মাত্রা বা পরিমাণকে পরিমাপকের যথার্থতা বলে।</a:t>
            </a:r>
            <a:r>
              <a:rPr lang="en-US" dirty="0" smtClean="0">
                <a:latin typeface="NikoshBAN" pitchFamily="2" charset="0"/>
                <a:cs typeface="NikoshBAN" pitchFamily="2" charset="0"/>
              </a:rPr>
              <a:t>   </a:t>
            </a:r>
            <a:r>
              <a:rPr lang="bn-IN" dirty="0" smtClean="0">
                <a:latin typeface="NikoshBAN" pitchFamily="2" charset="0"/>
                <a:cs typeface="NikoshBAN" pitchFamily="2" charset="0"/>
              </a:rPr>
              <a:t>যথার্থতা বুঝার জন্য বহু উদ্ধৃত সংগা হলো</a:t>
            </a:r>
          </a:p>
          <a:p>
            <a:pPr>
              <a:buNone/>
            </a:pPr>
            <a:r>
              <a:rPr lang="bn-IN" dirty="0" smtClean="0">
                <a:latin typeface="NikoshBAN" pitchFamily="2" charset="0"/>
                <a:cs typeface="NikoshBAN" pitchFamily="2" charset="0"/>
              </a:rPr>
              <a:t> </a:t>
            </a:r>
            <a:r>
              <a:rPr lang="en-US" dirty="0" smtClean="0">
                <a:latin typeface="NikoshBAN" pitchFamily="2" charset="0"/>
                <a:cs typeface="NikoshBAN" pitchFamily="2" charset="0"/>
              </a:rPr>
              <a:t>Validity is defined as the degree which the researcher </a:t>
            </a:r>
            <a:r>
              <a:rPr lang="en-US" dirty="0" smtClean="0">
                <a:latin typeface="NikoshBAN" pitchFamily="2" charset="0"/>
                <a:cs typeface="NikoshBAN" pitchFamily="2" charset="0"/>
              </a:rPr>
              <a:t>has </a:t>
            </a:r>
            <a:r>
              <a:rPr lang="en-US" dirty="0" smtClean="0">
                <a:latin typeface="NikoshBAN" pitchFamily="2" charset="0"/>
                <a:cs typeface="NikoshBAN" pitchFamily="2" charset="0"/>
              </a:rPr>
              <a:t>measured what he set out to measured. </a:t>
            </a:r>
            <a:endParaRPr lang="bn-IN" dirty="0" smtClean="0">
              <a:latin typeface="NikoshBAN" pitchFamily="2" charset="0"/>
              <a:cs typeface="NikoshBAN" pitchFamily="2" charset="0"/>
            </a:endParaRPr>
          </a:p>
          <a:p>
            <a:pPr>
              <a:buNone/>
            </a:pPr>
            <a:r>
              <a:rPr lang="en-US" dirty="0" smtClean="0">
                <a:latin typeface="NikoshBAN" pitchFamily="2" charset="0"/>
                <a:cs typeface="NikoshBAN" pitchFamily="2" charset="0"/>
              </a:rPr>
              <a:t>Validity refers to how accurately a method measures what it is intended to measure. If research has high validity, that means it produces results that correspond to real properties, characteristics, and variations in the physical or social world.</a:t>
            </a:r>
            <a:endParaRPr lang="bn-IN" dirty="0" smtClean="0">
              <a:latin typeface="NikoshBAN" pitchFamily="2" charset="0"/>
              <a:cs typeface="NikoshBAN" pitchFamily="2" charset="0"/>
            </a:endParaRPr>
          </a:p>
          <a:p>
            <a:pPr>
              <a:buNone/>
            </a:pPr>
            <a:endParaRPr lang="bn-IN"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tretch>
            <a:fillRect/>
          </a:stretch>
        </p:blipFill>
        <p:spPr bwMode="auto">
          <a:xfrm>
            <a:off x="10820400" y="1219200"/>
            <a:ext cx="5562600" cy="3466831"/>
          </a:xfrm>
          <a:prstGeom prst="rect">
            <a:avLst/>
          </a:prstGeom>
          <a:noFill/>
          <a:ln w="9525">
            <a:noFill/>
            <a:miter lim="800000"/>
            <a:headEnd/>
            <a:tailEnd/>
          </a:ln>
          <a:effectLst/>
        </p:spPr>
      </p:pic>
      <p:graphicFrame>
        <p:nvGraphicFramePr>
          <p:cNvPr id="11" name="Table 10"/>
          <p:cNvGraphicFramePr>
            <a:graphicFrameLocks noGrp="1"/>
          </p:cNvGraphicFramePr>
          <p:nvPr/>
        </p:nvGraphicFramePr>
        <p:xfrm>
          <a:off x="533400" y="762000"/>
          <a:ext cx="8153400" cy="5669280"/>
        </p:xfrm>
        <a:graphic>
          <a:graphicData uri="http://schemas.openxmlformats.org/drawingml/2006/table">
            <a:tbl>
              <a:tblPr firstRow="1" bandRow="1">
                <a:tableStyleId>{5C22544A-7EE6-4342-B048-85BDC9FD1C3A}</a:tableStyleId>
              </a:tblPr>
              <a:tblGrid>
                <a:gridCol w="2717800"/>
                <a:gridCol w="2717800"/>
                <a:gridCol w="2717800"/>
              </a:tblGrid>
              <a:tr h="417616">
                <a:tc>
                  <a:txBody>
                    <a:bodyPr/>
                    <a:lstStyle/>
                    <a:p>
                      <a:r>
                        <a:rPr lang="en-US" dirty="0" smtClean="0"/>
                        <a:t>Reliability </a:t>
                      </a:r>
                      <a:r>
                        <a:rPr lang="en-US" dirty="0" err="1" smtClean="0"/>
                        <a:t>vs</a:t>
                      </a:r>
                      <a:r>
                        <a:rPr lang="en-US" dirty="0" smtClean="0"/>
                        <a:t> validity</a:t>
                      </a:r>
                      <a:endParaRPr lang="en-US" dirty="0"/>
                    </a:p>
                  </a:txBody>
                  <a:tcPr/>
                </a:tc>
                <a:tc>
                  <a:txBody>
                    <a:bodyPr/>
                    <a:lstStyle/>
                    <a:p>
                      <a:r>
                        <a:rPr kumimoji="0" lang="en-US" b="1" i="0" kern="1200" dirty="0" smtClean="0">
                          <a:solidFill>
                            <a:schemeClr val="lt1"/>
                          </a:solidFill>
                          <a:latin typeface="+mn-lt"/>
                          <a:ea typeface="+mn-ea"/>
                          <a:cs typeface="+mn-cs"/>
                        </a:rPr>
                        <a:t>Reliability</a:t>
                      </a:r>
                      <a:endParaRPr lang="en-US" dirty="0"/>
                    </a:p>
                  </a:txBody>
                  <a:tcPr/>
                </a:tc>
                <a:tc>
                  <a:txBody>
                    <a:bodyPr/>
                    <a:lstStyle/>
                    <a:p>
                      <a:r>
                        <a:rPr kumimoji="0" lang="en-US" b="1" i="0" kern="1200" dirty="0" smtClean="0">
                          <a:solidFill>
                            <a:schemeClr val="lt1"/>
                          </a:solidFill>
                          <a:latin typeface="+mn-lt"/>
                          <a:ea typeface="+mn-ea"/>
                          <a:cs typeface="+mn-cs"/>
                        </a:rPr>
                        <a:t>Validity</a:t>
                      </a:r>
                      <a:endParaRPr lang="en-US" dirty="0"/>
                    </a:p>
                  </a:txBody>
                  <a:tcPr/>
                </a:tc>
              </a:tr>
              <a:tr h="1647581">
                <a:tc>
                  <a:txBody>
                    <a:bodyPr/>
                    <a:lstStyle/>
                    <a:p>
                      <a:pPr algn="l" fontAlgn="t"/>
                      <a:r>
                        <a:rPr lang="en-US"/>
                        <a:t>What does it tell you?</a:t>
                      </a:r>
                    </a:p>
                  </a:txBody>
                  <a:tcPr/>
                </a:tc>
                <a:tc>
                  <a:txBody>
                    <a:bodyPr/>
                    <a:lstStyle/>
                    <a:p>
                      <a:pPr fontAlgn="t"/>
                      <a:r>
                        <a:rPr lang="en-US"/>
                        <a:t>The extent to which the results can be reproduced when the research is repeated under the same conditions.</a:t>
                      </a:r>
                    </a:p>
                  </a:txBody>
                  <a:tcPr/>
                </a:tc>
                <a:tc>
                  <a:txBody>
                    <a:bodyPr/>
                    <a:lstStyle/>
                    <a:p>
                      <a:pPr fontAlgn="t"/>
                      <a:r>
                        <a:rPr lang="en-US"/>
                        <a:t>The extent to which the results really measure what they are supposed to measure.</a:t>
                      </a:r>
                    </a:p>
                  </a:txBody>
                  <a:tcPr/>
                </a:tc>
              </a:tr>
              <a:tr h="1956502">
                <a:tc>
                  <a:txBody>
                    <a:bodyPr/>
                    <a:lstStyle/>
                    <a:p>
                      <a:pPr algn="l" fontAlgn="t"/>
                      <a:r>
                        <a:rPr lang="en-US"/>
                        <a:t>How is it assessed?</a:t>
                      </a:r>
                    </a:p>
                  </a:txBody>
                  <a:tcPr/>
                </a:tc>
                <a:tc>
                  <a:txBody>
                    <a:bodyPr/>
                    <a:lstStyle/>
                    <a:p>
                      <a:pPr fontAlgn="t"/>
                      <a:r>
                        <a:rPr lang="en-US"/>
                        <a:t>By checking the consistency of results across time, across different observers, and across parts of the test itself.</a:t>
                      </a:r>
                    </a:p>
                  </a:txBody>
                  <a:tcPr/>
                </a:tc>
                <a:tc>
                  <a:txBody>
                    <a:bodyPr/>
                    <a:lstStyle/>
                    <a:p>
                      <a:pPr fontAlgn="t"/>
                      <a:r>
                        <a:rPr lang="en-US"/>
                        <a:t>By checking how well the results correspond to established theories and other measures of the same concept.</a:t>
                      </a:r>
                    </a:p>
                  </a:txBody>
                  <a:tcPr/>
                </a:tc>
              </a:tr>
              <a:tr h="1647581">
                <a:tc>
                  <a:txBody>
                    <a:bodyPr/>
                    <a:lstStyle/>
                    <a:p>
                      <a:pPr algn="l" fontAlgn="t"/>
                      <a:r>
                        <a:rPr lang="en-US"/>
                        <a:t>How do they relate?</a:t>
                      </a:r>
                    </a:p>
                  </a:txBody>
                  <a:tcPr/>
                </a:tc>
                <a:tc>
                  <a:txBody>
                    <a:bodyPr/>
                    <a:lstStyle/>
                    <a:p>
                      <a:pPr fontAlgn="t"/>
                      <a:r>
                        <a:rPr lang="en-US"/>
                        <a:t>A reliable measurement is not always valid: the results might be reproducible, but they’re not necessarily correct.</a:t>
                      </a:r>
                    </a:p>
                  </a:txBody>
                  <a:tcPr/>
                </a:tc>
                <a:tc>
                  <a:txBody>
                    <a:bodyPr/>
                    <a:lstStyle/>
                    <a:p>
                      <a:pPr fontAlgn="t"/>
                      <a:r>
                        <a:rPr lang="en-US" dirty="0"/>
                        <a:t>A valid measurement is generally reliable: if a test produces accurate results, they should be reproducible.</a:t>
                      </a:r>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srcRect/>
          <a:stretch>
            <a:fillRect/>
          </a:stretch>
        </p:blipFill>
        <p:spPr bwMode="auto">
          <a:xfrm>
            <a:off x="457200" y="892014"/>
            <a:ext cx="8458200" cy="5571883"/>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n-IN" dirty="0" smtClean="0">
                <a:latin typeface="NikoshBAN" pitchFamily="2" charset="0"/>
                <a:cs typeface="NikoshBAN" pitchFamily="2" charset="0"/>
              </a:rPr>
              <a:t>সাধারনীকরণ ( </a:t>
            </a:r>
            <a:r>
              <a:rPr lang="en-US" dirty="0" smtClean="0">
                <a:latin typeface="NikoshBAN" pitchFamily="2" charset="0"/>
                <a:cs typeface="NikoshBAN" pitchFamily="2" charset="0"/>
              </a:rPr>
              <a:t>Generalization</a:t>
            </a:r>
            <a:r>
              <a:rPr lang="en-US" dirty="0" smtClean="0">
                <a:latin typeface="NikoshBAN" pitchFamily="2" charset="0"/>
                <a:cs typeface="NikoshBAN" pitchFamily="2" charset="0"/>
              </a:rPr>
              <a:t>)</a:t>
            </a:r>
            <a:endParaRPr lang="en-US" dirty="0"/>
          </a:p>
        </p:txBody>
      </p:sp>
      <p:sp>
        <p:nvSpPr>
          <p:cNvPr id="3" name="Content Placeholder 2"/>
          <p:cNvSpPr>
            <a:spLocks noGrp="1"/>
          </p:cNvSpPr>
          <p:nvPr>
            <p:ph sz="quarter" idx="2"/>
          </p:nvPr>
        </p:nvSpPr>
        <p:spPr>
          <a:xfrm>
            <a:off x="381000" y="1905000"/>
            <a:ext cx="4116388" cy="4455320"/>
          </a:xfrm>
        </p:spPr>
        <p:txBody>
          <a:bodyPr/>
          <a:lstStyle/>
          <a:p>
            <a:pPr>
              <a:buNone/>
            </a:pPr>
            <a:r>
              <a:rPr lang="bn-IN" dirty="0" smtClean="0"/>
              <a:t>সাধারণীকরণ হলো বৈজ্ঞানিক অনুসন্ধানের প্রধান নির্ধারক। এটি এমন একটি প্রক্রিয়া যাকে অনুসন্ধান কাজের ফলাফলের জন্য প্রযোজ্য বলে গন্য করা হয়।</a:t>
            </a:r>
            <a:r>
              <a:rPr lang="en-US" dirty="0" smtClean="0"/>
              <a:t>A </a:t>
            </a:r>
            <a:r>
              <a:rPr lang="en-US" b="1" dirty="0" smtClean="0"/>
              <a:t>generalization</a:t>
            </a:r>
            <a:r>
              <a:rPr lang="en-US" dirty="0" smtClean="0"/>
              <a:t> is a statement that </a:t>
            </a:r>
            <a:r>
              <a:rPr lang="en-US" dirty="0" smtClean="0"/>
              <a:t>seems</a:t>
            </a:r>
            <a:r>
              <a:rPr lang="bn-IN" dirty="0" smtClean="0"/>
              <a:t> </a:t>
            </a:r>
            <a:r>
              <a:rPr lang="en-US" dirty="0" smtClean="0"/>
              <a:t>to </a:t>
            </a:r>
            <a:r>
              <a:rPr lang="en-US" dirty="0" smtClean="0"/>
              <a:t>be true in most situations or for most people, but that may not be completely true in all cases.</a:t>
            </a:r>
            <a:endParaRPr lang="en-US" dirty="0"/>
          </a:p>
        </p:txBody>
      </p:sp>
      <p:pic>
        <p:nvPicPr>
          <p:cNvPr id="45058" name="Picture 2"/>
          <p:cNvPicPr>
            <a:picLocks noGrp="1" noChangeAspect="1" noChangeArrowheads="1"/>
          </p:cNvPicPr>
          <p:nvPr>
            <p:ph sz="quarter" idx="4"/>
          </p:nvPr>
        </p:nvPicPr>
        <p:blipFill>
          <a:blip r:embed="rId2"/>
          <a:srcRect/>
          <a:stretch>
            <a:fillRect/>
          </a:stretch>
        </p:blipFill>
        <p:spPr bwMode="auto">
          <a:xfrm>
            <a:off x="4571999" y="2057400"/>
            <a:ext cx="4572001" cy="3701383"/>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Rectangle 7"/>
          <p:cNvSpPr/>
          <p:nvPr/>
        </p:nvSpPr>
        <p:spPr>
          <a:xfrm>
            <a:off x="2091673" y="2967335"/>
            <a:ext cx="2605200" cy="923330"/>
          </a:xfrm>
          <a:prstGeom prst="rect">
            <a:avLst/>
          </a:prstGeom>
          <a:noFill/>
        </p:spPr>
        <p:txBody>
          <a:bodyPr wrap="non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itchFamily="2" charset="0"/>
                <a:cs typeface="NikoshBAN" pitchFamily="2" charset="0"/>
              </a:rPr>
              <a:t>গবেষণার মৌলিক প্রত্যয় বা </a:t>
            </a:r>
            <a:r>
              <a:rPr lang="en-US" dirty="0" smtClean="0">
                <a:latin typeface="NikoshBAN" pitchFamily="2" charset="0"/>
                <a:cs typeface="NikoshBAN" pitchFamily="2" charset="0"/>
              </a:rPr>
              <a:t>Concept</a:t>
            </a:r>
            <a:endParaRPr lang="en-US" dirty="0">
              <a:latin typeface="NikoshBAN" pitchFamily="2" charset="0"/>
              <a:cs typeface="NikoshBAN" pitchFamily="2" charset="0"/>
            </a:endParaRPr>
          </a:p>
        </p:txBody>
      </p:sp>
      <p:sp>
        <p:nvSpPr>
          <p:cNvPr id="3" name="Content Placeholder 2"/>
          <p:cNvSpPr>
            <a:spLocks noGrp="1"/>
          </p:cNvSpPr>
          <p:nvPr>
            <p:ph sz="quarter" idx="1"/>
          </p:nvPr>
        </p:nvSpPr>
        <p:spPr/>
        <p:txBody>
          <a:bodyPr/>
          <a:lstStyle/>
          <a:p>
            <a:r>
              <a:rPr lang="bn-IN" dirty="0" smtClean="0">
                <a:latin typeface="NikoshBAN" pitchFamily="2" charset="0"/>
                <a:cs typeface="NikoshBAN" pitchFamily="2" charset="0"/>
              </a:rPr>
              <a:t>ঘটনা (</a:t>
            </a:r>
            <a:r>
              <a:rPr lang="en-US" dirty="0" smtClean="0">
                <a:latin typeface="NikoshBAN" pitchFamily="2" charset="0"/>
                <a:cs typeface="NikoshBAN" pitchFamily="2" charset="0"/>
              </a:rPr>
              <a:t>Fact)</a:t>
            </a:r>
            <a:endParaRPr lang="bn-IN" dirty="0" smtClean="0">
              <a:latin typeface="NikoshBAN" pitchFamily="2" charset="0"/>
              <a:cs typeface="NikoshBAN" pitchFamily="2" charset="0"/>
            </a:endParaRPr>
          </a:p>
          <a:p>
            <a:r>
              <a:rPr lang="bn-IN" dirty="0" smtClean="0">
                <a:latin typeface="NikoshBAN" pitchFamily="2" charset="0"/>
                <a:cs typeface="NikoshBAN" pitchFamily="2" charset="0"/>
              </a:rPr>
              <a:t>প্রত্যয়( </a:t>
            </a:r>
            <a:r>
              <a:rPr lang="en-US" dirty="0" smtClean="0">
                <a:latin typeface="NikoshBAN" pitchFamily="2" charset="0"/>
                <a:cs typeface="NikoshBAN" pitchFamily="2" charset="0"/>
              </a:rPr>
              <a:t>Concept)</a:t>
            </a:r>
          </a:p>
          <a:p>
            <a:r>
              <a:rPr lang="bn-IN" dirty="0" smtClean="0">
                <a:latin typeface="NikoshBAN" pitchFamily="2" charset="0"/>
                <a:cs typeface="NikoshBAN" pitchFamily="2" charset="0"/>
              </a:rPr>
              <a:t>চলক (</a:t>
            </a:r>
            <a:r>
              <a:rPr lang="en-US" dirty="0" smtClean="0">
                <a:latin typeface="NikoshBAN" pitchFamily="2" charset="0"/>
                <a:cs typeface="NikoshBAN" pitchFamily="2" charset="0"/>
              </a:rPr>
              <a:t>Variable)</a:t>
            </a:r>
          </a:p>
          <a:p>
            <a:r>
              <a:rPr lang="bn-IN" dirty="0" smtClean="0">
                <a:latin typeface="NikoshBAN" pitchFamily="2" charset="0"/>
                <a:cs typeface="NikoshBAN" pitchFamily="2" charset="0"/>
              </a:rPr>
              <a:t>তত্ত্ব (</a:t>
            </a:r>
            <a:r>
              <a:rPr lang="en-US" dirty="0" smtClean="0">
                <a:latin typeface="NikoshBAN" pitchFamily="2" charset="0"/>
                <a:cs typeface="NikoshBAN" pitchFamily="2" charset="0"/>
              </a:rPr>
              <a:t>Theory)</a:t>
            </a:r>
          </a:p>
          <a:p>
            <a:r>
              <a:rPr lang="bn-IN" dirty="0" smtClean="0">
                <a:latin typeface="NikoshBAN" pitchFamily="2" charset="0"/>
                <a:cs typeface="NikoshBAN" pitchFamily="2" charset="0"/>
              </a:rPr>
              <a:t>সমগ্রক ( </a:t>
            </a:r>
            <a:r>
              <a:rPr lang="en-US" dirty="0" smtClean="0">
                <a:latin typeface="NikoshBAN" pitchFamily="2" charset="0"/>
                <a:cs typeface="NikoshBAN" pitchFamily="2" charset="0"/>
              </a:rPr>
              <a:t>Population)</a:t>
            </a:r>
          </a:p>
          <a:p>
            <a:r>
              <a:rPr lang="bn-IN" dirty="0" smtClean="0">
                <a:latin typeface="NikoshBAN" pitchFamily="2" charset="0"/>
                <a:cs typeface="NikoshBAN" pitchFamily="2" charset="0"/>
              </a:rPr>
              <a:t>পূর্বানুমান (</a:t>
            </a:r>
            <a:r>
              <a:rPr lang="en-US" dirty="0" smtClean="0">
                <a:latin typeface="NikoshBAN" pitchFamily="2" charset="0"/>
                <a:cs typeface="NikoshBAN" pitchFamily="2" charset="0"/>
              </a:rPr>
              <a:t>Hypothesis)</a:t>
            </a:r>
          </a:p>
          <a:p>
            <a:r>
              <a:rPr lang="bn-IN" dirty="0" smtClean="0">
                <a:latin typeface="NikoshBAN" pitchFamily="2" charset="0"/>
                <a:cs typeface="NikoshBAN" pitchFamily="2" charset="0"/>
              </a:rPr>
              <a:t>যথার্থতা ( </a:t>
            </a:r>
            <a:r>
              <a:rPr lang="en-US" dirty="0" smtClean="0">
                <a:latin typeface="NikoshBAN" pitchFamily="2" charset="0"/>
                <a:cs typeface="NikoshBAN" pitchFamily="2" charset="0"/>
              </a:rPr>
              <a:t>Validity)</a:t>
            </a:r>
          </a:p>
          <a:p>
            <a:r>
              <a:rPr lang="bn-IN" dirty="0" smtClean="0">
                <a:latin typeface="NikoshBAN" pitchFamily="2" charset="0"/>
                <a:cs typeface="NikoshBAN" pitchFamily="2" charset="0"/>
              </a:rPr>
              <a:t>সাধারনীকরণ ( </a:t>
            </a:r>
            <a:r>
              <a:rPr lang="en-US" dirty="0" smtClean="0">
                <a:latin typeface="NikoshBAN" pitchFamily="2" charset="0"/>
                <a:cs typeface="NikoshBAN" pitchFamily="2" charset="0"/>
              </a:rPr>
              <a:t>Generalization)</a:t>
            </a:r>
          </a:p>
          <a:p>
            <a:endParaRPr lang="en-US" dirty="0">
              <a:latin typeface="NikoshBAN" pitchFamily="2" charset="0"/>
              <a:cs typeface="NikoshBAN" pitchFamily="2"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n-IN" dirty="0" smtClean="0">
                <a:latin typeface="NikoshBAN" pitchFamily="2" charset="0"/>
                <a:cs typeface="NikoshBAN" pitchFamily="2" charset="0"/>
              </a:rPr>
              <a:t>ঘটনা (</a:t>
            </a:r>
            <a:r>
              <a:rPr lang="en-US" dirty="0" smtClean="0">
                <a:latin typeface="NikoshBAN" pitchFamily="2" charset="0"/>
                <a:cs typeface="NikoshBAN" pitchFamily="2" charset="0"/>
              </a:rPr>
              <a:t>Fact)-</a:t>
            </a:r>
            <a:r>
              <a:rPr lang="en-US" dirty="0" smtClean="0"/>
              <a:t> </a:t>
            </a:r>
            <a:r>
              <a:rPr lang="en-US" sz="2800" dirty="0" smtClean="0"/>
              <a:t>Fact a thing that is known or proved to be true.</a:t>
            </a:r>
            <a:endParaRPr lang="en-US" sz="2800" dirty="0"/>
          </a:p>
        </p:txBody>
      </p:sp>
      <p:sp>
        <p:nvSpPr>
          <p:cNvPr id="3" name="Content Placeholder 2"/>
          <p:cNvSpPr>
            <a:spLocks noGrp="1"/>
          </p:cNvSpPr>
          <p:nvPr>
            <p:ph sz="quarter" idx="1"/>
          </p:nvPr>
        </p:nvSpPr>
        <p:spPr/>
        <p:txBody>
          <a:bodyPr/>
          <a:lstStyle/>
          <a:p>
            <a:r>
              <a:rPr lang="bn-IN" dirty="0" smtClean="0">
                <a:latin typeface="NikoshBAN" pitchFamily="2" charset="0"/>
                <a:cs typeface="NikoshBAN" pitchFamily="2" charset="0"/>
              </a:rPr>
              <a:t>এটি বৈজ্ঞানিক পদ্ধতির প্রথম ও প্রধান  আলোচ্যবিষয়।</a:t>
            </a:r>
            <a:r>
              <a:rPr lang="en-US" dirty="0" smtClean="0">
                <a:latin typeface="NikoshBAN" pitchFamily="2" charset="0"/>
                <a:cs typeface="NikoshBAN" pitchFamily="2" charset="0"/>
              </a:rPr>
              <a:t> W.J. </a:t>
            </a:r>
            <a:r>
              <a:rPr lang="en-US" dirty="0" err="1" smtClean="0">
                <a:latin typeface="NikoshBAN" pitchFamily="2" charset="0"/>
                <a:cs typeface="NikoshBAN" pitchFamily="2" charset="0"/>
              </a:rPr>
              <a:t>goode</a:t>
            </a:r>
            <a:r>
              <a:rPr lang="en-US" dirty="0" smtClean="0">
                <a:latin typeface="NikoshBAN" pitchFamily="2" charset="0"/>
                <a:cs typeface="NikoshBAN" pitchFamily="2" charset="0"/>
              </a:rPr>
              <a:t> and </a:t>
            </a:r>
            <a:r>
              <a:rPr lang="en-US" dirty="0" err="1" smtClean="0">
                <a:latin typeface="NikoshBAN" pitchFamily="2" charset="0"/>
                <a:cs typeface="NikoshBAN" pitchFamily="2" charset="0"/>
              </a:rPr>
              <a:t>P.K.Hatt</a:t>
            </a:r>
            <a:r>
              <a:rPr lang="en-US" dirty="0" smtClean="0">
                <a:latin typeface="NikoshBAN" pitchFamily="2" charset="0"/>
                <a:cs typeface="NikoshBAN" pitchFamily="2" charset="0"/>
              </a:rPr>
              <a:t> </a:t>
            </a:r>
            <a:r>
              <a:rPr lang="bn-IN" dirty="0" smtClean="0">
                <a:latin typeface="NikoshBAN" pitchFamily="2" charset="0"/>
                <a:cs typeface="NikoshBAN" pitchFamily="2" charset="0"/>
              </a:rPr>
              <a:t>এর মতে ‘</a:t>
            </a:r>
            <a:r>
              <a:rPr lang="en-US" dirty="0" smtClean="0">
                <a:latin typeface="NikoshBAN" pitchFamily="2" charset="0"/>
                <a:cs typeface="NikoshBAN" pitchFamily="2" charset="0"/>
              </a:rPr>
              <a:t>A Fact is a logical construction of concept and empirically verifiable observation’ </a:t>
            </a:r>
            <a:r>
              <a:rPr lang="bn-IN" dirty="0" smtClean="0">
                <a:latin typeface="NikoshBAN" pitchFamily="2" charset="0"/>
                <a:cs typeface="NikoshBAN" pitchFamily="2" charset="0"/>
              </a:rPr>
              <a:t>অর্থাৎ ঘটনা হলো প্রত্যয় বা ধারণার যৌক্তিক সংগঠন এবং অভিজ্ঞতাভিত্তিক যাচাইকৃত পর্যবেক্ষণ</a:t>
            </a:r>
            <a:r>
              <a:rPr lang="bn-IN" dirty="0" smtClean="0"/>
              <a:t>।</a:t>
            </a:r>
            <a:endParaRPr lang="en-US" dirty="0" smtClean="0"/>
          </a:p>
          <a:p>
            <a:r>
              <a:rPr lang="bn-IN" dirty="0" smtClean="0">
                <a:latin typeface="NikoshBAN" pitchFamily="2" charset="0"/>
                <a:cs typeface="NikoshBAN" pitchFamily="2" charset="0"/>
              </a:rPr>
              <a:t>বস্তুত ঘটনা হলো দুটি প্রত্যয় বা ধারনার মধ্যকার সম্পর্ক সন্বন্ধে একটি বিবৃতি।</a:t>
            </a:r>
            <a:endParaRPr lang="en-US" dirty="0">
              <a:latin typeface="NikoshBAN" pitchFamily="2" charset="0"/>
              <a:cs typeface="NikoshBAN" pitchFamily="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7494"/>
            <a:ext cx="8229600" cy="1256506"/>
          </a:xfrm>
        </p:spPr>
        <p:txBody>
          <a:bodyPr/>
          <a:lstStyle/>
          <a:p>
            <a:r>
              <a:rPr lang="bn-IN" dirty="0" smtClean="0">
                <a:solidFill>
                  <a:schemeClr val="accent2">
                    <a:lumMod val="60000"/>
                    <a:lumOff val="40000"/>
                  </a:schemeClr>
                </a:solidFill>
                <a:latin typeface="NikoshBAN" pitchFamily="2" charset="0"/>
                <a:cs typeface="NikoshBAN" pitchFamily="2" charset="0"/>
              </a:rPr>
              <a:t>ঘটনা তত্ত্বের উৎপাদক</a:t>
            </a:r>
            <a:endParaRPr lang="en-US" dirty="0"/>
          </a:p>
        </p:txBody>
      </p:sp>
      <p:sp>
        <p:nvSpPr>
          <p:cNvPr id="3" name="Content Placeholder 2"/>
          <p:cNvSpPr>
            <a:spLocks noGrp="1"/>
          </p:cNvSpPr>
          <p:nvPr>
            <p:ph sz="quarter" idx="1"/>
          </p:nvPr>
        </p:nvSpPr>
        <p:spPr/>
        <p:txBody>
          <a:bodyPr/>
          <a:lstStyle/>
          <a:p>
            <a:r>
              <a:rPr lang="en-US" dirty="0" smtClean="0">
                <a:latin typeface="NikoshBAN" pitchFamily="2" charset="0"/>
                <a:cs typeface="NikoshBAN" pitchFamily="2" charset="0"/>
              </a:rPr>
              <a:t>W.J. </a:t>
            </a:r>
            <a:r>
              <a:rPr lang="en-US" dirty="0" err="1" smtClean="0">
                <a:latin typeface="NikoshBAN" pitchFamily="2" charset="0"/>
                <a:cs typeface="NikoshBAN" pitchFamily="2" charset="0"/>
              </a:rPr>
              <a:t>goode</a:t>
            </a:r>
            <a:r>
              <a:rPr lang="en-US" dirty="0" smtClean="0">
                <a:latin typeface="NikoshBAN" pitchFamily="2" charset="0"/>
                <a:cs typeface="NikoshBAN" pitchFamily="2" charset="0"/>
              </a:rPr>
              <a:t> and </a:t>
            </a:r>
            <a:r>
              <a:rPr lang="en-US" dirty="0" err="1" smtClean="0">
                <a:latin typeface="NikoshBAN" pitchFamily="2" charset="0"/>
                <a:cs typeface="NikoshBAN" pitchFamily="2" charset="0"/>
              </a:rPr>
              <a:t>P.K.Hatt</a:t>
            </a:r>
            <a:r>
              <a:rPr lang="bn-IN" dirty="0" smtClean="0">
                <a:latin typeface="NikoshBAN" pitchFamily="2" charset="0"/>
                <a:cs typeface="NikoshBAN" pitchFamily="2" charset="0"/>
              </a:rPr>
              <a:t> আবার ঘটনাকে তত্ত্বের উৎপাদক হিসাবে নিম্নোক্ত ভাবে চিহ্নিত করেন।</a:t>
            </a:r>
          </a:p>
          <a:p>
            <a:pPr>
              <a:buNone/>
            </a:pPr>
            <a:r>
              <a:rPr lang="bn-IN" dirty="0" smtClean="0">
                <a:latin typeface="NikoshBAN" pitchFamily="2" charset="0"/>
                <a:cs typeface="NikoshBAN" pitchFamily="2" charset="0"/>
              </a:rPr>
              <a:t>১। ঘটনা তত্ত্বের প্রাথমিক উন্মেষকে (</a:t>
            </a:r>
            <a:r>
              <a:rPr lang="en-US" dirty="0" smtClean="0">
                <a:latin typeface="NikoshBAN" pitchFamily="2" charset="0"/>
                <a:cs typeface="NikoshBAN" pitchFamily="2" charset="0"/>
              </a:rPr>
              <a:t>initiate)</a:t>
            </a:r>
            <a:r>
              <a:rPr lang="bn-IN" dirty="0" smtClean="0">
                <a:latin typeface="NikoshBAN" pitchFamily="2" charset="0"/>
                <a:cs typeface="NikoshBAN" pitchFamily="2" charset="0"/>
              </a:rPr>
              <a:t>সাহায্য করে;</a:t>
            </a:r>
            <a:endParaRPr lang="en-US" dirty="0" smtClean="0">
              <a:latin typeface="NikoshBAN" pitchFamily="2" charset="0"/>
              <a:cs typeface="NikoshBAN" pitchFamily="2" charset="0"/>
            </a:endParaRPr>
          </a:p>
          <a:p>
            <a:pPr>
              <a:buNone/>
            </a:pPr>
            <a:r>
              <a:rPr lang="en-US" dirty="0" smtClean="0">
                <a:latin typeface="NikoshBAN" pitchFamily="2" charset="0"/>
                <a:cs typeface="NikoshBAN" pitchFamily="2" charset="0"/>
              </a:rPr>
              <a:t>2</a:t>
            </a:r>
            <a:r>
              <a:rPr lang="bn-IN" dirty="0" smtClean="0">
                <a:latin typeface="NikoshBAN" pitchFamily="2" charset="0"/>
                <a:cs typeface="NikoshBAN" pitchFamily="2" charset="0"/>
              </a:rPr>
              <a:t>। ঘটনা প্রচলিত তত্ত্বের পুনর্গঠনে সাহায্য করে।</a:t>
            </a:r>
          </a:p>
          <a:p>
            <a:pPr>
              <a:buNone/>
            </a:pPr>
            <a:r>
              <a:rPr lang="bn-IN" dirty="0" smtClean="0">
                <a:latin typeface="NikoshBAN" pitchFamily="2" charset="0"/>
                <a:cs typeface="NikoshBAN" pitchFamily="2" charset="0"/>
              </a:rPr>
              <a:t>৩। বাস্তবতা বর্জিত তত্ত্বকে প্রত্যাখ্যান করতে সাহায্য করে।</a:t>
            </a:r>
          </a:p>
          <a:p>
            <a:pPr>
              <a:buNone/>
            </a:pPr>
            <a:r>
              <a:rPr lang="bn-IN" dirty="0" smtClean="0">
                <a:latin typeface="NikoshBAN" pitchFamily="2" charset="0"/>
                <a:cs typeface="NikoshBAN" pitchFamily="2" charset="0"/>
              </a:rPr>
              <a:t>৪। ঘটনা তত্ত্বের মূল প্রতিপাদ্য ও উদ্দেশ্যমুখিতাকে পরিবর্তিত করে।</a:t>
            </a:r>
          </a:p>
          <a:p>
            <a:pPr>
              <a:buNone/>
            </a:pPr>
            <a:r>
              <a:rPr lang="bn-IN" dirty="0" smtClean="0">
                <a:latin typeface="NikoshBAN" pitchFamily="2" charset="0"/>
                <a:cs typeface="NikoshBAN" pitchFamily="2" charset="0"/>
              </a:rPr>
              <a:t>৫। ঘটনা তত্ত্বকে স্পষ্টতর এবং পূর্ন সংজ্ঞায়ণে সাহায্য করে।</a:t>
            </a:r>
            <a:endParaRPr lang="en-US" dirty="0"/>
          </a:p>
        </p:txBody>
      </p:sp>
      <p:pic>
        <p:nvPicPr>
          <p:cNvPr id="2050" name="Picture 2"/>
          <p:cNvPicPr>
            <a:picLocks noChangeAspect="1" noChangeArrowheads="1"/>
          </p:cNvPicPr>
          <p:nvPr/>
        </p:nvPicPr>
        <p:blipFill>
          <a:blip r:embed="rId2">
            <a:duotone>
              <a:prstClr val="black"/>
              <a:schemeClr val="accent1">
                <a:tint val="45000"/>
                <a:satMod val="400000"/>
              </a:schemeClr>
            </a:duotone>
          </a:blip>
          <a:srcRect l="260" t="25194" r="8312" b="29091"/>
          <a:stretch>
            <a:fillRect/>
          </a:stretch>
        </p:blipFill>
        <p:spPr bwMode="auto">
          <a:xfrm>
            <a:off x="4953000" y="685800"/>
            <a:ext cx="1676400" cy="838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bn-IN" dirty="0" smtClean="0">
                <a:latin typeface="NikoshBAN" pitchFamily="2" charset="0"/>
                <a:cs typeface="NikoshBAN" pitchFamily="2" charset="0"/>
              </a:rPr>
              <a:t>প্রত্যয়( </a:t>
            </a:r>
            <a:r>
              <a:rPr lang="en-US" dirty="0" smtClean="0">
                <a:latin typeface="NikoshBAN" pitchFamily="2" charset="0"/>
                <a:cs typeface="NikoshBAN" pitchFamily="2" charset="0"/>
              </a:rPr>
              <a:t>Concept)</a:t>
            </a:r>
            <a:endParaRPr lang="en-US" dirty="0"/>
          </a:p>
        </p:txBody>
      </p:sp>
      <p:sp>
        <p:nvSpPr>
          <p:cNvPr id="3" name="Content Placeholder 2"/>
          <p:cNvSpPr>
            <a:spLocks noGrp="1"/>
          </p:cNvSpPr>
          <p:nvPr>
            <p:ph sz="quarter" idx="1"/>
          </p:nvPr>
        </p:nvSpPr>
        <p:spPr>
          <a:xfrm>
            <a:off x="914400" y="990600"/>
            <a:ext cx="7772400" cy="5638800"/>
          </a:xfrm>
        </p:spPr>
        <p:txBody>
          <a:bodyPr>
            <a:normAutofit lnSpcReduction="10000"/>
          </a:bodyPr>
          <a:lstStyle/>
          <a:p>
            <a:r>
              <a:rPr lang="bn-IN" dirty="0" smtClean="0">
                <a:latin typeface="NikoshBAN" pitchFamily="2" charset="0"/>
                <a:cs typeface="NikoshBAN" pitchFamily="2" charset="0"/>
              </a:rPr>
              <a:t>সাধারণ অর্থে প্রত্যয় বলতে কোন ধারনা বা বিশ্বাস কে বুঝায়। বস্তু ও ঘটনার উপর অনুসন্ধান ও পর্যবেক্ষণের সংক্ষিপ্তকরণের ঊপর ভিত্তি করে প্রত্য্য গড়ে উঠে। </a:t>
            </a:r>
          </a:p>
          <a:p>
            <a:r>
              <a:rPr lang="en-US" dirty="0" smtClean="0">
                <a:latin typeface="NikoshBAN" pitchFamily="2" charset="0"/>
                <a:cs typeface="NikoshBAN" pitchFamily="2" charset="0"/>
              </a:rPr>
              <a:t>W.J. </a:t>
            </a:r>
            <a:r>
              <a:rPr lang="en-US" dirty="0" err="1" smtClean="0">
                <a:latin typeface="NikoshBAN" pitchFamily="2" charset="0"/>
                <a:cs typeface="NikoshBAN" pitchFamily="2" charset="0"/>
              </a:rPr>
              <a:t>goode</a:t>
            </a:r>
            <a:r>
              <a:rPr lang="en-US" dirty="0" smtClean="0">
                <a:latin typeface="NikoshBAN" pitchFamily="2" charset="0"/>
                <a:cs typeface="NikoshBAN" pitchFamily="2" charset="0"/>
              </a:rPr>
              <a:t> and </a:t>
            </a:r>
            <a:r>
              <a:rPr lang="en-US" dirty="0" err="1" smtClean="0">
                <a:latin typeface="NikoshBAN" pitchFamily="2" charset="0"/>
                <a:cs typeface="NikoshBAN" pitchFamily="2" charset="0"/>
              </a:rPr>
              <a:t>P.K.Hatt</a:t>
            </a:r>
            <a:r>
              <a:rPr lang="bn-IN" dirty="0" smtClean="0">
                <a:latin typeface="NikoshBAN" pitchFamily="2" charset="0"/>
                <a:cs typeface="NikoshBAN" pitchFamily="2" charset="0"/>
              </a:rPr>
              <a:t> এর মতে ‘প্রত্যয় হল ঘটনার মতো বিমূর্ত, কোন প্রপঞ্চ নয়। অবস্থানযুক্ত একটি চিন্তার কাঠামো এর অর্থ নির্ণীত হয়। তিনি প্রত্যয় সম্পর্কীত ধারনাকে ৬টি নিয়মের মাধ্যমে বিধৃত করেন। সেগুলি হল-</a:t>
            </a:r>
          </a:p>
          <a:p>
            <a:pPr marL="514350" indent="-514350">
              <a:buFont typeface="+mj-lt"/>
              <a:buAutoNum type="arabicPeriod"/>
            </a:pPr>
            <a:r>
              <a:rPr lang="bn-IN" dirty="0" smtClean="0">
                <a:latin typeface="NikoshBAN" pitchFamily="2" charset="0"/>
                <a:cs typeface="NikoshBAN" pitchFamily="2" charset="0"/>
              </a:rPr>
              <a:t>প্রত্যয় সমসাময়িক অভিজ্ঞতার ভিত্তিতে গড়ে উঠে।</a:t>
            </a:r>
          </a:p>
          <a:p>
            <a:pPr marL="514350" indent="-514350">
              <a:buFont typeface="+mj-lt"/>
              <a:buAutoNum type="arabicPeriod"/>
            </a:pPr>
            <a:r>
              <a:rPr lang="bn-IN" dirty="0" smtClean="0">
                <a:latin typeface="NikoshBAN" pitchFamily="2" charset="0"/>
                <a:cs typeface="NikoshBAN" pitchFamily="2" charset="0"/>
              </a:rPr>
              <a:t>একটি নির্দিষ্ট প্রত্যয় একাধিক বিষয়কে ইংগিত করতে পারে।</a:t>
            </a:r>
          </a:p>
          <a:p>
            <a:pPr marL="514350" indent="-514350">
              <a:buFont typeface="+mj-lt"/>
              <a:buAutoNum type="arabicPeriod"/>
            </a:pPr>
            <a:r>
              <a:rPr lang="bn-IN" dirty="0" smtClean="0">
                <a:latin typeface="NikoshBAN" pitchFamily="2" charset="0"/>
                <a:cs typeface="NikoshBAN" pitchFamily="2" charset="0"/>
              </a:rPr>
              <a:t>প্রত্যয় এর অর্থ পরিবর্তিত হতে পারে।</a:t>
            </a:r>
          </a:p>
          <a:p>
            <a:pPr marL="514350" indent="-514350">
              <a:buFont typeface="+mj-lt"/>
              <a:buAutoNum type="arabicPeriod"/>
            </a:pPr>
            <a:r>
              <a:rPr lang="bn-IN" dirty="0" smtClean="0">
                <a:latin typeface="NikoshBAN" pitchFamily="2" charset="0"/>
                <a:cs typeface="NikoshBAN" pitchFamily="2" charset="0"/>
              </a:rPr>
              <a:t>প্রত্যয় এর মাধ্যমে প্রপঞ্চ সম্পর্কে ধারনা পাওয়া যায়।</a:t>
            </a:r>
          </a:p>
          <a:p>
            <a:pPr marL="514350" indent="-514350">
              <a:buFont typeface="+mj-lt"/>
              <a:buAutoNum type="arabicPeriod"/>
            </a:pPr>
            <a:r>
              <a:rPr lang="bn-IN" dirty="0" smtClean="0">
                <a:latin typeface="NikoshBAN" pitchFamily="2" charset="0"/>
                <a:cs typeface="NikoshBAN" pitchFamily="2" charset="0"/>
              </a:rPr>
              <a:t>প্রত্যয় একক প্রকৃতির, সম্পূর্ণ প্রকৃতির নয়।</a:t>
            </a:r>
          </a:p>
          <a:p>
            <a:pPr marL="514350" indent="-514350">
              <a:buFont typeface="+mj-lt"/>
              <a:buAutoNum type="arabicPeriod"/>
            </a:pPr>
            <a:r>
              <a:rPr lang="bn-IN" dirty="0" smtClean="0">
                <a:latin typeface="NikoshBAN" pitchFamily="2" charset="0"/>
                <a:cs typeface="NikoshBAN" pitchFamily="2" charset="0"/>
              </a:rPr>
              <a:t>পরিধি,পরিচছন্নতা ও নিয়মতান্ত্রিকতার গুরুত্ত্বের মাপকাঠিতে এর যথার্থতা পরিমাপ করা যায়।</a:t>
            </a:r>
          </a:p>
          <a:p>
            <a:pPr marL="514350" indent="-514350">
              <a:buFont typeface="+mj-lt"/>
              <a:buAutoNum type="arabicPeriod"/>
            </a:pPr>
            <a:endParaRPr lang="en-US" dirty="0">
              <a:latin typeface="NikoshBAN" pitchFamily="2" charset="0"/>
              <a:cs typeface="NikoshBAN" pitchFamily="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itchFamily="2" charset="0"/>
                <a:cs typeface="NikoshBAN" pitchFamily="2" charset="0"/>
              </a:rPr>
              <a:t>প্রত্যয়( </a:t>
            </a:r>
            <a:r>
              <a:rPr lang="en-US" dirty="0" smtClean="0">
                <a:latin typeface="NikoshBAN" pitchFamily="2" charset="0"/>
                <a:cs typeface="NikoshBAN" pitchFamily="2" charset="0"/>
              </a:rPr>
              <a:t>Concept)</a:t>
            </a:r>
            <a:r>
              <a:rPr lang="bn-IN" dirty="0" smtClean="0">
                <a:latin typeface="NikoshBAN" pitchFamily="2" charset="0"/>
                <a:cs typeface="NikoshBAN" pitchFamily="2" charset="0"/>
              </a:rPr>
              <a:t> এর  চারটি কাজ</a:t>
            </a:r>
            <a:endParaRPr lang="en-US" dirty="0"/>
          </a:p>
        </p:txBody>
      </p:sp>
      <p:sp>
        <p:nvSpPr>
          <p:cNvPr id="3" name="Content Placeholder 2"/>
          <p:cNvSpPr>
            <a:spLocks noGrp="1"/>
          </p:cNvSpPr>
          <p:nvPr>
            <p:ph sz="quarter" idx="1"/>
          </p:nvPr>
        </p:nvSpPr>
        <p:spPr>
          <a:xfrm>
            <a:off x="914400" y="1447800"/>
            <a:ext cx="7772400" cy="2819400"/>
          </a:xfrm>
        </p:spPr>
        <p:txBody>
          <a:bodyPr>
            <a:normAutofit fontScale="92500" lnSpcReduction="10000"/>
          </a:bodyPr>
          <a:lstStyle/>
          <a:p>
            <a:pPr marL="514350" indent="-514350">
              <a:buNone/>
            </a:pPr>
            <a:r>
              <a:rPr lang="bn-IN" dirty="0" smtClean="0">
                <a:latin typeface="NikoshBAN" pitchFamily="2" charset="0"/>
                <a:cs typeface="NikoshBAN" pitchFamily="2" charset="0"/>
              </a:rPr>
              <a:t>১। প্রত্যয়  সাধারণ ভাষা প্রস্তুত করে যাতে বিজ্ঞানীরা একে অন্যের সাথে </a:t>
            </a:r>
          </a:p>
          <a:p>
            <a:pPr>
              <a:buNone/>
            </a:pPr>
            <a:r>
              <a:rPr lang="bn-IN" dirty="0" smtClean="0">
                <a:latin typeface="NikoshBAN" pitchFamily="2" charset="0"/>
                <a:cs typeface="NikoshBAN" pitchFamily="2" charset="0"/>
              </a:rPr>
              <a:t>যোগাযোগ করতে সক্ষম হয়।</a:t>
            </a:r>
          </a:p>
          <a:p>
            <a:pPr>
              <a:buNone/>
            </a:pPr>
            <a:r>
              <a:rPr lang="bn-IN" dirty="0" smtClean="0">
                <a:latin typeface="NikoshBAN" pitchFamily="2" charset="0"/>
                <a:cs typeface="NikoshBAN" pitchFamily="2" charset="0"/>
              </a:rPr>
              <a:t>২। প্রত্যয় বিজ্ঞানীদের দৃষ্টিভংগী প্রদান করে।</a:t>
            </a:r>
          </a:p>
          <a:p>
            <a:pPr>
              <a:buNone/>
            </a:pPr>
            <a:r>
              <a:rPr lang="bn-IN" dirty="0" smtClean="0">
                <a:latin typeface="NikoshBAN" pitchFamily="2" charset="0"/>
                <a:cs typeface="NikoshBAN" pitchFamily="2" charset="0"/>
              </a:rPr>
              <a:t>৩। প্রত্যয় বিজ্ঞানীদের  তাদের অভিজ্ঞতা এবং তা থেকে সাধারনীকরণ করার অনুমতি দেয়।</a:t>
            </a:r>
          </a:p>
          <a:p>
            <a:pPr>
              <a:buNone/>
            </a:pPr>
            <a:r>
              <a:rPr lang="bn-IN" dirty="0" smtClean="0">
                <a:latin typeface="NikoshBAN" pitchFamily="2" charset="0"/>
                <a:cs typeface="NikoshBAN" pitchFamily="2" charset="0"/>
              </a:rPr>
              <a:t>৪। প্রত্যয় হলো তথ্যের উপাদান- এগুলো তত্ত্বের বিষয়বস্তু এবং গুনাবলীকে সংগায়ীত করে।</a:t>
            </a:r>
          </a:p>
          <a:p>
            <a:pPr>
              <a:buNone/>
            </a:pPr>
            <a:endParaRPr lang="bn-IN" dirty="0" smtClean="0">
              <a:latin typeface="NikoshBAN" pitchFamily="2" charset="0"/>
              <a:cs typeface="NikoshBAN" pitchFamily="2" charset="0"/>
            </a:endParaRPr>
          </a:p>
          <a:p>
            <a:pPr>
              <a:buNone/>
            </a:pPr>
            <a:endParaRPr lang="en-US" dirty="0"/>
          </a:p>
        </p:txBody>
      </p:sp>
      <p:sp>
        <p:nvSpPr>
          <p:cNvPr id="5" name="TextBox 4"/>
          <p:cNvSpPr txBox="1"/>
          <p:nvPr/>
        </p:nvSpPr>
        <p:spPr>
          <a:xfrm>
            <a:off x="990600" y="4114800"/>
            <a:ext cx="7772400" cy="2062103"/>
          </a:xfrm>
          <a:prstGeom prst="rect">
            <a:avLst/>
          </a:prstGeom>
          <a:noFill/>
        </p:spPr>
        <p:txBody>
          <a:bodyPr wrap="square" rtlCol="0">
            <a:spAutoFit/>
          </a:bodyPr>
          <a:lstStyle/>
          <a:p>
            <a:r>
              <a:rPr lang="bn-IN" sz="3200" dirty="0" smtClean="0">
                <a:latin typeface="NikoshBAN" pitchFamily="2" charset="0"/>
                <a:cs typeface="NikoshBAN" pitchFamily="2" charset="0"/>
              </a:rPr>
              <a:t>প্রত্যয় প্রধাণত দু’প্রকার।</a:t>
            </a:r>
          </a:p>
          <a:p>
            <a:r>
              <a:rPr lang="bn-IN" sz="2400" dirty="0" smtClean="0">
                <a:latin typeface="NikoshBAN" pitchFamily="2" charset="0"/>
                <a:cs typeface="NikoshBAN" pitchFamily="2" charset="0"/>
              </a:rPr>
              <a:t>১। মূর্ত প্রত্যয়– যে সব প্রত্যয়কে পর্যবেক্ষন করা যায়, ধরা যায়, যেমন- মানুষ,জীবজন্তু।</a:t>
            </a:r>
          </a:p>
          <a:p>
            <a:r>
              <a:rPr lang="bn-IN" sz="2400" dirty="0" smtClean="0">
                <a:latin typeface="NikoshBAN" pitchFamily="2" charset="0"/>
                <a:cs typeface="NikoshBAN" pitchFamily="2" charset="0"/>
              </a:rPr>
              <a:t>২। বিমূর্ত প্রত্যয়-  গুন বা বৈশিষ্ট্যের ভিত্তিতে যে সব প্রত্যয়কে বুঝা যায়।। একে অনুভব করা যায়, ধরা যায় না। যেমন- সুখ-দুঃখ, সামাজিক শ্রেনী, গোষ্ঠি সংহতি।</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a:bodyPr>
          <a:lstStyle/>
          <a:p>
            <a:r>
              <a:rPr lang="bn-IN" dirty="0" smtClean="0">
                <a:latin typeface="NikoshBAN" pitchFamily="2" charset="0"/>
                <a:cs typeface="NikoshBAN" pitchFamily="2" charset="0"/>
              </a:rPr>
              <a:t>চলক (</a:t>
            </a:r>
            <a:r>
              <a:rPr lang="en-US" dirty="0" smtClean="0">
                <a:latin typeface="NikoshBAN" pitchFamily="2" charset="0"/>
                <a:cs typeface="NikoshBAN" pitchFamily="2" charset="0"/>
              </a:rPr>
              <a:t>Variable)</a:t>
            </a:r>
            <a:endParaRPr lang="en-US" dirty="0"/>
          </a:p>
        </p:txBody>
      </p:sp>
      <p:sp>
        <p:nvSpPr>
          <p:cNvPr id="3" name="Content Placeholder 2"/>
          <p:cNvSpPr>
            <a:spLocks noGrp="1"/>
          </p:cNvSpPr>
          <p:nvPr>
            <p:ph sz="quarter" idx="1"/>
          </p:nvPr>
        </p:nvSpPr>
        <p:spPr>
          <a:xfrm>
            <a:off x="914400" y="1219200"/>
            <a:ext cx="7772400" cy="4800600"/>
          </a:xfrm>
        </p:spPr>
        <p:txBody>
          <a:bodyPr>
            <a:normAutofit lnSpcReduction="10000"/>
          </a:bodyPr>
          <a:lstStyle/>
          <a:p>
            <a:r>
              <a:rPr lang="bn-IN" dirty="0" smtClean="0">
                <a:latin typeface="NikoshBAN" pitchFamily="2" charset="0"/>
                <a:cs typeface="NikoshBAN" pitchFamily="2" charset="0"/>
              </a:rPr>
              <a:t>চলক বৈজ্ঞানিক  পদ্ধতির সবচেয়ে ক্ষুদ্র ও তাৎপর্যপূর্ন উপাদান। এটি পরিবর্তনশীল রাশি। যেমন- অজন, আয়, মনোভাব, বুদ্ধি ইত্যাদি।</a:t>
            </a:r>
            <a:r>
              <a:rPr lang="as-IN" sz="2400" dirty="0" smtClean="0">
                <a:latin typeface="NikoshBAN" pitchFamily="2" charset="0"/>
                <a:cs typeface="NikoshBAN" pitchFamily="2" charset="0"/>
              </a:rPr>
              <a:t>গণিতে চলক বা চলরাশি বলতে এমন একটি রাশিকে বোঝায়, যার মান কোনো গাণিতিক সমস্যা বা পরীক্ষণের প্রেক্ষাপটে অজ্ঞাত ও পরিবর্তনশীল এবং এটি কোনো প্রদত্ত সেটের বিভিন্ন মান গ্রহণ করতে পারে।</a:t>
            </a:r>
            <a:endParaRPr lang="bn-IN" dirty="0" smtClean="0">
              <a:latin typeface="NikoshBAN" pitchFamily="2" charset="0"/>
              <a:cs typeface="NikoshBAN" pitchFamily="2" charset="0"/>
            </a:endParaRPr>
          </a:p>
          <a:p>
            <a:pPr>
              <a:buNone/>
            </a:pPr>
            <a:r>
              <a:rPr lang="en-US" dirty="0" smtClean="0">
                <a:latin typeface="NikoshBAN" pitchFamily="2" charset="0"/>
                <a:cs typeface="NikoshBAN" pitchFamily="2" charset="0"/>
              </a:rPr>
              <a:t>Berry </a:t>
            </a:r>
            <a:r>
              <a:rPr lang="en-US" dirty="0" err="1" smtClean="0">
                <a:latin typeface="NikoshBAN" pitchFamily="2" charset="0"/>
                <a:cs typeface="NikoshBAN" pitchFamily="2" charset="0"/>
              </a:rPr>
              <a:t>F.Anderson</a:t>
            </a:r>
            <a:r>
              <a:rPr lang="en-US" dirty="0" smtClean="0">
                <a:latin typeface="NikoshBAN" pitchFamily="2" charset="0"/>
                <a:cs typeface="NikoshBAN" pitchFamily="2" charset="0"/>
              </a:rPr>
              <a:t> </a:t>
            </a:r>
            <a:r>
              <a:rPr lang="bn-IN" dirty="0" smtClean="0">
                <a:latin typeface="NikoshBAN" pitchFamily="2" charset="0"/>
                <a:cs typeface="NikoshBAN" pitchFamily="2" charset="0"/>
              </a:rPr>
              <a:t>এর মতে –চলক হলো পরস্পর বিচ্ছিন্ন  গুনের সমাবেশ।অর্থাৎ গুনগত বা পরিমাঙ্গত যে কোন সূচকই হলো চলক। বস্তুত সামাজিক গবেষনায় গুঙ্গত ও পরিমানগত  উভয় চলকের উপরই উপাত্ত সংগ্রহ করা হয়। এর বৈশিষ্ট্য হলো-</a:t>
            </a:r>
          </a:p>
          <a:p>
            <a:pPr marL="571500" indent="-571500">
              <a:buFont typeface="+mj-lt"/>
              <a:buAutoNum type="romanUcPeriod"/>
            </a:pPr>
            <a:r>
              <a:rPr lang="bn-IN" dirty="0" smtClean="0">
                <a:latin typeface="NikoshBAN" pitchFamily="2" charset="0"/>
                <a:cs typeface="NikoshBAN" pitchFamily="2" charset="0"/>
              </a:rPr>
              <a:t> এটি এক ধরনের গুন বা বৈশিষ্ট্য;</a:t>
            </a:r>
          </a:p>
          <a:p>
            <a:pPr marL="571500" indent="-571500">
              <a:buFont typeface="+mj-lt"/>
              <a:buAutoNum type="romanUcPeriod"/>
            </a:pPr>
            <a:r>
              <a:rPr lang="bn-IN" dirty="0" smtClean="0">
                <a:latin typeface="NikoshBAN" pitchFamily="2" charset="0"/>
                <a:cs typeface="NikoshBAN" pitchFamily="2" charset="0"/>
              </a:rPr>
              <a:t>এর মূল্যমান পরিবর্তনশীল;</a:t>
            </a:r>
          </a:p>
          <a:p>
            <a:pPr marL="571500" indent="-571500">
              <a:buFont typeface="+mj-lt"/>
              <a:buAutoNum type="romanUcPeriod"/>
            </a:pPr>
            <a:r>
              <a:rPr lang="bn-IN" dirty="0" smtClean="0">
                <a:latin typeface="NikoshBAN" pitchFamily="2" charset="0"/>
                <a:cs typeface="NikoshBAN" pitchFamily="2" charset="0"/>
              </a:rPr>
              <a:t>এটি সংখ্যাতাত্ত্বিক বিশ্লেষ্ণের জন্য সুবিধাজনক।</a:t>
            </a:r>
            <a:endParaRPr lang="en-US" dirty="0">
              <a:latin typeface="NikoshBAN" pitchFamily="2" charset="0"/>
              <a:cs typeface="NikoshBAN" pitchFamily="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772400" cy="1417638"/>
          </a:xfrm>
        </p:spPr>
        <p:txBody>
          <a:bodyPr/>
          <a:lstStyle/>
          <a:p>
            <a:r>
              <a:rPr lang="bn-IN" dirty="0" smtClean="0">
                <a:latin typeface="NikoshBAN" pitchFamily="2" charset="0"/>
                <a:cs typeface="NikoshBAN" pitchFamily="2" charset="0"/>
              </a:rPr>
              <a:t>চলক (</a:t>
            </a:r>
            <a:r>
              <a:rPr lang="en-US" dirty="0" smtClean="0">
                <a:latin typeface="NikoshBAN" pitchFamily="2" charset="0"/>
                <a:cs typeface="NikoshBAN" pitchFamily="2" charset="0"/>
              </a:rPr>
              <a:t>Variable)</a:t>
            </a:r>
            <a:r>
              <a:rPr lang="bn-IN" dirty="0" smtClean="0">
                <a:latin typeface="NikoshBAN" pitchFamily="2" charset="0"/>
                <a:cs typeface="NikoshBAN" pitchFamily="2" charset="0"/>
              </a:rPr>
              <a:t> এর প্রকারভেদঃ</a:t>
            </a:r>
            <a:endParaRPr lang="en-US" dirty="0"/>
          </a:p>
        </p:txBody>
      </p:sp>
      <p:sp>
        <p:nvSpPr>
          <p:cNvPr id="3" name="Content Placeholder 2"/>
          <p:cNvSpPr>
            <a:spLocks noGrp="1"/>
          </p:cNvSpPr>
          <p:nvPr>
            <p:ph sz="quarter" idx="1"/>
          </p:nvPr>
        </p:nvSpPr>
        <p:spPr>
          <a:xfrm>
            <a:off x="609600" y="1447800"/>
            <a:ext cx="8077200" cy="4953000"/>
          </a:xfrm>
        </p:spPr>
        <p:txBody>
          <a:bodyPr>
            <a:normAutofit lnSpcReduction="10000"/>
          </a:bodyPr>
          <a:lstStyle/>
          <a:p>
            <a:pPr>
              <a:buNone/>
            </a:pPr>
            <a:r>
              <a:rPr lang="bn-IN" dirty="0" smtClean="0">
                <a:latin typeface="NikoshBAN" pitchFamily="2" charset="0"/>
                <a:cs typeface="NikoshBAN" pitchFamily="2" charset="0"/>
              </a:rPr>
              <a:t>প্রকৃতিগত (</a:t>
            </a:r>
            <a:r>
              <a:rPr lang="en-US" dirty="0" smtClean="0">
                <a:latin typeface="NikoshBAN" pitchFamily="2" charset="0"/>
                <a:cs typeface="NikoshBAN" pitchFamily="2" charset="0"/>
              </a:rPr>
              <a:t>Nature) </a:t>
            </a:r>
            <a:r>
              <a:rPr lang="bn-IN" dirty="0" smtClean="0">
                <a:latin typeface="NikoshBAN" pitchFamily="2" charset="0"/>
                <a:cs typeface="NikoshBAN" pitchFamily="2" charset="0"/>
              </a:rPr>
              <a:t>দিক দিয়ে চলক দু’প্রকারের। </a:t>
            </a:r>
          </a:p>
          <a:p>
            <a:pPr>
              <a:buNone/>
            </a:pPr>
            <a:r>
              <a:rPr lang="bn-IN" dirty="0" smtClean="0">
                <a:latin typeface="NikoshBAN" pitchFamily="2" charset="0"/>
                <a:cs typeface="NikoshBAN" pitchFamily="2" charset="0"/>
              </a:rPr>
              <a:t>গুণগত চলক</a:t>
            </a:r>
            <a:r>
              <a:rPr lang="en-US" dirty="0" smtClean="0">
                <a:latin typeface="NikoshBAN" pitchFamily="2" charset="0"/>
                <a:cs typeface="NikoshBAN" pitchFamily="2" charset="0"/>
              </a:rPr>
              <a:t> (Qualitative variable)</a:t>
            </a:r>
            <a:r>
              <a:rPr lang="bn-IN" dirty="0" smtClean="0">
                <a:latin typeface="NikoshBAN" pitchFamily="2" charset="0"/>
                <a:cs typeface="NikoshBAN" pitchFamily="2" charset="0"/>
              </a:rPr>
              <a:t>- গুনবাচক বৈশিষ্ট্যের প্রতিনিধিত্ত্বকারি অসংখ্যাতাত্ত্বিক চলক।</a:t>
            </a:r>
          </a:p>
          <a:p>
            <a:pPr>
              <a:buNone/>
            </a:pPr>
            <a:r>
              <a:rPr lang="bn-IN" dirty="0" smtClean="0">
                <a:latin typeface="NikoshBAN" pitchFamily="2" charset="0"/>
                <a:cs typeface="NikoshBAN" pitchFamily="2" charset="0"/>
              </a:rPr>
              <a:t>যেমন- ধর্ম,আবেগ,মনভাব, বুদ্ধি ইত্যাদি।</a:t>
            </a:r>
          </a:p>
          <a:p>
            <a:pPr>
              <a:buNone/>
            </a:pPr>
            <a:r>
              <a:rPr lang="bn-IN" dirty="0" smtClean="0">
                <a:latin typeface="NikoshBAN" pitchFamily="2" charset="0"/>
                <a:cs typeface="NikoshBAN" pitchFamily="2" charset="0"/>
              </a:rPr>
              <a:t>সংখ্যাবাচক চলক</a:t>
            </a:r>
            <a:r>
              <a:rPr lang="en-US" dirty="0" smtClean="0">
                <a:latin typeface="NikoshBAN" pitchFamily="2" charset="0"/>
                <a:cs typeface="NikoshBAN" pitchFamily="2" charset="0"/>
              </a:rPr>
              <a:t>(Quantitative variable)</a:t>
            </a:r>
            <a:r>
              <a:rPr lang="bn-IN" dirty="0" smtClean="0">
                <a:latin typeface="NikoshBAN" pitchFamily="2" charset="0"/>
                <a:cs typeface="NikoshBAN" pitchFamily="2" charset="0"/>
              </a:rPr>
              <a:t>-সংখ্যায় পরিমাপযোগ্য চলক। যেমন-বয়স,আয়-ব্যায়,ওজন।</a:t>
            </a:r>
          </a:p>
          <a:p>
            <a:pPr>
              <a:buNone/>
            </a:pPr>
            <a:r>
              <a:rPr lang="bn-IN" dirty="0" smtClean="0">
                <a:latin typeface="NikoshBAN" pitchFamily="2" charset="0"/>
                <a:cs typeface="NikoshBAN" pitchFamily="2" charset="0"/>
              </a:rPr>
              <a:t>গতিপথ </a:t>
            </a:r>
            <a:r>
              <a:rPr lang="en-US" dirty="0" smtClean="0">
                <a:latin typeface="NikoshBAN" pitchFamily="2" charset="0"/>
                <a:cs typeface="NikoshBAN" pitchFamily="2" charset="0"/>
              </a:rPr>
              <a:t>(Trend)</a:t>
            </a:r>
            <a:r>
              <a:rPr lang="bn-IN" dirty="0" smtClean="0">
                <a:latin typeface="NikoshBAN" pitchFamily="2" charset="0"/>
                <a:cs typeface="NikoshBAN" pitchFamily="2" charset="0"/>
              </a:rPr>
              <a:t> অনুযায়ী চলক দু’প্রকার।</a:t>
            </a:r>
          </a:p>
          <a:p>
            <a:pPr>
              <a:buNone/>
            </a:pPr>
            <a:r>
              <a:rPr lang="bn-IN" dirty="0" smtClean="0">
                <a:latin typeface="NikoshBAN" pitchFamily="2" charset="0"/>
                <a:cs typeface="NikoshBAN" pitchFamily="2" charset="0"/>
              </a:rPr>
              <a:t>বিচ্ছিন্ন চলক</a:t>
            </a:r>
            <a:r>
              <a:rPr lang="en-US" dirty="0" smtClean="0">
                <a:latin typeface="NikoshBAN" pitchFamily="2" charset="0"/>
                <a:cs typeface="NikoshBAN" pitchFamily="2" charset="0"/>
              </a:rPr>
              <a:t> (Discrete variable)</a:t>
            </a:r>
            <a:r>
              <a:rPr lang="bn-IN" dirty="0" smtClean="0">
                <a:latin typeface="NikoshBAN" pitchFamily="2" charset="0"/>
                <a:cs typeface="NikoshBAN" pitchFamily="2" charset="0"/>
              </a:rPr>
              <a:t>-যে সব চলক ভেংগে পরিমাপ বা প্রকাশ করা যায় না । যেমন পরিবারের লোকসংখ্যা।</a:t>
            </a:r>
          </a:p>
          <a:p>
            <a:pPr>
              <a:buNone/>
            </a:pPr>
            <a:r>
              <a:rPr lang="bn-IN" dirty="0" smtClean="0">
                <a:latin typeface="NikoshBAN" pitchFamily="2" charset="0"/>
                <a:cs typeface="NikoshBAN" pitchFamily="2" charset="0"/>
              </a:rPr>
              <a:t>অবিচ্ছিন্ন চলক</a:t>
            </a:r>
            <a:r>
              <a:rPr lang="en-US" dirty="0" smtClean="0">
                <a:latin typeface="NikoshBAN" pitchFamily="2" charset="0"/>
                <a:cs typeface="NikoshBAN" pitchFamily="2" charset="0"/>
              </a:rPr>
              <a:t> ( Indiscrete variable)</a:t>
            </a:r>
            <a:r>
              <a:rPr lang="bn-IN" dirty="0" smtClean="0">
                <a:latin typeface="NikoshBAN" pitchFamily="2" charset="0"/>
                <a:cs typeface="NikoshBAN" pitchFamily="2" charset="0"/>
              </a:rPr>
              <a:t>-যে সব চলক  একটি পরিসীমার মধ্যে যে কোন সংখ্যামান হতে পারে তাকে অবিচ্ছিন্ন চলক বলে। যেমন- আয়, উৎপাদন, ওজন  ইত্যাদি।</a:t>
            </a:r>
          </a:p>
          <a:p>
            <a:pPr>
              <a:buNone/>
            </a:pPr>
            <a:endParaRPr lang="en-US" dirty="0">
              <a:latin typeface="NikoshBAN" pitchFamily="2" charset="0"/>
              <a:cs typeface="NikoshBAN" pitchFamily="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r>
              <a:rPr lang="bn-IN" dirty="0" smtClean="0">
                <a:latin typeface="NikoshBAN" pitchFamily="2" charset="0"/>
                <a:cs typeface="NikoshBAN" pitchFamily="2" charset="0"/>
              </a:rPr>
              <a:t>চলক (</a:t>
            </a:r>
            <a:r>
              <a:rPr lang="en-US" dirty="0" smtClean="0">
                <a:latin typeface="NikoshBAN" pitchFamily="2" charset="0"/>
                <a:cs typeface="NikoshBAN" pitchFamily="2" charset="0"/>
              </a:rPr>
              <a:t>Variable)</a:t>
            </a:r>
            <a:r>
              <a:rPr lang="bn-IN" dirty="0" smtClean="0">
                <a:latin typeface="NikoshBAN" pitchFamily="2" charset="0"/>
                <a:cs typeface="NikoshBAN" pitchFamily="2" charset="0"/>
              </a:rPr>
              <a:t> এর প্রকারভেদঃ</a:t>
            </a:r>
            <a:endParaRPr lang="en-US" dirty="0"/>
          </a:p>
        </p:txBody>
      </p:sp>
      <p:sp>
        <p:nvSpPr>
          <p:cNvPr id="3" name="Content Placeholder 2"/>
          <p:cNvSpPr>
            <a:spLocks noGrp="1"/>
          </p:cNvSpPr>
          <p:nvPr>
            <p:ph sz="quarter" idx="1"/>
          </p:nvPr>
        </p:nvSpPr>
        <p:spPr>
          <a:xfrm>
            <a:off x="609600" y="914400"/>
            <a:ext cx="8077200" cy="5943600"/>
          </a:xfrm>
        </p:spPr>
        <p:txBody>
          <a:bodyPr/>
          <a:lstStyle/>
          <a:p>
            <a:pPr>
              <a:buNone/>
            </a:pPr>
            <a:r>
              <a:rPr lang="bn-IN" dirty="0" smtClean="0">
                <a:latin typeface="NikoshBAN" pitchFamily="2" charset="0"/>
                <a:cs typeface="NikoshBAN" pitchFamily="2" charset="0"/>
              </a:rPr>
              <a:t>পদ্ধতি অনুযায়ী চলক তিন প্রকার,যথা-</a:t>
            </a:r>
          </a:p>
          <a:p>
            <a:r>
              <a:rPr lang="bn-IN" dirty="0" smtClean="0">
                <a:latin typeface="NikoshBAN" pitchFamily="2" charset="0"/>
                <a:cs typeface="NikoshBAN" pitchFamily="2" charset="0"/>
              </a:rPr>
              <a:t>স্বাধীন চলক</a:t>
            </a:r>
            <a:r>
              <a:rPr lang="en-US" dirty="0" smtClean="0">
                <a:latin typeface="NikoshBAN" pitchFamily="2" charset="0"/>
                <a:cs typeface="NikoshBAN" pitchFamily="2" charset="0"/>
              </a:rPr>
              <a:t>( Independent variable)</a:t>
            </a:r>
            <a:r>
              <a:rPr lang="bn-IN" dirty="0" smtClean="0">
                <a:latin typeface="NikoshBAN" pitchFamily="2" charset="0"/>
                <a:cs typeface="NikoshBAN" pitchFamily="2" charset="0"/>
              </a:rPr>
              <a:t>-</a:t>
            </a:r>
            <a:r>
              <a:rPr lang="en-US" dirty="0" smtClean="0">
                <a:latin typeface="NikoshBAN" pitchFamily="2" charset="0"/>
                <a:cs typeface="NikoshBAN" pitchFamily="2" charset="0"/>
              </a:rPr>
              <a:t> </a:t>
            </a:r>
            <a:r>
              <a:rPr lang="bn-IN" dirty="0" smtClean="0">
                <a:latin typeface="NikoshBAN" pitchFamily="2" charset="0"/>
                <a:cs typeface="NikoshBAN" pitchFamily="2" charset="0"/>
              </a:rPr>
              <a:t>যে চলক অন্য কোন চলকের সাহায্য ছাড়াই ঘটনার উপর প্রভাব সৃষ্টি করতে পারে। </a:t>
            </a:r>
          </a:p>
          <a:p>
            <a:r>
              <a:rPr lang="bn-IN" dirty="0" smtClean="0">
                <a:latin typeface="NikoshBAN" pitchFamily="2" charset="0"/>
                <a:cs typeface="NikoshBAN" pitchFamily="2" charset="0"/>
              </a:rPr>
              <a:t>অধীন চলক</a:t>
            </a:r>
            <a:r>
              <a:rPr lang="en-US" dirty="0" smtClean="0">
                <a:latin typeface="NikoshBAN" pitchFamily="2" charset="0"/>
                <a:cs typeface="NikoshBAN" pitchFamily="2" charset="0"/>
              </a:rPr>
              <a:t> (Dependent variable)</a:t>
            </a:r>
            <a:r>
              <a:rPr lang="bn-IN" dirty="0" smtClean="0">
                <a:latin typeface="NikoshBAN" pitchFamily="2" charset="0"/>
                <a:cs typeface="NikoshBAN" pitchFamily="2" charset="0"/>
              </a:rPr>
              <a:t>- স্বাধীন চলকের উপস্থিতি ও পরিবর্তের ফলে যে চলকের উপস্থিতি ও পরিবর্তন নির্ভর করে ।</a:t>
            </a:r>
          </a:p>
          <a:p>
            <a:r>
              <a:rPr lang="bn-IN" dirty="0" smtClean="0">
                <a:latin typeface="NikoshBAN" pitchFamily="2" charset="0"/>
                <a:cs typeface="NikoshBAN" pitchFamily="2" charset="0"/>
              </a:rPr>
              <a:t>নিয়ন্ত্রিত চলক (</a:t>
            </a:r>
            <a:r>
              <a:rPr lang="en-US" dirty="0" smtClean="0">
                <a:latin typeface="NikoshBAN" pitchFamily="2" charset="0"/>
                <a:cs typeface="NikoshBAN" pitchFamily="2" charset="0"/>
              </a:rPr>
              <a:t>Intervening variable)</a:t>
            </a:r>
            <a:r>
              <a:rPr lang="bn-IN" dirty="0" smtClean="0">
                <a:latin typeface="NikoshBAN" pitchFamily="2" charset="0"/>
                <a:cs typeface="NikoshBAN" pitchFamily="2" charset="0"/>
              </a:rPr>
              <a:t>- যে সব চলক স্বাধীন ও অধীন চলকের মধ্যে সংযোগ স্থাপন করে ।</a:t>
            </a:r>
            <a:endParaRPr lang="en-US" dirty="0">
              <a:latin typeface="NikoshBAN" pitchFamily="2" charset="0"/>
              <a:cs typeface="NikoshBAN" pitchFamily="2" charset="0"/>
            </a:endParaRPr>
          </a:p>
        </p:txBody>
      </p:sp>
      <p:sp>
        <p:nvSpPr>
          <p:cNvPr id="4" name="Rectangle 3"/>
          <p:cNvSpPr/>
          <p:nvPr/>
        </p:nvSpPr>
        <p:spPr>
          <a:xfrm>
            <a:off x="3657600" y="40386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itchFamily="2" charset="0"/>
                <a:cs typeface="NikoshBAN" pitchFamily="2" charset="0"/>
              </a:rPr>
              <a:t>নিয়ন্ত্রিত চলক </a:t>
            </a:r>
            <a:endParaRPr lang="en-US" dirty="0"/>
          </a:p>
        </p:txBody>
      </p:sp>
      <p:sp>
        <p:nvSpPr>
          <p:cNvPr id="5" name="Rectangle 4"/>
          <p:cNvSpPr/>
          <p:nvPr/>
        </p:nvSpPr>
        <p:spPr>
          <a:xfrm>
            <a:off x="1524000" y="48006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itchFamily="2" charset="0"/>
                <a:cs typeface="NikoshBAN" pitchFamily="2" charset="0"/>
              </a:rPr>
              <a:t>স্বাধীন চলক</a:t>
            </a:r>
            <a:endParaRPr lang="en-US" dirty="0"/>
          </a:p>
        </p:txBody>
      </p:sp>
      <p:sp>
        <p:nvSpPr>
          <p:cNvPr id="6" name="Rectangle 5"/>
          <p:cNvSpPr/>
          <p:nvPr/>
        </p:nvSpPr>
        <p:spPr>
          <a:xfrm>
            <a:off x="1524000" y="54864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কারণ</a:t>
            </a:r>
            <a:endParaRPr lang="en-US" dirty="0"/>
          </a:p>
        </p:txBody>
      </p:sp>
      <p:sp>
        <p:nvSpPr>
          <p:cNvPr id="7" name="Rectangle 6"/>
          <p:cNvSpPr/>
          <p:nvPr/>
        </p:nvSpPr>
        <p:spPr>
          <a:xfrm>
            <a:off x="1524000" y="60960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দারিদ্র্য</a:t>
            </a:r>
            <a:endParaRPr lang="en-US" dirty="0"/>
          </a:p>
        </p:txBody>
      </p:sp>
      <p:sp>
        <p:nvSpPr>
          <p:cNvPr id="8" name="Rectangle 7"/>
          <p:cNvSpPr/>
          <p:nvPr/>
        </p:nvSpPr>
        <p:spPr>
          <a:xfrm>
            <a:off x="3657600" y="48006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সংগ দোষ</a:t>
            </a:r>
            <a:endParaRPr lang="en-US" dirty="0"/>
          </a:p>
        </p:txBody>
      </p:sp>
      <p:sp>
        <p:nvSpPr>
          <p:cNvPr id="9" name="Rectangle 8"/>
          <p:cNvSpPr/>
          <p:nvPr/>
        </p:nvSpPr>
        <p:spPr>
          <a:xfrm>
            <a:off x="3733800" y="54102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400" dirty="0" smtClean="0"/>
              <a:t>পারিবারিক</a:t>
            </a:r>
            <a:r>
              <a:rPr lang="bn-IN" sz="1600" dirty="0" smtClean="0"/>
              <a:t> অশান্তি</a:t>
            </a:r>
            <a:endParaRPr lang="en-US" sz="1600" dirty="0"/>
          </a:p>
        </p:txBody>
      </p:sp>
      <p:sp>
        <p:nvSpPr>
          <p:cNvPr id="10" name="Rectangle 9"/>
          <p:cNvSpPr/>
          <p:nvPr/>
        </p:nvSpPr>
        <p:spPr>
          <a:xfrm>
            <a:off x="3733800" y="63246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itchFamily="2" charset="0"/>
                <a:cs typeface="NikoshBAN" pitchFamily="2" charset="0"/>
              </a:rPr>
              <a:t>নিয়ন্ত্রিত চলক </a:t>
            </a:r>
            <a:endParaRPr lang="en-US" dirty="0"/>
          </a:p>
        </p:txBody>
      </p:sp>
      <p:sp>
        <p:nvSpPr>
          <p:cNvPr id="11" name="Rectangle 10"/>
          <p:cNvSpPr/>
          <p:nvPr/>
        </p:nvSpPr>
        <p:spPr>
          <a:xfrm>
            <a:off x="5867400" y="45720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NikoshBAN" pitchFamily="2" charset="0"/>
                <a:cs typeface="NikoshBAN" pitchFamily="2" charset="0"/>
              </a:rPr>
              <a:t>অধীন চলক</a:t>
            </a:r>
            <a:r>
              <a:rPr lang="en-US" dirty="0" smtClean="0">
                <a:latin typeface="NikoshBAN" pitchFamily="2" charset="0"/>
                <a:cs typeface="NikoshBAN" pitchFamily="2" charset="0"/>
              </a:rPr>
              <a:t> </a:t>
            </a:r>
            <a:endParaRPr lang="en-US" dirty="0"/>
          </a:p>
        </p:txBody>
      </p:sp>
      <p:sp>
        <p:nvSpPr>
          <p:cNvPr id="12" name="Rectangle 11"/>
          <p:cNvSpPr/>
          <p:nvPr/>
        </p:nvSpPr>
        <p:spPr>
          <a:xfrm>
            <a:off x="5867400" y="5410200"/>
            <a:ext cx="14478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t>কার্য</a:t>
            </a:r>
            <a:endParaRPr lang="en-US" dirty="0"/>
          </a:p>
        </p:txBody>
      </p:sp>
      <p:sp>
        <p:nvSpPr>
          <p:cNvPr id="13" name="Rectangle 12"/>
          <p:cNvSpPr/>
          <p:nvPr/>
        </p:nvSpPr>
        <p:spPr>
          <a:xfrm>
            <a:off x="5867400" y="6096000"/>
            <a:ext cx="1524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1600" dirty="0" smtClean="0"/>
              <a:t>কিশোর অপরাধ</a:t>
            </a:r>
            <a:endParaRPr lang="en-US" sz="1600" dirty="0"/>
          </a:p>
        </p:txBody>
      </p:sp>
      <p:cxnSp>
        <p:nvCxnSpPr>
          <p:cNvPr id="15" name="Straight Arrow Connector 14"/>
          <p:cNvCxnSpPr>
            <a:stCxn id="6" idx="2"/>
            <a:endCxn id="7" idx="0"/>
          </p:cNvCxnSpPr>
          <p:nvPr/>
        </p:nvCxnSpPr>
        <p:spPr>
          <a:xfrm rot="5400000">
            <a:off x="2133600" y="59817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flipH="1" flipV="1">
            <a:off x="1981200" y="5334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endCxn id="9" idx="0"/>
          </p:cNvCxnSpPr>
          <p:nvPr/>
        </p:nvCxnSpPr>
        <p:spPr>
          <a:xfrm rot="5400000">
            <a:off x="4248150" y="5162550"/>
            <a:ext cx="457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4" idx="2"/>
            <a:endCxn id="8" idx="0"/>
          </p:cNvCxnSpPr>
          <p:nvPr/>
        </p:nvCxnSpPr>
        <p:spPr>
          <a:xfrm rot="5400000">
            <a:off x="4191000" y="46101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2" idx="2"/>
            <a:endCxn id="13" idx="0"/>
          </p:cNvCxnSpPr>
          <p:nvPr/>
        </p:nvCxnSpPr>
        <p:spPr>
          <a:xfrm rot="16200000" flipH="1">
            <a:off x="6457950" y="5924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5400000" flipH="1" flipV="1">
            <a:off x="6325394" y="5104606"/>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0" idx="0"/>
            <a:endCxn id="9" idx="2"/>
          </p:cNvCxnSpPr>
          <p:nvPr/>
        </p:nvCxnSpPr>
        <p:spPr>
          <a:xfrm rot="5400000" flipH="1" flipV="1">
            <a:off x="4191000" y="6057900"/>
            <a:ext cx="533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3048000" y="5638800"/>
            <a:ext cx="2819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1554</TotalTime>
  <Words>1330</Words>
  <Application>Microsoft Office PowerPoint</Application>
  <PresentationFormat>On-screen Show (4:3)</PresentationFormat>
  <Paragraphs>123</Paragraphs>
  <Slides>18</Slides>
  <Notes>2</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Equity</vt:lpstr>
      <vt:lpstr>Flow</vt:lpstr>
      <vt:lpstr>Basic Concept of Research</vt:lpstr>
      <vt:lpstr>গবেষণার মৌলিক প্রত্যয় বা Concept</vt:lpstr>
      <vt:lpstr>ঘটনা (Fact)- Fact a thing that is known or proved to be true.</vt:lpstr>
      <vt:lpstr>ঘটনা তত্ত্বের উৎপাদক</vt:lpstr>
      <vt:lpstr>প্রত্যয়( Concept)</vt:lpstr>
      <vt:lpstr>প্রত্যয়( Concept) এর  চারটি কাজ</vt:lpstr>
      <vt:lpstr>চলক (Variable)</vt:lpstr>
      <vt:lpstr>চলক (Variable) এর প্রকারভেদঃ</vt:lpstr>
      <vt:lpstr>চলক (Variable) এর প্রকারভেদঃ</vt:lpstr>
      <vt:lpstr>তত্ত্ব (Theory)</vt:lpstr>
      <vt:lpstr>সমগ্রক ( Population)</vt:lpstr>
      <vt:lpstr>পূর্বানুমান (Hypothesis)</vt:lpstr>
      <vt:lpstr>Types of Hypothesis</vt:lpstr>
      <vt:lpstr>যথার্থতা ( Validity)</vt:lpstr>
      <vt:lpstr>Slide 15</vt:lpstr>
      <vt:lpstr>Slide 16</vt:lpstr>
      <vt:lpstr>সাধারনীকরণ ( Generalization)</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Concept of Research</dc:title>
  <dc:creator>User</dc:creator>
  <cp:lastModifiedBy>User</cp:lastModifiedBy>
  <cp:revision>74</cp:revision>
  <dcterms:created xsi:type="dcterms:W3CDTF">2006-08-16T00:00:00Z</dcterms:created>
  <dcterms:modified xsi:type="dcterms:W3CDTF">2020-06-19T15:48:55Z</dcterms:modified>
</cp:coreProperties>
</file>