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72" r:id="rId15"/>
    <p:sldId id="273" r:id="rId16"/>
    <p:sldId id="274" r:id="rId17"/>
    <p:sldId id="275" r:id="rId18"/>
    <p:sldId id="276" r:id="rId19"/>
    <p:sldId id="277" r:id="rId20"/>
    <p:sldId id="278" r:id="rId21"/>
    <p:sldId id="279" r:id="rId22"/>
    <p:sldId id="280" r:id="rId23"/>
    <p:sldId id="269" r:id="rId24"/>
    <p:sldId id="270" r:id="rId25"/>
    <p:sldId id="271" r:id="rId26"/>
    <p:sldId id="281" r:id="rId27"/>
  </p:sldIdLst>
  <p:sldSz cx="10058400" cy="12436475"/>
  <p:notesSz cx="6858000" cy="9144000"/>
  <p:defaultTextStyle>
    <a:defPPr>
      <a:defRPr lang="en-US"/>
    </a:defPPr>
    <a:lvl1pPr marL="0" algn="l" defTabSz="1329836" rtl="0" eaLnBrk="1" latinLnBrk="0" hangingPunct="1">
      <a:defRPr sz="2600" kern="1200">
        <a:solidFill>
          <a:schemeClr val="tx1"/>
        </a:solidFill>
        <a:latin typeface="+mn-lt"/>
        <a:ea typeface="+mn-ea"/>
        <a:cs typeface="+mn-cs"/>
      </a:defRPr>
    </a:lvl1pPr>
    <a:lvl2pPr marL="664918" algn="l" defTabSz="1329836" rtl="0" eaLnBrk="1" latinLnBrk="0" hangingPunct="1">
      <a:defRPr sz="2600" kern="1200">
        <a:solidFill>
          <a:schemeClr val="tx1"/>
        </a:solidFill>
        <a:latin typeface="+mn-lt"/>
        <a:ea typeface="+mn-ea"/>
        <a:cs typeface="+mn-cs"/>
      </a:defRPr>
    </a:lvl2pPr>
    <a:lvl3pPr marL="1329836" algn="l" defTabSz="1329836" rtl="0" eaLnBrk="1" latinLnBrk="0" hangingPunct="1">
      <a:defRPr sz="2600" kern="1200">
        <a:solidFill>
          <a:schemeClr val="tx1"/>
        </a:solidFill>
        <a:latin typeface="+mn-lt"/>
        <a:ea typeface="+mn-ea"/>
        <a:cs typeface="+mn-cs"/>
      </a:defRPr>
    </a:lvl3pPr>
    <a:lvl4pPr marL="1994751" algn="l" defTabSz="1329836" rtl="0" eaLnBrk="1" latinLnBrk="0" hangingPunct="1">
      <a:defRPr sz="2600" kern="1200">
        <a:solidFill>
          <a:schemeClr val="tx1"/>
        </a:solidFill>
        <a:latin typeface="+mn-lt"/>
        <a:ea typeface="+mn-ea"/>
        <a:cs typeface="+mn-cs"/>
      </a:defRPr>
    </a:lvl4pPr>
    <a:lvl5pPr marL="2659671" algn="l" defTabSz="1329836" rtl="0" eaLnBrk="1" latinLnBrk="0" hangingPunct="1">
      <a:defRPr sz="2600" kern="1200">
        <a:solidFill>
          <a:schemeClr val="tx1"/>
        </a:solidFill>
        <a:latin typeface="+mn-lt"/>
        <a:ea typeface="+mn-ea"/>
        <a:cs typeface="+mn-cs"/>
      </a:defRPr>
    </a:lvl5pPr>
    <a:lvl6pPr marL="3324589" algn="l" defTabSz="1329836" rtl="0" eaLnBrk="1" latinLnBrk="0" hangingPunct="1">
      <a:defRPr sz="2600" kern="1200">
        <a:solidFill>
          <a:schemeClr val="tx1"/>
        </a:solidFill>
        <a:latin typeface="+mn-lt"/>
        <a:ea typeface="+mn-ea"/>
        <a:cs typeface="+mn-cs"/>
      </a:defRPr>
    </a:lvl6pPr>
    <a:lvl7pPr marL="3989504" algn="l" defTabSz="1329836" rtl="0" eaLnBrk="1" latinLnBrk="0" hangingPunct="1">
      <a:defRPr sz="2600" kern="1200">
        <a:solidFill>
          <a:schemeClr val="tx1"/>
        </a:solidFill>
        <a:latin typeface="+mn-lt"/>
        <a:ea typeface="+mn-ea"/>
        <a:cs typeface="+mn-cs"/>
      </a:defRPr>
    </a:lvl7pPr>
    <a:lvl8pPr marL="4654422" algn="l" defTabSz="1329836" rtl="0" eaLnBrk="1" latinLnBrk="0" hangingPunct="1">
      <a:defRPr sz="2600" kern="1200">
        <a:solidFill>
          <a:schemeClr val="tx1"/>
        </a:solidFill>
        <a:latin typeface="+mn-lt"/>
        <a:ea typeface="+mn-ea"/>
        <a:cs typeface="+mn-cs"/>
      </a:defRPr>
    </a:lvl8pPr>
    <a:lvl9pPr marL="5319340" algn="l" defTabSz="1329836"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5" d="100"/>
          <a:sy n="35" d="100"/>
        </p:scale>
        <p:origin x="-1632" y="-90"/>
      </p:cViewPr>
      <p:guideLst>
        <p:guide orient="horz" pos="3917"/>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3863381"/>
            <a:ext cx="8549640" cy="266577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7047337"/>
            <a:ext cx="7040880" cy="3178210"/>
          </a:xfrm>
        </p:spPr>
        <p:txBody>
          <a:bodyPr/>
          <a:lstStyle>
            <a:lvl1pPr marL="0" indent="0" algn="ctr">
              <a:buNone/>
              <a:defRPr>
                <a:solidFill>
                  <a:schemeClr val="tx1">
                    <a:tint val="75000"/>
                  </a:schemeClr>
                </a:solidFill>
              </a:defRPr>
            </a:lvl1pPr>
            <a:lvl2pPr marL="664918" indent="0" algn="ctr">
              <a:buNone/>
              <a:defRPr>
                <a:solidFill>
                  <a:schemeClr val="tx1">
                    <a:tint val="75000"/>
                  </a:schemeClr>
                </a:solidFill>
              </a:defRPr>
            </a:lvl2pPr>
            <a:lvl3pPr marL="1329836" indent="0" algn="ctr">
              <a:buNone/>
              <a:defRPr>
                <a:solidFill>
                  <a:schemeClr val="tx1">
                    <a:tint val="75000"/>
                  </a:schemeClr>
                </a:solidFill>
              </a:defRPr>
            </a:lvl3pPr>
            <a:lvl4pPr marL="1994751" indent="0" algn="ctr">
              <a:buNone/>
              <a:defRPr>
                <a:solidFill>
                  <a:schemeClr val="tx1">
                    <a:tint val="75000"/>
                  </a:schemeClr>
                </a:solidFill>
              </a:defRPr>
            </a:lvl4pPr>
            <a:lvl5pPr marL="2659671" indent="0" algn="ctr">
              <a:buNone/>
              <a:defRPr>
                <a:solidFill>
                  <a:schemeClr val="tx1">
                    <a:tint val="75000"/>
                  </a:schemeClr>
                </a:solidFill>
              </a:defRPr>
            </a:lvl5pPr>
            <a:lvl6pPr marL="3324589" indent="0" algn="ctr">
              <a:buNone/>
              <a:defRPr>
                <a:solidFill>
                  <a:schemeClr val="tx1">
                    <a:tint val="75000"/>
                  </a:schemeClr>
                </a:solidFill>
              </a:defRPr>
            </a:lvl6pPr>
            <a:lvl7pPr marL="3989504" indent="0" algn="ctr">
              <a:buNone/>
              <a:defRPr>
                <a:solidFill>
                  <a:schemeClr val="tx1">
                    <a:tint val="75000"/>
                  </a:schemeClr>
                </a:solidFill>
              </a:defRPr>
            </a:lvl7pPr>
            <a:lvl8pPr marL="4654422" indent="0" algn="ctr">
              <a:buNone/>
              <a:defRPr>
                <a:solidFill>
                  <a:schemeClr val="tx1">
                    <a:tint val="75000"/>
                  </a:schemeClr>
                </a:solidFill>
              </a:defRPr>
            </a:lvl8pPr>
            <a:lvl9pPr marL="53193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498052"/>
            <a:ext cx="2263140" cy="106113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498052"/>
            <a:ext cx="6621780" cy="106113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7" y="7991592"/>
            <a:ext cx="8549640" cy="2470022"/>
          </a:xfrm>
        </p:spPr>
        <p:txBody>
          <a:bodyPr anchor="t"/>
          <a:lstStyle>
            <a:lvl1pPr algn="l">
              <a:defRPr sz="5800" b="1" cap="all"/>
            </a:lvl1pPr>
          </a:lstStyle>
          <a:p>
            <a:r>
              <a:rPr lang="en-US" smtClean="0"/>
              <a:t>Click to edit Master title style</a:t>
            </a:r>
            <a:endParaRPr lang="en-US"/>
          </a:p>
        </p:txBody>
      </p:sp>
      <p:sp>
        <p:nvSpPr>
          <p:cNvPr id="3" name="Text Placeholder 2"/>
          <p:cNvSpPr>
            <a:spLocks noGrp="1"/>
          </p:cNvSpPr>
          <p:nvPr>
            <p:ph type="body" idx="1"/>
          </p:nvPr>
        </p:nvSpPr>
        <p:spPr>
          <a:xfrm>
            <a:off x="794547" y="5271120"/>
            <a:ext cx="8549640" cy="2720479"/>
          </a:xfrm>
        </p:spPr>
        <p:txBody>
          <a:bodyPr anchor="b"/>
          <a:lstStyle>
            <a:lvl1pPr marL="0" indent="0">
              <a:buNone/>
              <a:defRPr sz="2900">
                <a:solidFill>
                  <a:schemeClr val="tx1">
                    <a:tint val="75000"/>
                  </a:schemeClr>
                </a:solidFill>
              </a:defRPr>
            </a:lvl1pPr>
            <a:lvl2pPr marL="664918" indent="0">
              <a:buNone/>
              <a:defRPr sz="2600">
                <a:solidFill>
                  <a:schemeClr val="tx1">
                    <a:tint val="75000"/>
                  </a:schemeClr>
                </a:solidFill>
              </a:defRPr>
            </a:lvl2pPr>
            <a:lvl3pPr marL="1329836" indent="0">
              <a:buNone/>
              <a:defRPr sz="2300">
                <a:solidFill>
                  <a:schemeClr val="tx1">
                    <a:tint val="75000"/>
                  </a:schemeClr>
                </a:solidFill>
              </a:defRPr>
            </a:lvl3pPr>
            <a:lvl4pPr marL="1994751" indent="0">
              <a:buNone/>
              <a:defRPr sz="2000">
                <a:solidFill>
                  <a:schemeClr val="tx1">
                    <a:tint val="75000"/>
                  </a:schemeClr>
                </a:solidFill>
              </a:defRPr>
            </a:lvl4pPr>
            <a:lvl5pPr marL="2659671" indent="0">
              <a:buNone/>
              <a:defRPr sz="2000">
                <a:solidFill>
                  <a:schemeClr val="tx1">
                    <a:tint val="75000"/>
                  </a:schemeClr>
                </a:solidFill>
              </a:defRPr>
            </a:lvl5pPr>
            <a:lvl6pPr marL="3324589" indent="0">
              <a:buNone/>
              <a:defRPr sz="2000">
                <a:solidFill>
                  <a:schemeClr val="tx1">
                    <a:tint val="75000"/>
                  </a:schemeClr>
                </a:solidFill>
              </a:defRPr>
            </a:lvl6pPr>
            <a:lvl7pPr marL="3989504" indent="0">
              <a:buNone/>
              <a:defRPr sz="2000">
                <a:solidFill>
                  <a:schemeClr val="tx1">
                    <a:tint val="75000"/>
                  </a:schemeClr>
                </a:solidFill>
              </a:defRPr>
            </a:lvl7pPr>
            <a:lvl8pPr marL="4654422" indent="0">
              <a:buNone/>
              <a:defRPr sz="2000">
                <a:solidFill>
                  <a:schemeClr val="tx1">
                    <a:tint val="75000"/>
                  </a:schemeClr>
                </a:solidFill>
              </a:defRPr>
            </a:lvl8pPr>
            <a:lvl9pPr marL="53193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2901845"/>
            <a:ext cx="4442460" cy="8207502"/>
          </a:xfrm>
        </p:spPr>
        <p:txBody>
          <a:bodyPr/>
          <a:lstStyle>
            <a:lvl1pPr>
              <a:defRPr sz="41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2901845"/>
            <a:ext cx="4442460" cy="8207502"/>
          </a:xfrm>
        </p:spPr>
        <p:txBody>
          <a:bodyPr/>
          <a:lstStyle>
            <a:lvl1pPr>
              <a:defRPr sz="41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3" y="2783819"/>
            <a:ext cx="4444208" cy="1160166"/>
          </a:xfrm>
        </p:spPr>
        <p:txBody>
          <a:bodyPr anchor="b"/>
          <a:lstStyle>
            <a:lvl1pPr marL="0" indent="0">
              <a:buNone/>
              <a:defRPr sz="3500" b="1"/>
            </a:lvl1pPr>
            <a:lvl2pPr marL="664918" indent="0">
              <a:buNone/>
              <a:defRPr sz="2900" b="1"/>
            </a:lvl2pPr>
            <a:lvl3pPr marL="1329836" indent="0">
              <a:buNone/>
              <a:defRPr sz="2600" b="1"/>
            </a:lvl3pPr>
            <a:lvl4pPr marL="1994751" indent="0">
              <a:buNone/>
              <a:defRPr sz="2300" b="1"/>
            </a:lvl4pPr>
            <a:lvl5pPr marL="2659671" indent="0">
              <a:buNone/>
              <a:defRPr sz="2300" b="1"/>
            </a:lvl5pPr>
            <a:lvl6pPr marL="3324589" indent="0">
              <a:buNone/>
              <a:defRPr sz="2300" b="1"/>
            </a:lvl6pPr>
            <a:lvl7pPr marL="3989504" indent="0">
              <a:buNone/>
              <a:defRPr sz="2300" b="1"/>
            </a:lvl7pPr>
            <a:lvl8pPr marL="4654422" indent="0">
              <a:buNone/>
              <a:defRPr sz="2300" b="1"/>
            </a:lvl8pPr>
            <a:lvl9pPr marL="531934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502923" y="3943984"/>
            <a:ext cx="4444208" cy="7165363"/>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2" y="2783819"/>
            <a:ext cx="4445953" cy="1160166"/>
          </a:xfrm>
        </p:spPr>
        <p:txBody>
          <a:bodyPr anchor="b"/>
          <a:lstStyle>
            <a:lvl1pPr marL="0" indent="0">
              <a:buNone/>
              <a:defRPr sz="3500" b="1"/>
            </a:lvl1pPr>
            <a:lvl2pPr marL="664918" indent="0">
              <a:buNone/>
              <a:defRPr sz="2900" b="1"/>
            </a:lvl2pPr>
            <a:lvl3pPr marL="1329836" indent="0">
              <a:buNone/>
              <a:defRPr sz="2600" b="1"/>
            </a:lvl3pPr>
            <a:lvl4pPr marL="1994751" indent="0">
              <a:buNone/>
              <a:defRPr sz="2300" b="1"/>
            </a:lvl4pPr>
            <a:lvl5pPr marL="2659671" indent="0">
              <a:buNone/>
              <a:defRPr sz="2300" b="1"/>
            </a:lvl5pPr>
            <a:lvl6pPr marL="3324589" indent="0">
              <a:buNone/>
              <a:defRPr sz="2300" b="1"/>
            </a:lvl6pPr>
            <a:lvl7pPr marL="3989504" indent="0">
              <a:buNone/>
              <a:defRPr sz="2300" b="1"/>
            </a:lvl7pPr>
            <a:lvl8pPr marL="4654422" indent="0">
              <a:buNone/>
              <a:defRPr sz="2300" b="1"/>
            </a:lvl8pPr>
            <a:lvl9pPr marL="531934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5109532" y="3943984"/>
            <a:ext cx="4445953" cy="7165363"/>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3" y="495161"/>
            <a:ext cx="3309147" cy="2107292"/>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3932557" y="495168"/>
            <a:ext cx="5622926" cy="10614186"/>
          </a:xfrm>
        </p:spPr>
        <p:txBody>
          <a:bodyPr/>
          <a:lstStyle>
            <a:lvl1pPr>
              <a:defRPr sz="4600"/>
            </a:lvl1pPr>
            <a:lvl2pPr>
              <a:defRPr sz="41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3" y="2602459"/>
            <a:ext cx="3309147" cy="8506895"/>
          </a:xfrm>
        </p:spPr>
        <p:txBody>
          <a:bodyPr/>
          <a:lstStyle>
            <a:lvl1pPr marL="0" indent="0">
              <a:buNone/>
              <a:defRPr sz="2000"/>
            </a:lvl1pPr>
            <a:lvl2pPr marL="664918" indent="0">
              <a:buNone/>
              <a:defRPr sz="1700"/>
            </a:lvl2pPr>
            <a:lvl3pPr marL="1329836" indent="0">
              <a:buNone/>
              <a:defRPr sz="1500"/>
            </a:lvl3pPr>
            <a:lvl4pPr marL="1994751" indent="0">
              <a:buNone/>
              <a:defRPr sz="1200"/>
            </a:lvl4pPr>
            <a:lvl5pPr marL="2659671" indent="0">
              <a:buNone/>
              <a:defRPr sz="1200"/>
            </a:lvl5pPr>
            <a:lvl6pPr marL="3324589" indent="0">
              <a:buNone/>
              <a:defRPr sz="1200"/>
            </a:lvl6pPr>
            <a:lvl7pPr marL="3989504" indent="0">
              <a:buNone/>
              <a:defRPr sz="1200"/>
            </a:lvl7pPr>
            <a:lvl8pPr marL="4654422" indent="0">
              <a:buNone/>
              <a:defRPr sz="1200"/>
            </a:lvl8pPr>
            <a:lvl9pPr marL="531934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8" y="8705539"/>
            <a:ext cx="6035040" cy="1027737"/>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1971518" y="1111219"/>
            <a:ext cx="6035040" cy="7461885"/>
          </a:xfrm>
        </p:spPr>
        <p:txBody>
          <a:bodyPr/>
          <a:lstStyle>
            <a:lvl1pPr marL="0" indent="0">
              <a:buNone/>
              <a:defRPr sz="4600"/>
            </a:lvl1pPr>
            <a:lvl2pPr marL="664918" indent="0">
              <a:buNone/>
              <a:defRPr sz="4100"/>
            </a:lvl2pPr>
            <a:lvl3pPr marL="1329836" indent="0">
              <a:buNone/>
              <a:defRPr sz="3500"/>
            </a:lvl3pPr>
            <a:lvl4pPr marL="1994751" indent="0">
              <a:buNone/>
              <a:defRPr sz="2900"/>
            </a:lvl4pPr>
            <a:lvl5pPr marL="2659671" indent="0">
              <a:buNone/>
              <a:defRPr sz="2900"/>
            </a:lvl5pPr>
            <a:lvl6pPr marL="3324589" indent="0">
              <a:buNone/>
              <a:defRPr sz="2900"/>
            </a:lvl6pPr>
            <a:lvl7pPr marL="3989504" indent="0">
              <a:buNone/>
              <a:defRPr sz="2900"/>
            </a:lvl7pPr>
            <a:lvl8pPr marL="4654422" indent="0">
              <a:buNone/>
              <a:defRPr sz="2900"/>
            </a:lvl8pPr>
            <a:lvl9pPr marL="5319340" indent="0">
              <a:buNone/>
              <a:defRPr sz="2900"/>
            </a:lvl9pPr>
          </a:lstStyle>
          <a:p>
            <a:endParaRPr lang="en-US"/>
          </a:p>
        </p:txBody>
      </p:sp>
      <p:sp>
        <p:nvSpPr>
          <p:cNvPr id="4" name="Text Placeholder 3"/>
          <p:cNvSpPr>
            <a:spLocks noGrp="1"/>
          </p:cNvSpPr>
          <p:nvPr>
            <p:ph type="body" sz="half" idx="2"/>
          </p:nvPr>
        </p:nvSpPr>
        <p:spPr>
          <a:xfrm>
            <a:off x="1971518" y="9733277"/>
            <a:ext cx="6035040" cy="1459558"/>
          </a:xfrm>
        </p:spPr>
        <p:txBody>
          <a:bodyPr/>
          <a:lstStyle>
            <a:lvl1pPr marL="0" indent="0">
              <a:buNone/>
              <a:defRPr sz="2000"/>
            </a:lvl1pPr>
            <a:lvl2pPr marL="664918" indent="0">
              <a:buNone/>
              <a:defRPr sz="1700"/>
            </a:lvl2pPr>
            <a:lvl3pPr marL="1329836" indent="0">
              <a:buNone/>
              <a:defRPr sz="1500"/>
            </a:lvl3pPr>
            <a:lvl4pPr marL="1994751" indent="0">
              <a:buNone/>
              <a:defRPr sz="1200"/>
            </a:lvl4pPr>
            <a:lvl5pPr marL="2659671" indent="0">
              <a:buNone/>
              <a:defRPr sz="1200"/>
            </a:lvl5pPr>
            <a:lvl6pPr marL="3324589" indent="0">
              <a:buNone/>
              <a:defRPr sz="1200"/>
            </a:lvl6pPr>
            <a:lvl7pPr marL="3989504" indent="0">
              <a:buNone/>
              <a:defRPr sz="1200"/>
            </a:lvl7pPr>
            <a:lvl8pPr marL="4654422" indent="0">
              <a:buNone/>
              <a:defRPr sz="1200"/>
            </a:lvl8pPr>
            <a:lvl9pPr marL="531934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98030"/>
            <a:ext cx="9052560" cy="2072746"/>
          </a:xfrm>
          <a:prstGeom prst="rect">
            <a:avLst/>
          </a:prstGeom>
        </p:spPr>
        <p:txBody>
          <a:bodyPr vert="horz" lIns="132985" tIns="66491" rIns="132985" bIns="6649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2901845"/>
            <a:ext cx="9052560" cy="8207502"/>
          </a:xfrm>
          <a:prstGeom prst="rect">
            <a:avLst/>
          </a:prstGeom>
        </p:spPr>
        <p:txBody>
          <a:bodyPr vert="horz" lIns="132985" tIns="66491" rIns="132985" bIns="664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11526787"/>
            <a:ext cx="2346960" cy="662122"/>
          </a:xfrm>
          <a:prstGeom prst="rect">
            <a:avLst/>
          </a:prstGeom>
        </p:spPr>
        <p:txBody>
          <a:bodyPr vert="horz" lIns="132985" tIns="66491" rIns="132985" bIns="66491" rtlCol="0" anchor="ctr"/>
          <a:lstStyle>
            <a:lvl1pPr algn="l">
              <a:defRPr sz="1700">
                <a:solidFill>
                  <a:schemeClr val="tx1">
                    <a:tint val="75000"/>
                  </a:schemeClr>
                </a:solidFill>
              </a:defRPr>
            </a:lvl1pPr>
          </a:lstStyle>
          <a:p>
            <a:fld id="{1D8BD707-D9CF-40AE-B4C6-C98DA3205C09}" type="datetimeFigureOut">
              <a:rPr lang="en-US" smtClean="0"/>
              <a:pPr/>
              <a:t>6/28/2020</a:t>
            </a:fld>
            <a:endParaRPr lang="en-US"/>
          </a:p>
        </p:txBody>
      </p:sp>
      <p:sp>
        <p:nvSpPr>
          <p:cNvPr id="5" name="Footer Placeholder 4"/>
          <p:cNvSpPr>
            <a:spLocks noGrp="1"/>
          </p:cNvSpPr>
          <p:nvPr>
            <p:ph type="ftr" sz="quarter" idx="3"/>
          </p:nvPr>
        </p:nvSpPr>
        <p:spPr>
          <a:xfrm>
            <a:off x="3436620" y="11526787"/>
            <a:ext cx="3185160" cy="662122"/>
          </a:xfrm>
          <a:prstGeom prst="rect">
            <a:avLst/>
          </a:prstGeom>
        </p:spPr>
        <p:txBody>
          <a:bodyPr vert="horz" lIns="132985" tIns="66491" rIns="132985" bIns="6649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11526787"/>
            <a:ext cx="2346960" cy="662122"/>
          </a:xfrm>
          <a:prstGeom prst="rect">
            <a:avLst/>
          </a:prstGeom>
        </p:spPr>
        <p:txBody>
          <a:bodyPr vert="horz" lIns="132985" tIns="66491" rIns="132985" bIns="66491" rtlCol="0" anchor="ctr"/>
          <a:lstStyle>
            <a:lvl1pPr algn="r">
              <a:defRPr sz="17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9836" rtl="0" eaLnBrk="1" latinLnBrk="0" hangingPunct="1">
        <a:spcBef>
          <a:spcPct val="0"/>
        </a:spcBef>
        <a:buNone/>
        <a:defRPr sz="6400" kern="1200">
          <a:solidFill>
            <a:schemeClr val="tx1"/>
          </a:solidFill>
          <a:latin typeface="+mj-lt"/>
          <a:ea typeface="+mj-ea"/>
          <a:cs typeface="+mj-cs"/>
        </a:defRPr>
      </a:lvl1pPr>
    </p:titleStyle>
    <p:bodyStyle>
      <a:lvl1pPr marL="498687" indent="-498687" algn="l" defTabSz="1329836"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80491" indent="-415573" algn="l" defTabSz="1329836" rtl="0" eaLnBrk="1" latinLnBrk="0" hangingPunct="1">
        <a:spcBef>
          <a:spcPct val="20000"/>
        </a:spcBef>
        <a:buFont typeface="Arial" pitchFamily="34" charset="0"/>
        <a:buChar char="–"/>
        <a:defRPr sz="4100" kern="1200">
          <a:solidFill>
            <a:schemeClr val="tx1"/>
          </a:solidFill>
          <a:latin typeface="+mn-lt"/>
          <a:ea typeface="+mn-ea"/>
          <a:cs typeface="+mn-cs"/>
        </a:defRPr>
      </a:lvl2pPr>
      <a:lvl3pPr marL="1662292" indent="-332459" algn="l" defTabSz="1329836"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2327212"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92127"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657045"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321963"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986881"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651798" indent="-332459" algn="l" defTabSz="1329836"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29836" rtl="0" eaLnBrk="1" latinLnBrk="0" hangingPunct="1">
        <a:defRPr sz="2600" kern="1200">
          <a:solidFill>
            <a:schemeClr val="tx1"/>
          </a:solidFill>
          <a:latin typeface="+mn-lt"/>
          <a:ea typeface="+mn-ea"/>
          <a:cs typeface="+mn-cs"/>
        </a:defRPr>
      </a:lvl1pPr>
      <a:lvl2pPr marL="664918" algn="l" defTabSz="1329836" rtl="0" eaLnBrk="1" latinLnBrk="0" hangingPunct="1">
        <a:defRPr sz="2600" kern="1200">
          <a:solidFill>
            <a:schemeClr val="tx1"/>
          </a:solidFill>
          <a:latin typeface="+mn-lt"/>
          <a:ea typeface="+mn-ea"/>
          <a:cs typeface="+mn-cs"/>
        </a:defRPr>
      </a:lvl2pPr>
      <a:lvl3pPr marL="1329836" algn="l" defTabSz="1329836" rtl="0" eaLnBrk="1" latinLnBrk="0" hangingPunct="1">
        <a:defRPr sz="2600" kern="1200">
          <a:solidFill>
            <a:schemeClr val="tx1"/>
          </a:solidFill>
          <a:latin typeface="+mn-lt"/>
          <a:ea typeface="+mn-ea"/>
          <a:cs typeface="+mn-cs"/>
        </a:defRPr>
      </a:lvl3pPr>
      <a:lvl4pPr marL="1994751" algn="l" defTabSz="1329836" rtl="0" eaLnBrk="1" latinLnBrk="0" hangingPunct="1">
        <a:defRPr sz="2600" kern="1200">
          <a:solidFill>
            <a:schemeClr val="tx1"/>
          </a:solidFill>
          <a:latin typeface="+mn-lt"/>
          <a:ea typeface="+mn-ea"/>
          <a:cs typeface="+mn-cs"/>
        </a:defRPr>
      </a:lvl4pPr>
      <a:lvl5pPr marL="2659671" algn="l" defTabSz="1329836" rtl="0" eaLnBrk="1" latinLnBrk="0" hangingPunct="1">
        <a:defRPr sz="2600" kern="1200">
          <a:solidFill>
            <a:schemeClr val="tx1"/>
          </a:solidFill>
          <a:latin typeface="+mn-lt"/>
          <a:ea typeface="+mn-ea"/>
          <a:cs typeface="+mn-cs"/>
        </a:defRPr>
      </a:lvl5pPr>
      <a:lvl6pPr marL="3324589" algn="l" defTabSz="1329836" rtl="0" eaLnBrk="1" latinLnBrk="0" hangingPunct="1">
        <a:defRPr sz="2600" kern="1200">
          <a:solidFill>
            <a:schemeClr val="tx1"/>
          </a:solidFill>
          <a:latin typeface="+mn-lt"/>
          <a:ea typeface="+mn-ea"/>
          <a:cs typeface="+mn-cs"/>
        </a:defRPr>
      </a:lvl6pPr>
      <a:lvl7pPr marL="3989504" algn="l" defTabSz="1329836" rtl="0" eaLnBrk="1" latinLnBrk="0" hangingPunct="1">
        <a:defRPr sz="2600" kern="1200">
          <a:solidFill>
            <a:schemeClr val="tx1"/>
          </a:solidFill>
          <a:latin typeface="+mn-lt"/>
          <a:ea typeface="+mn-ea"/>
          <a:cs typeface="+mn-cs"/>
        </a:defRPr>
      </a:lvl7pPr>
      <a:lvl8pPr marL="4654422" algn="l" defTabSz="1329836" rtl="0" eaLnBrk="1" latinLnBrk="0" hangingPunct="1">
        <a:defRPr sz="2600" kern="1200">
          <a:solidFill>
            <a:schemeClr val="tx1"/>
          </a:solidFill>
          <a:latin typeface="+mn-lt"/>
          <a:ea typeface="+mn-ea"/>
          <a:cs typeface="+mn-cs"/>
        </a:defRPr>
      </a:lvl8pPr>
      <a:lvl9pPr marL="5319340" algn="l" defTabSz="132983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Carbohydrate </a:t>
            </a:r>
            <a:r>
              <a:rPr lang="en-US" dirty="0" err="1" smtClean="0"/>
              <a:t>Metabilosm</a:t>
            </a:r>
            <a:endParaRPr lang="en-US" dirty="0"/>
          </a:p>
        </p:txBody>
      </p:sp>
      <p:sp>
        <p:nvSpPr>
          <p:cNvPr id="3" name="Subtitle 2"/>
          <p:cNvSpPr>
            <a:spLocks noGrp="1"/>
          </p:cNvSpPr>
          <p:nvPr>
            <p:ph type="subTitle" idx="1"/>
          </p:nvPr>
        </p:nvSpPr>
        <p:spPr/>
        <p:txBody>
          <a:bodyPr/>
          <a:lstStyle/>
          <a:p>
            <a:r>
              <a:rPr lang="en-US" dirty="0" err="1" smtClean="0"/>
              <a:t>Nasreen</a:t>
            </a:r>
            <a:r>
              <a:rPr lang="en-US" dirty="0" smtClean="0"/>
              <a:t> </a:t>
            </a:r>
            <a:r>
              <a:rPr lang="en-US" dirty="0" err="1" smtClean="0"/>
              <a:t>Afroze</a:t>
            </a:r>
            <a:endParaRPr lang="en-US" dirty="0" smtClean="0"/>
          </a:p>
          <a:p>
            <a:r>
              <a:rPr lang="en-US" smtClean="0"/>
              <a:t>Associate Professor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60437"/>
            <a:ext cx="5029200" cy="492443"/>
          </a:xfrm>
          <a:prstGeom prst="rect">
            <a:avLst/>
          </a:prstGeom>
        </p:spPr>
        <p:txBody>
          <a:bodyPr>
            <a:spAutoFit/>
          </a:bodyPr>
          <a:lstStyle/>
          <a:p>
            <a:r>
              <a:rPr lang="en-US" dirty="0" smtClean="0"/>
              <a:t>Step 8: </a:t>
            </a:r>
            <a:r>
              <a:rPr lang="en-US" dirty="0" err="1" smtClean="0"/>
              <a:t>Phosphoglycerate</a:t>
            </a:r>
            <a:r>
              <a:rPr lang="en-US" dirty="0" smtClean="0"/>
              <a:t> </a:t>
            </a:r>
            <a:r>
              <a:rPr lang="en-US" dirty="0" err="1" smtClean="0"/>
              <a:t>Mutase</a:t>
            </a:r>
            <a:endParaRPr lang="en-US" dirty="0" smtClean="0"/>
          </a:p>
        </p:txBody>
      </p:sp>
      <p:pic>
        <p:nvPicPr>
          <p:cNvPr id="22530" name="Picture 2" descr="step7-Glycolysis"/>
          <p:cNvPicPr>
            <a:picLocks noChangeAspect="1" noChangeArrowheads="1"/>
          </p:cNvPicPr>
          <p:nvPr/>
        </p:nvPicPr>
        <p:blipFill>
          <a:blip r:embed="rId2"/>
          <a:srcRect/>
          <a:stretch>
            <a:fillRect/>
          </a:stretch>
        </p:blipFill>
        <p:spPr bwMode="auto">
          <a:xfrm>
            <a:off x="838199" y="1951037"/>
            <a:ext cx="8881233" cy="3048000"/>
          </a:xfrm>
          <a:prstGeom prst="rect">
            <a:avLst/>
          </a:prstGeom>
          <a:noFill/>
        </p:spPr>
      </p:pic>
      <p:sp>
        <p:nvSpPr>
          <p:cNvPr id="4" name="Rectangle 3"/>
          <p:cNvSpPr/>
          <p:nvPr/>
        </p:nvSpPr>
        <p:spPr>
          <a:xfrm>
            <a:off x="914400" y="4999037"/>
            <a:ext cx="5029200" cy="492443"/>
          </a:xfrm>
          <a:prstGeom prst="rect">
            <a:avLst/>
          </a:prstGeom>
        </p:spPr>
        <p:txBody>
          <a:bodyPr>
            <a:spAutoFit/>
          </a:bodyPr>
          <a:lstStyle/>
          <a:p>
            <a:r>
              <a:rPr lang="en-US" dirty="0" smtClean="0"/>
              <a:t>Step 9: </a:t>
            </a:r>
            <a:r>
              <a:rPr lang="en-US" dirty="0" err="1" smtClean="0"/>
              <a:t>Enolase</a:t>
            </a:r>
            <a:endParaRPr lang="en-US" dirty="0" smtClean="0"/>
          </a:p>
        </p:txBody>
      </p:sp>
      <p:sp>
        <p:nvSpPr>
          <p:cNvPr id="22532" name="AutoShape 4" descr="step8-Glycolysis"/>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4" name="Picture 6" descr="step8-Glycolysis"/>
          <p:cNvPicPr>
            <a:picLocks noChangeAspect="1" noChangeArrowheads="1"/>
          </p:cNvPicPr>
          <p:nvPr/>
        </p:nvPicPr>
        <p:blipFill>
          <a:blip r:embed="rId3"/>
          <a:srcRect/>
          <a:stretch>
            <a:fillRect/>
          </a:stretch>
        </p:blipFill>
        <p:spPr bwMode="auto">
          <a:xfrm>
            <a:off x="914400" y="5684836"/>
            <a:ext cx="8602406" cy="2843967"/>
          </a:xfrm>
          <a:prstGeom prst="rect">
            <a:avLst/>
          </a:prstGeom>
          <a:noFill/>
        </p:spPr>
      </p:pic>
      <p:sp>
        <p:nvSpPr>
          <p:cNvPr id="7" name="Rectangle 6"/>
          <p:cNvSpPr/>
          <p:nvPr/>
        </p:nvSpPr>
        <p:spPr>
          <a:xfrm>
            <a:off x="1143000" y="8351837"/>
            <a:ext cx="3512115" cy="492443"/>
          </a:xfrm>
          <a:prstGeom prst="rect">
            <a:avLst/>
          </a:prstGeom>
        </p:spPr>
        <p:txBody>
          <a:bodyPr wrap="none">
            <a:spAutoFit/>
          </a:bodyPr>
          <a:lstStyle/>
          <a:p>
            <a:r>
              <a:rPr lang="en-US" dirty="0" smtClean="0"/>
              <a:t>Step 10: </a:t>
            </a:r>
            <a:r>
              <a:rPr lang="en-US" dirty="0" err="1" smtClean="0"/>
              <a:t>Pyruvate</a:t>
            </a:r>
            <a:r>
              <a:rPr lang="en-US" dirty="0" smtClean="0"/>
              <a:t> </a:t>
            </a:r>
            <a:r>
              <a:rPr lang="en-US" dirty="0" err="1" smtClean="0"/>
              <a:t>Kinase</a:t>
            </a:r>
            <a:endParaRPr lang="en-US" dirty="0"/>
          </a:p>
        </p:txBody>
      </p:sp>
      <p:pic>
        <p:nvPicPr>
          <p:cNvPr id="22536" name="Picture 8" descr="https://laboratoryinfo.com/wp-content/uploads/2016/02/glycolysis-step-10.png"/>
          <p:cNvPicPr>
            <a:picLocks noChangeAspect="1" noChangeArrowheads="1"/>
          </p:cNvPicPr>
          <p:nvPr/>
        </p:nvPicPr>
        <p:blipFill>
          <a:blip r:embed="rId4"/>
          <a:srcRect/>
          <a:stretch>
            <a:fillRect/>
          </a:stretch>
        </p:blipFill>
        <p:spPr bwMode="auto">
          <a:xfrm>
            <a:off x="914399" y="8961437"/>
            <a:ext cx="8863717" cy="2971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417637"/>
          <a:ext cx="8458200" cy="4648201"/>
        </p:xfrm>
        <a:graphic>
          <a:graphicData uri="http://schemas.openxmlformats.org/drawingml/2006/table">
            <a:tbl>
              <a:tblPr/>
              <a:tblGrid>
                <a:gridCol w="2114550"/>
                <a:gridCol w="2114550"/>
                <a:gridCol w="2114550"/>
                <a:gridCol w="2114550"/>
              </a:tblGrid>
              <a:tr h="1212573">
                <a:tc>
                  <a:txBody>
                    <a:bodyPr/>
                    <a:lstStyle/>
                    <a:p>
                      <a:pPr algn="l" fontAlgn="t"/>
                      <a:r>
                        <a:rPr lang="en-US" sz="2100" dirty="0"/>
                        <a:t>Step</a:t>
                      </a:r>
                    </a:p>
                  </a:txBody>
                  <a:tcPr marL="75115" marR="75115" marT="37558" marB="37558">
                    <a:lnL>
                      <a:noFill/>
                    </a:lnL>
                    <a:lnR w="9525" cap="flat" cmpd="sng" algn="ctr">
                      <a:solidFill>
                        <a:srgbClr val="EEEEEE"/>
                      </a:solidFill>
                      <a:prstDash val="dot"/>
                      <a:round/>
                      <a:headEnd type="none" w="med" len="med"/>
                      <a:tailEnd type="none" w="med" len="med"/>
                    </a:lnR>
                    <a:lnT>
                      <a:noFill/>
                    </a:lnT>
                    <a:lnB w="9525" cap="flat" cmpd="sng" algn="ctr">
                      <a:solidFill>
                        <a:srgbClr val="EEEEEE"/>
                      </a:solidFill>
                      <a:prstDash val="solid"/>
                      <a:round/>
                      <a:headEnd type="none" w="med" len="med"/>
                      <a:tailEnd type="none" w="med" len="med"/>
                    </a:lnB>
                    <a:solidFill>
                      <a:srgbClr val="FAFAFA"/>
                    </a:solidFill>
                  </a:tcPr>
                </a:tc>
                <a:tc>
                  <a:txBody>
                    <a:bodyPr/>
                    <a:lstStyle/>
                    <a:p>
                      <a:pPr algn="l" fontAlgn="t"/>
                      <a:r>
                        <a:rPr lang="en-US" sz="2100"/>
                        <a:t>Enzyme</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a:noFill/>
                    </a:lnT>
                    <a:lnB w="9525" cap="flat" cmpd="sng" algn="ctr">
                      <a:solidFill>
                        <a:srgbClr val="EEEEEE"/>
                      </a:solidFill>
                      <a:prstDash val="solid"/>
                      <a:round/>
                      <a:headEnd type="none" w="med" len="med"/>
                      <a:tailEnd type="none" w="med" len="med"/>
                    </a:lnB>
                    <a:solidFill>
                      <a:srgbClr val="FAFAFA"/>
                    </a:solidFill>
                  </a:tcPr>
                </a:tc>
                <a:tc>
                  <a:txBody>
                    <a:bodyPr/>
                    <a:lstStyle/>
                    <a:p>
                      <a:pPr algn="l" fontAlgn="t"/>
                      <a:r>
                        <a:rPr lang="en-US" sz="2100"/>
                        <a:t>Source</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a:noFill/>
                    </a:lnT>
                    <a:lnB w="9525" cap="flat" cmpd="sng" algn="ctr">
                      <a:solidFill>
                        <a:srgbClr val="EEEEEE"/>
                      </a:solidFill>
                      <a:prstDash val="solid"/>
                      <a:round/>
                      <a:headEnd type="none" w="med" len="med"/>
                      <a:tailEnd type="none" w="med" len="med"/>
                    </a:lnB>
                    <a:solidFill>
                      <a:srgbClr val="FAFAFA"/>
                    </a:solidFill>
                  </a:tcPr>
                </a:tc>
                <a:tc>
                  <a:txBody>
                    <a:bodyPr/>
                    <a:lstStyle/>
                    <a:p>
                      <a:pPr algn="l" fontAlgn="t"/>
                      <a:r>
                        <a:rPr lang="en-US" sz="2100"/>
                        <a:t>No. of ATP Formed/consumed</a:t>
                      </a:r>
                    </a:p>
                  </a:txBody>
                  <a:tcPr marL="75115" marR="75115" marT="37558" marB="37558">
                    <a:lnL w="9525" cap="flat" cmpd="sng" algn="ctr">
                      <a:solidFill>
                        <a:srgbClr val="EEEEEE"/>
                      </a:solidFill>
                      <a:prstDash val="dot"/>
                      <a:round/>
                      <a:headEnd type="none" w="med" len="med"/>
                      <a:tailEnd type="none" w="med" len="med"/>
                    </a:lnL>
                    <a:lnR>
                      <a:noFill/>
                    </a:lnR>
                    <a:lnT>
                      <a:noFill/>
                    </a:lnT>
                    <a:lnB w="9525" cap="flat" cmpd="sng" algn="ctr">
                      <a:solidFill>
                        <a:srgbClr val="EEEEEE"/>
                      </a:solidFill>
                      <a:prstDash val="solid"/>
                      <a:round/>
                      <a:headEnd type="none" w="med" len="med"/>
                      <a:tailEnd type="none" w="med" len="med"/>
                    </a:lnB>
                    <a:solidFill>
                      <a:srgbClr val="FAFAFA"/>
                    </a:solidFill>
                  </a:tcPr>
                </a:tc>
              </a:tr>
              <a:tr h="461933">
                <a:tc>
                  <a:txBody>
                    <a:bodyPr/>
                    <a:lstStyle/>
                    <a:p>
                      <a:pPr algn="l" fontAlgn="t"/>
                      <a:r>
                        <a:rPr lang="en-US" sz="2100"/>
                        <a:t>1</a:t>
                      </a:r>
                    </a:p>
                  </a:txBody>
                  <a:tcPr marL="75115" marR="75115" marT="37558" marB="37558">
                    <a:lnL>
                      <a:noFill/>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Hexokinase</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-1</a:t>
                      </a:r>
                    </a:p>
                  </a:txBody>
                  <a:tcPr marL="75115" marR="75115" marT="37558" marB="37558">
                    <a:lnL w="9525" cap="flat" cmpd="sng" algn="ctr">
                      <a:solidFill>
                        <a:srgbClr val="EEEEEE"/>
                      </a:solidFill>
                      <a:prstDash val="dot"/>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837254">
                <a:tc>
                  <a:txBody>
                    <a:bodyPr/>
                    <a:lstStyle/>
                    <a:p>
                      <a:pPr algn="l" fontAlgn="t"/>
                      <a:r>
                        <a:rPr lang="en-US" sz="2100"/>
                        <a:t>3</a:t>
                      </a:r>
                    </a:p>
                  </a:txBody>
                  <a:tcPr marL="75115" marR="75115" marT="37558" marB="37558">
                    <a:lnL>
                      <a:noFill/>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Phosphofructokinase</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-1</a:t>
                      </a:r>
                    </a:p>
                  </a:txBody>
                  <a:tcPr marL="75115" marR="75115" marT="37558" marB="37558">
                    <a:lnL w="9525" cap="flat" cmpd="sng" algn="ctr">
                      <a:solidFill>
                        <a:srgbClr val="EEEEEE"/>
                      </a:solidFill>
                      <a:prstDash val="dot"/>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837254">
                <a:tc>
                  <a:txBody>
                    <a:bodyPr/>
                    <a:lstStyle/>
                    <a:p>
                      <a:pPr algn="l" fontAlgn="t"/>
                      <a:r>
                        <a:rPr lang="en-US" sz="2100"/>
                        <a:t>7</a:t>
                      </a:r>
                    </a:p>
                  </a:txBody>
                  <a:tcPr marL="75115" marR="75115" marT="37558" marB="37558">
                    <a:lnL>
                      <a:noFill/>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Phosphoglycerate kinase</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ATP</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(+1) x 2 = +2</a:t>
                      </a:r>
                    </a:p>
                  </a:txBody>
                  <a:tcPr marL="75115" marR="75115" marT="37558" marB="37558">
                    <a:lnL w="9525" cap="flat" cmpd="sng" algn="ctr">
                      <a:solidFill>
                        <a:srgbClr val="EEEEEE"/>
                      </a:solidFill>
                      <a:prstDash val="dot"/>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837254">
                <a:tc>
                  <a:txBody>
                    <a:bodyPr/>
                    <a:lstStyle/>
                    <a:p>
                      <a:pPr algn="l" fontAlgn="t"/>
                      <a:r>
                        <a:rPr lang="en-US" sz="2100"/>
                        <a:t>10</a:t>
                      </a:r>
                    </a:p>
                  </a:txBody>
                  <a:tcPr marL="75115" marR="75115" marT="37558" marB="37558">
                    <a:lnL>
                      <a:noFill/>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dirty="0" err="1"/>
                        <a:t>Pyruvate</a:t>
                      </a:r>
                      <a:r>
                        <a:rPr lang="en-US" sz="2100" dirty="0"/>
                        <a:t> </a:t>
                      </a:r>
                      <a:r>
                        <a:rPr lang="en-US" sz="2100" dirty="0" err="1"/>
                        <a:t>kinase</a:t>
                      </a:r>
                      <a:endParaRPr lang="en-US" sz="2100" dirty="0"/>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ATP</a:t>
                      </a:r>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US" sz="2100"/>
                        <a:t>(+1) x 2 = +2</a:t>
                      </a:r>
                    </a:p>
                  </a:txBody>
                  <a:tcPr marL="75115" marR="75115" marT="37558" marB="37558">
                    <a:lnL w="9525" cap="flat" cmpd="sng" algn="ctr">
                      <a:solidFill>
                        <a:srgbClr val="EEEEEE"/>
                      </a:solidFill>
                      <a:prstDash val="dot"/>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461933">
                <a:tc>
                  <a:txBody>
                    <a:bodyPr/>
                    <a:lstStyle/>
                    <a:p>
                      <a:pPr algn="l" fontAlgn="t"/>
                      <a:r>
                        <a:rPr lang="en-US" sz="2100" b="1"/>
                        <a:t>Net Yield</a:t>
                      </a:r>
                      <a:endParaRPr lang="en-US" sz="2100"/>
                    </a:p>
                  </a:txBody>
                  <a:tcPr marL="75115" marR="75115" marT="37558" marB="37558">
                    <a:lnL>
                      <a:noFill/>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a:noFill/>
                    </a:lnB>
                    <a:solidFill>
                      <a:srgbClr val="FFFFFF"/>
                    </a:solidFill>
                  </a:tcPr>
                </a:tc>
                <a:tc>
                  <a:txBody>
                    <a:bodyPr/>
                    <a:lstStyle/>
                    <a:p>
                      <a:pPr algn="l" fontAlgn="t"/>
                      <a:endParaRPr lang="en-US" sz="2100"/>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a:noFill/>
                    </a:lnB>
                    <a:solidFill>
                      <a:srgbClr val="FFFFFF"/>
                    </a:solidFill>
                  </a:tcPr>
                </a:tc>
                <a:tc>
                  <a:txBody>
                    <a:bodyPr/>
                    <a:lstStyle/>
                    <a:p>
                      <a:pPr algn="l" fontAlgn="t"/>
                      <a:endParaRPr lang="en-US" sz="2100"/>
                    </a:p>
                  </a:txBody>
                  <a:tcPr marL="75115" marR="75115" marT="37558" marB="37558">
                    <a:lnL w="9525" cap="flat" cmpd="sng" algn="ctr">
                      <a:solidFill>
                        <a:srgbClr val="EEEEEE"/>
                      </a:solidFill>
                      <a:prstDash val="dot"/>
                      <a:round/>
                      <a:headEnd type="none" w="med" len="med"/>
                      <a:tailEnd type="none" w="med" len="med"/>
                    </a:lnL>
                    <a:lnR w="9525" cap="flat" cmpd="sng" algn="ctr">
                      <a:solidFill>
                        <a:srgbClr val="EEEEEE"/>
                      </a:solidFill>
                      <a:prstDash val="dot"/>
                      <a:round/>
                      <a:headEnd type="none" w="med" len="med"/>
                      <a:tailEnd type="none" w="med" len="med"/>
                    </a:lnR>
                    <a:lnT w="9525" cap="flat" cmpd="sng" algn="ctr">
                      <a:solidFill>
                        <a:srgbClr val="EEEEEE"/>
                      </a:solidFill>
                      <a:prstDash val="solid"/>
                      <a:round/>
                      <a:headEnd type="none" w="med" len="med"/>
                      <a:tailEnd type="none" w="med" len="med"/>
                    </a:lnT>
                    <a:lnB>
                      <a:noFill/>
                    </a:lnB>
                    <a:solidFill>
                      <a:srgbClr val="FFFFFF"/>
                    </a:solidFill>
                  </a:tcPr>
                </a:tc>
                <a:tc>
                  <a:txBody>
                    <a:bodyPr/>
                    <a:lstStyle/>
                    <a:p>
                      <a:pPr algn="l" fontAlgn="t"/>
                      <a:r>
                        <a:rPr lang="en-US" sz="2100" b="1" dirty="0"/>
                        <a:t>2 ATPs</a:t>
                      </a:r>
                      <a:endParaRPr lang="en-US" sz="2100" dirty="0"/>
                    </a:p>
                  </a:txBody>
                  <a:tcPr marL="75115" marR="75115" marT="37558" marB="37558">
                    <a:lnL w="9525" cap="flat" cmpd="sng" algn="ctr">
                      <a:solidFill>
                        <a:srgbClr val="EEEEEE"/>
                      </a:solidFill>
                      <a:prstDash val="dot"/>
                      <a:round/>
                      <a:headEnd type="none" w="med" len="med"/>
                      <a:tailEnd type="none" w="med" len="med"/>
                    </a:lnL>
                    <a:lnR>
                      <a:noFill/>
                    </a:lnR>
                    <a:lnT w="9525" cap="flat" cmpd="sng" algn="ctr">
                      <a:solidFill>
                        <a:srgbClr val="EEEEEE"/>
                      </a:solidFill>
                      <a:prstDash val="solid"/>
                      <a:round/>
                      <a:headEnd type="none" w="med" len="med"/>
                      <a:tailEnd type="none" w="med" len="med"/>
                    </a:lnT>
                    <a:lnB>
                      <a:noFill/>
                    </a:lnB>
                    <a:solidFill>
                      <a:srgbClr val="FFFFFF"/>
                    </a:solidFill>
                  </a:tcPr>
                </a:tc>
              </a:tr>
            </a:tbl>
          </a:graphicData>
        </a:graphic>
      </p:graphicFrame>
      <p:sp>
        <p:nvSpPr>
          <p:cNvPr id="23553" name="Rectangle 1"/>
          <p:cNvSpPr>
            <a:spLocks noChangeArrowheads="1"/>
          </p:cNvSpPr>
          <p:nvPr/>
        </p:nvSpPr>
        <p:spPr bwMode="auto">
          <a:xfrm>
            <a:off x="457200" y="655637"/>
            <a:ext cx="7391400" cy="64633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222222"/>
                </a:solidFill>
                <a:effectLst/>
                <a:latin typeface="Arial" pitchFamily="34" charset="0"/>
                <a:cs typeface="Arial" pitchFamily="34" charset="0"/>
              </a:rPr>
              <a:t>Energy Yield in Anaerobic </a:t>
            </a:r>
            <a:r>
              <a:rPr kumimoji="0" lang="en-US" sz="2400" b="1" i="0" u="none" strike="noStrike" cap="none" normalizeH="0" baseline="0" dirty="0" err="1" smtClean="0">
                <a:ln>
                  <a:noFill/>
                </a:ln>
                <a:solidFill>
                  <a:srgbClr val="222222"/>
                </a:solidFill>
                <a:effectLst/>
                <a:latin typeface="Arial" pitchFamily="34" charset="0"/>
                <a:cs typeface="Arial" pitchFamily="34" charset="0"/>
              </a:rPr>
              <a:t>Glycolys</a:t>
            </a:r>
            <a:r>
              <a:rPr lang="en-US" sz="2400" b="1" dirty="0" err="1" smtClean="0">
                <a:solidFill>
                  <a:srgbClr val="222222"/>
                </a:solidFill>
                <a:latin typeface="Arial" pitchFamily="34" charset="0"/>
                <a:cs typeface="Arial" pitchFamily="34" charset="0"/>
              </a:rPr>
              <a:t>is</a:t>
            </a:r>
            <a:endParaRPr kumimoji="0" lang="en-US" sz="1500" b="1" i="0" u="none" strike="noStrike" cap="none" normalizeH="0" baseline="0" dirty="0" smtClean="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04800" y="6370637"/>
            <a:ext cx="9372600" cy="5693866"/>
          </a:xfrm>
          <a:prstGeom prst="rect">
            <a:avLst/>
          </a:prstGeom>
        </p:spPr>
        <p:txBody>
          <a:bodyPr wrap="square">
            <a:spAutoFit/>
          </a:bodyPr>
          <a:lstStyle/>
          <a:p>
            <a:pPr fontAlgn="base"/>
            <a:r>
              <a:rPr lang="en-US" b="1" dirty="0" smtClean="0"/>
              <a:t>Significance of the </a:t>
            </a:r>
            <a:r>
              <a:rPr lang="en-US" b="1" dirty="0" err="1" smtClean="0"/>
              <a:t>Glycolysis</a:t>
            </a:r>
            <a:r>
              <a:rPr lang="en-US" b="1" dirty="0" smtClean="0"/>
              <a:t> Pathway</a:t>
            </a:r>
          </a:p>
          <a:p>
            <a:pPr marL="514350" indent="-514350" fontAlgn="base">
              <a:buFont typeface="+mj-lt"/>
              <a:buAutoNum type="arabicPeriod"/>
            </a:pPr>
            <a:r>
              <a:rPr lang="en-US" dirty="0" err="1" smtClean="0"/>
              <a:t>Glycolysis</a:t>
            </a:r>
            <a:r>
              <a:rPr lang="en-US" dirty="0" smtClean="0"/>
              <a:t> is the only pathway that is takes place in all the cells of the body.</a:t>
            </a:r>
          </a:p>
          <a:p>
            <a:pPr marL="514350" indent="-514350" fontAlgn="base">
              <a:buFont typeface="+mj-lt"/>
              <a:buAutoNum type="arabicPeriod"/>
            </a:pPr>
            <a:r>
              <a:rPr lang="en-US" dirty="0" err="1" smtClean="0"/>
              <a:t>Glycolysis</a:t>
            </a:r>
            <a:r>
              <a:rPr lang="en-US" dirty="0" smtClean="0"/>
              <a:t> is the only source of energy in erythrocytes.</a:t>
            </a:r>
          </a:p>
          <a:p>
            <a:pPr marL="514350" indent="-514350" fontAlgn="base">
              <a:buFont typeface="+mj-lt"/>
              <a:buAutoNum type="arabicPeriod"/>
            </a:pPr>
            <a:r>
              <a:rPr lang="en-US" dirty="0" smtClean="0"/>
              <a:t>When performing physically-demanding tasks, muscle tissues may experience an insufficient supply of oxygen, the anaerobic </a:t>
            </a:r>
            <a:r>
              <a:rPr lang="en-US" dirty="0" err="1" smtClean="0"/>
              <a:t>glycolysis</a:t>
            </a:r>
            <a:r>
              <a:rPr lang="en-US" dirty="0" smtClean="0"/>
              <a:t> serves as the primary energy source for the muscles.</a:t>
            </a:r>
          </a:p>
          <a:p>
            <a:pPr marL="514350" indent="-514350" fontAlgn="base">
              <a:buFont typeface="+mj-lt"/>
              <a:buAutoNum type="arabicPeriod"/>
            </a:pPr>
            <a:r>
              <a:rPr lang="en-US" dirty="0" smtClean="0"/>
              <a:t>The </a:t>
            </a:r>
            <a:r>
              <a:rPr lang="en-US" dirty="0" err="1" smtClean="0"/>
              <a:t>glycolytic</a:t>
            </a:r>
            <a:r>
              <a:rPr lang="en-US" dirty="0" smtClean="0"/>
              <a:t> pathway may be considered as the preliminary step before complete oxidation.</a:t>
            </a:r>
          </a:p>
          <a:p>
            <a:pPr marL="514350" indent="-514350" fontAlgn="base">
              <a:buFont typeface="+mj-lt"/>
              <a:buAutoNum type="arabicPeriod"/>
            </a:pPr>
            <a:r>
              <a:rPr lang="en-US" dirty="0" smtClean="0"/>
              <a:t>It provides carbon skeletons for non-essential amino acid synthesis including the glycerol portion of fat.</a:t>
            </a:r>
          </a:p>
          <a:p>
            <a:pPr marL="514350" indent="-514350" fontAlgn="base">
              <a:buFont typeface="+mj-lt"/>
              <a:buAutoNum type="arabicPeriod"/>
            </a:pPr>
            <a:r>
              <a:rPr lang="en-US" dirty="0" smtClean="0"/>
              <a:t>The majority of </a:t>
            </a:r>
            <a:r>
              <a:rPr lang="en-US" dirty="0" err="1" smtClean="0"/>
              <a:t>glycolytic</a:t>
            </a:r>
            <a:r>
              <a:rPr lang="en-US" dirty="0" smtClean="0"/>
              <a:t> pathway reactions are reversible, which is essential for </a:t>
            </a:r>
            <a:r>
              <a:rPr lang="en-US" dirty="0" err="1" smtClean="0"/>
              <a:t>gluconeogenesis</a:t>
            </a:r>
            <a:r>
              <a:rPr lang="en-US" dirty="0" smtClean="0"/>
              <a:t> or the formation of new glucose.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55637"/>
            <a:ext cx="8991600" cy="6894195"/>
          </a:xfrm>
          <a:prstGeom prst="rect">
            <a:avLst/>
          </a:prstGeom>
        </p:spPr>
        <p:txBody>
          <a:bodyPr wrap="square">
            <a:spAutoFit/>
          </a:bodyPr>
          <a:lstStyle/>
          <a:p>
            <a:r>
              <a:rPr lang="bn-IN" dirty="0" smtClean="0"/>
              <a:t> </a:t>
            </a:r>
            <a:r>
              <a:rPr lang="en-US" dirty="0" smtClean="0"/>
              <a:t>TCA  </a:t>
            </a:r>
            <a:r>
              <a:rPr lang="bn-IN" dirty="0" smtClean="0"/>
              <a:t>চক্রকে কোষের শক্তি উৎপাদনের হাব বলা হয়।</a:t>
            </a:r>
            <a:r>
              <a:rPr lang="en-US" dirty="0" smtClean="0"/>
              <a:t>Krebs Cycle </a:t>
            </a:r>
            <a:r>
              <a:rPr lang="as-IN" dirty="0" smtClean="0"/>
              <a:t>বা ক্রেবস চক্র হলো সবাত শসনের তৃতীয় ধাপ যেখানে 2 কার্বন বিশিষ্ট আসিটাইল </a:t>
            </a:r>
            <a:r>
              <a:rPr lang="en-US" dirty="0" smtClean="0"/>
              <a:t>Co-A </a:t>
            </a:r>
            <a:r>
              <a:rPr lang="as-IN" dirty="0" smtClean="0"/>
              <a:t>জারিত  হয় এবং  দুই অণু কার্বন ডাইঅক্সাইড উৎপন্ন করে । এই বিক্রিয়া টি মাইটোকন্ড্রিয়া তে সংঘটিত হয় । কার্বন ডাই অক্সাইড ছাড়াও এই চক্র তে তিন অণু </a:t>
            </a:r>
            <a:r>
              <a:rPr lang="en-US" dirty="0" smtClean="0"/>
              <a:t>NADH+H+ , </a:t>
            </a:r>
            <a:r>
              <a:rPr lang="as-IN" dirty="0" smtClean="0"/>
              <a:t>এক অণু </a:t>
            </a:r>
            <a:r>
              <a:rPr lang="en-US" dirty="0" smtClean="0"/>
              <a:t>FADH2 </a:t>
            </a:r>
            <a:r>
              <a:rPr lang="as-IN" dirty="0" smtClean="0"/>
              <a:t>এবং এক অণু </a:t>
            </a:r>
            <a:r>
              <a:rPr lang="en-US" dirty="0" smtClean="0"/>
              <a:t>GTP </a:t>
            </a:r>
            <a:r>
              <a:rPr lang="as-IN" dirty="0" smtClean="0"/>
              <a:t>উৎপন্ন হয়।</a:t>
            </a:r>
            <a:r>
              <a:rPr lang="en-US" dirty="0" smtClean="0"/>
              <a:t>Krebs Cycle </a:t>
            </a:r>
            <a:r>
              <a:rPr lang="as-IN" dirty="0" smtClean="0"/>
              <a:t>বা ক্রেবস চক্র হলো সবাত শসনের তৃতীয় ধাপ যেখানে 2 কার্বন বিশিষ্ট আসিটাইল </a:t>
            </a:r>
            <a:r>
              <a:rPr lang="en-US" dirty="0" smtClean="0"/>
              <a:t>Co-A </a:t>
            </a:r>
            <a:r>
              <a:rPr lang="as-IN" dirty="0" smtClean="0"/>
              <a:t>জারিত  হয় এবং  দুই অণু কার্বন ডাইঅক্সাইড উৎপন্ন করে । এই বিক্রিয়া টি মাইটোকন্ড্রিয়া তে সংঘটিত হয়</a:t>
            </a:r>
            <a:r>
              <a:rPr lang="bn-IN" dirty="0" smtClean="0"/>
              <a:t>।</a:t>
            </a:r>
            <a:r>
              <a:rPr lang="as-IN" dirty="0" smtClean="0"/>
              <a:t>গ্লাইকোলাইসিস এ, সরাসরি </a:t>
            </a:r>
            <a:r>
              <a:rPr lang="en-US" b="1" dirty="0" smtClean="0"/>
              <a:t>ATP </a:t>
            </a:r>
            <a:r>
              <a:rPr lang="as-IN" b="1" dirty="0" smtClean="0"/>
              <a:t>উৎপন্ন হয়</a:t>
            </a:r>
            <a:r>
              <a:rPr lang="as-IN" dirty="0" smtClean="0"/>
              <a:t> 4টি, খরচ </a:t>
            </a:r>
            <a:r>
              <a:rPr lang="as-IN" b="1" dirty="0" smtClean="0"/>
              <a:t>হয়</a:t>
            </a:r>
            <a:r>
              <a:rPr lang="as-IN" dirty="0" smtClean="0"/>
              <a:t> 2 টি, এছাড়া উৎপন্ন2 টি, </a:t>
            </a:r>
            <a:r>
              <a:rPr lang="en-US" dirty="0" smtClean="0"/>
              <a:t>NADH+ </a:t>
            </a:r>
            <a:r>
              <a:rPr lang="as-IN" dirty="0" smtClean="0"/>
              <a:t>থেকে মোট 6 টি </a:t>
            </a:r>
            <a:r>
              <a:rPr lang="en-US" b="1" dirty="0" smtClean="0"/>
              <a:t>ATP</a:t>
            </a:r>
            <a:r>
              <a:rPr lang="en-US" dirty="0" smtClean="0"/>
              <a:t> </a:t>
            </a:r>
            <a:r>
              <a:rPr lang="as-IN" dirty="0" smtClean="0"/>
              <a:t>পাই,. তাহলে, গ্লাইকোলাইসিস এ মোট </a:t>
            </a:r>
            <a:r>
              <a:rPr lang="en-US" b="1" dirty="0" smtClean="0"/>
              <a:t>ATP </a:t>
            </a:r>
            <a:r>
              <a:rPr lang="as-IN" b="1" dirty="0" smtClean="0"/>
              <a:t>উৎপন্ন হয়</a:t>
            </a:r>
            <a:r>
              <a:rPr lang="as-IN" dirty="0" smtClean="0"/>
              <a:t> 10 টি, খরচ </a:t>
            </a:r>
            <a:r>
              <a:rPr lang="as-IN" b="1" dirty="0" smtClean="0"/>
              <a:t>হয়</a:t>
            </a:r>
            <a:r>
              <a:rPr lang="as-IN" dirty="0" smtClean="0"/>
              <a:t> 2 টি, নীট উৎপাদন_ 8টি </a:t>
            </a:r>
            <a:r>
              <a:rPr lang="en-US" b="1" dirty="0" smtClean="0"/>
              <a:t>ATP</a:t>
            </a:r>
            <a:r>
              <a:rPr lang="en-US" dirty="0" smtClean="0"/>
              <a:t> </a:t>
            </a:r>
            <a:r>
              <a:rPr lang="as-IN" dirty="0" smtClean="0"/>
              <a:t>পাইরূভিক এসিড থেকে পাই, 6 টি </a:t>
            </a:r>
            <a:r>
              <a:rPr lang="en-US" b="1" dirty="0" smtClean="0"/>
              <a:t>ATP </a:t>
            </a:r>
            <a:r>
              <a:rPr lang="as-IN" b="1" dirty="0" smtClean="0"/>
              <a:t>ক্রেবস চক্র</a:t>
            </a:r>
            <a:r>
              <a:rPr lang="as-IN" dirty="0" smtClean="0"/>
              <a:t> থেকে পাই, 24 টি </a:t>
            </a:r>
            <a:r>
              <a:rPr lang="en-US" b="1" dirty="0" smtClean="0"/>
              <a:t>ATP</a:t>
            </a:r>
            <a:r>
              <a:rPr lang="en-US" dirty="0" smtClean="0"/>
              <a:t>. </a:t>
            </a:r>
            <a:r>
              <a:rPr lang="as-IN" dirty="0" smtClean="0"/>
              <a:t>মোট পাই, 40-2 (গ্লাইকোলাইসিসে 2টি খরচ) = 38 টি </a:t>
            </a:r>
            <a:r>
              <a:rPr lang="en-US" b="1" dirty="0" smtClean="0"/>
              <a:t>ATP</a:t>
            </a:r>
            <a:r>
              <a:rPr lang="en-US" dirty="0" smtClean="0"/>
              <a:t>.</a:t>
            </a:r>
          </a:p>
          <a:p>
            <a:r>
              <a:rPr lang="en-US" dirty="0" smtClean="0"/>
              <a:t/>
            </a:r>
            <a:br>
              <a:rPr lang="en-US" dirty="0" smtClean="0"/>
            </a:br>
            <a:endParaRPr lang="en-US" dirty="0"/>
          </a:p>
        </p:txBody>
      </p:sp>
      <p:sp>
        <p:nvSpPr>
          <p:cNvPr id="24578" name="AutoShape 2" descr="Lotus Academy - উদ্ভিদ বিজ্ঞান ৯ম অধ্যায়ঃ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he Krebs cycle — harnessing chemical energy for cellular ..."/>
          <p:cNvPicPr>
            <a:picLocks noChangeAspect="1" noChangeArrowheads="1"/>
          </p:cNvPicPr>
          <p:nvPr/>
        </p:nvPicPr>
        <p:blipFill>
          <a:blip r:embed="rId2"/>
          <a:srcRect/>
          <a:stretch>
            <a:fillRect/>
          </a:stretch>
        </p:blipFill>
        <p:spPr bwMode="auto">
          <a:xfrm>
            <a:off x="381000" y="731837"/>
            <a:ext cx="9677400" cy="1042987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gulation of TCA Cycle&#10; Three regulatory enzymes&#10;1. Citrate synthase&#10;2. Isocitrate dehydrogenase&#10;3.α-ketoglutarate dehyd..."/>
          <p:cNvPicPr>
            <a:picLocks noChangeAspect="1" noChangeArrowheads="1"/>
          </p:cNvPicPr>
          <p:nvPr/>
        </p:nvPicPr>
        <p:blipFill>
          <a:blip r:embed="rId2"/>
          <a:srcRect/>
          <a:stretch>
            <a:fillRect/>
          </a:stretch>
        </p:blipFill>
        <p:spPr bwMode="auto">
          <a:xfrm>
            <a:off x="-1" y="0"/>
            <a:ext cx="10058401" cy="124364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Step-1-Formation of Citrate&#10;&#10;Oxaloacetate first condenses with acetyl CoA&#10;to form citryl CoA, which is then hydrolyzed to&#10;..."/>
          <p:cNvPicPr>
            <a:picLocks noChangeAspect="1" noChangeArrowheads="1"/>
          </p:cNvPicPr>
          <p:nvPr/>
        </p:nvPicPr>
        <p:blipFill>
          <a:blip r:embed="rId2"/>
          <a:srcRect/>
          <a:stretch>
            <a:fillRect/>
          </a:stretch>
        </p:blipFill>
        <p:spPr bwMode="auto">
          <a:xfrm>
            <a:off x="-685800" y="0"/>
            <a:ext cx="10744200" cy="12436475"/>
          </a:xfrm>
          <a:prstGeom prst="rect">
            <a:avLst/>
          </a:prstGeom>
          <a:solidFill>
            <a:schemeClr val="bg1"/>
          </a:solid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Step-2-Formation of Isocitrate&#10;(contd.)&#10;&#10;Aconitase is an iron-sulfur protein, or nonheme iron&#10;protein. It contains four ir..."/>
          <p:cNvPicPr>
            <a:picLocks noChangeAspect="1" noChangeArrowheads="1"/>
          </p:cNvPicPr>
          <p:nvPr/>
        </p:nvPicPr>
        <p:blipFill>
          <a:blip r:embed="rId2"/>
          <a:srcRect/>
          <a:stretch>
            <a:fillRect/>
          </a:stretch>
        </p:blipFill>
        <p:spPr bwMode="auto">
          <a:xfrm>
            <a:off x="-914401" y="0"/>
            <a:ext cx="11140311" cy="124364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tep-3- Formation of α- Keto&#10;Glutarate (contd.)&#10;&#10;Respiratory chain-linked oxidation of&#10;isocitrate proceeds almost complete..."/>
          <p:cNvPicPr>
            <a:picLocks noChangeAspect="1" noChangeArrowheads="1"/>
          </p:cNvPicPr>
          <p:nvPr/>
        </p:nvPicPr>
        <p:blipFill>
          <a:blip r:embed="rId2"/>
          <a:srcRect/>
          <a:stretch>
            <a:fillRect/>
          </a:stretch>
        </p:blipFill>
        <p:spPr bwMode="auto">
          <a:xfrm>
            <a:off x="-228782" y="0"/>
            <a:ext cx="10287182" cy="124364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Step-4-Formation of Succinyl Co A&#10;&#10;The conversion of isocitrate into αketoglutarate is followed by a second&#10;oxidative deca..."/>
          <p:cNvPicPr>
            <a:picLocks noChangeAspect="1" noChangeArrowheads="1"/>
          </p:cNvPicPr>
          <p:nvPr/>
        </p:nvPicPr>
        <p:blipFill>
          <a:blip r:embed="rId2"/>
          <a:srcRect/>
          <a:stretch>
            <a:fillRect/>
          </a:stretch>
        </p:blipFill>
        <p:spPr bwMode="auto">
          <a:xfrm>
            <a:off x="0" y="-1"/>
            <a:ext cx="10896600" cy="1243647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Step-5- Formation of Succinate&#10;&#10;o This is the only example in the citric acid cycle of&#10;substrate level phosphorylation.&#10;o ..."/>
          <p:cNvPicPr>
            <a:picLocks noChangeAspect="1" noChangeArrowheads="1"/>
          </p:cNvPicPr>
          <p:nvPr/>
        </p:nvPicPr>
        <p:blipFill>
          <a:blip r:embed="rId2"/>
          <a:srcRect/>
          <a:stretch>
            <a:fillRect/>
          </a:stretch>
        </p:blipFill>
        <p:spPr bwMode="auto">
          <a:xfrm>
            <a:off x="-609601" y="0"/>
            <a:ext cx="10668001" cy="133048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ARBOHYDRATE METABOLISM : INTRODUCTION"/>
          <p:cNvPicPr>
            <a:picLocks noGrp="1" noChangeAspect="1" noChangeArrowheads="1"/>
          </p:cNvPicPr>
          <p:nvPr>
            <p:ph idx="1"/>
          </p:nvPr>
        </p:nvPicPr>
        <p:blipFill>
          <a:blip r:embed="rId2"/>
          <a:srcRect/>
          <a:stretch>
            <a:fillRect/>
          </a:stretch>
        </p:blipFill>
        <p:spPr bwMode="auto">
          <a:xfrm>
            <a:off x="654850" y="941372"/>
            <a:ext cx="8748713" cy="1055373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tep-6- Formation of Fumarate&#10;• The first dehydrogenation reaction, forming&#10;fumarate, is catalyzed by succinate&#10;dehydrogen..."/>
          <p:cNvPicPr>
            <a:picLocks noChangeAspect="1" noChangeArrowheads="1"/>
          </p:cNvPicPr>
          <p:nvPr/>
        </p:nvPicPr>
        <p:blipFill>
          <a:blip r:embed="rId2"/>
          <a:srcRect/>
          <a:stretch>
            <a:fillRect/>
          </a:stretch>
        </p:blipFill>
        <p:spPr bwMode="auto">
          <a:xfrm>
            <a:off x="-1" y="0"/>
            <a:ext cx="10439401" cy="124364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Step-7- Formation of Malate&#10;Fumarase (fumarate&#10;hydratase) catalyzes&#10;the addition of water&#10;across the double&#10;bond of fumara..."/>
          <p:cNvPicPr>
            <a:picLocks noChangeAspect="1" noChangeArrowheads="1"/>
          </p:cNvPicPr>
          <p:nvPr/>
        </p:nvPicPr>
        <p:blipFill>
          <a:blip r:embed="rId2"/>
          <a:srcRect/>
          <a:stretch>
            <a:fillRect/>
          </a:stretch>
        </p:blipFill>
        <p:spPr bwMode="auto">
          <a:xfrm>
            <a:off x="-1" y="0"/>
            <a:ext cx="10058401" cy="124364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Step-8- Regeneration of oxaloacetate&#10;&#10;01/21/14&#10;&#10;Biochemistry for medics&#10;&#10;25&#10;&#10; "/>
          <p:cNvPicPr>
            <a:picLocks noChangeAspect="1" noChangeArrowheads="1"/>
          </p:cNvPicPr>
          <p:nvPr/>
        </p:nvPicPr>
        <p:blipFill>
          <a:blip r:embed="rId2"/>
          <a:srcRect/>
          <a:stretch>
            <a:fillRect/>
          </a:stretch>
        </p:blipFill>
        <p:spPr bwMode="auto">
          <a:xfrm>
            <a:off x="-1" y="-1"/>
            <a:ext cx="10439401" cy="1243647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030"/>
            <a:ext cx="9052560" cy="1453007"/>
          </a:xfrm>
        </p:spPr>
        <p:txBody>
          <a:bodyPr/>
          <a:lstStyle/>
          <a:p>
            <a:r>
              <a:rPr lang="en-US" dirty="0" smtClean="0">
                <a:latin typeface="NikoshBAN" pitchFamily="2" charset="0"/>
                <a:cs typeface="NikoshBAN" pitchFamily="2" charset="0"/>
              </a:rPr>
              <a:t>TCA  </a:t>
            </a:r>
            <a:r>
              <a:rPr lang="bn-IN" dirty="0" smtClean="0">
                <a:latin typeface="NikoshBAN" pitchFamily="2" charset="0"/>
                <a:cs typeface="NikoshBAN" pitchFamily="2" charset="0"/>
              </a:rPr>
              <a:t>চক্রের গুরুত্ব</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951037"/>
            <a:ext cx="9098280" cy="9158310"/>
          </a:xfrm>
        </p:spPr>
        <p:txBody>
          <a:bodyPr/>
          <a:lstStyle/>
          <a:p>
            <a:pPr marL="914400" indent="-914400">
              <a:buFont typeface="+mj-lt"/>
              <a:buAutoNum type="arabicPeriod"/>
            </a:pPr>
            <a:r>
              <a:rPr lang="en-US" dirty="0" smtClean="0">
                <a:latin typeface="NikoshBAN" pitchFamily="2" charset="0"/>
                <a:cs typeface="NikoshBAN" pitchFamily="2" charset="0"/>
              </a:rPr>
              <a:t>TCA  </a:t>
            </a:r>
            <a:r>
              <a:rPr lang="bn-IN" dirty="0" smtClean="0">
                <a:latin typeface="NikoshBAN" pitchFamily="2" charset="0"/>
                <a:cs typeface="NikoshBAN" pitchFamily="2" charset="0"/>
              </a:rPr>
              <a:t>চক্র একটি গুরুত্বপূর্ণ বিপাকীয় পথ।</a:t>
            </a:r>
          </a:p>
          <a:p>
            <a:pPr marL="914400" indent="-914400">
              <a:buFont typeface="+mj-lt"/>
              <a:buAutoNum type="arabicPeriod"/>
            </a:pPr>
            <a:r>
              <a:rPr lang="bn-IN" dirty="0" smtClean="0">
                <a:latin typeface="NikoshBAN" pitchFamily="2" charset="0"/>
                <a:cs typeface="NikoshBAN" pitchFamily="2" charset="0"/>
              </a:rPr>
              <a:t>এই পথে কারবোহাইড্রেট, প্রোটিন, ও ফ্যাটের অপচিতিমূলক উপাদান  যেমন পাইরুভেট, এসিটাইল কো-এ ইত্যাদি প্রবেশ করে জারিত হয়।</a:t>
            </a:r>
          </a:p>
          <a:p>
            <a:pPr marL="914400" indent="-914400">
              <a:buFont typeface="+mj-lt"/>
              <a:buAutoNum type="arabicPeriod"/>
            </a:pPr>
            <a:r>
              <a:rPr lang="bn-IN" dirty="0" smtClean="0">
                <a:latin typeface="NikoshBAN" pitchFamily="2" charset="0"/>
                <a:cs typeface="NikoshBAN" pitchFamily="2" charset="0"/>
              </a:rPr>
              <a:t>এই চক্রে কিছু অনাবশ্যক এমাইনো এসিড সংশ্লেষণ, হিম সংশ্লেষণ এর জন্য প্রয়োজনীয় উপাদান সরবরাহ করে। </a:t>
            </a:r>
            <a:endParaRPr lang="en-US" dirty="0">
              <a:latin typeface="NikoshBAN" pitchFamily="2" charset="0"/>
              <a:cs typeface="NikoshBAN" pitchFamily="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753600" cy="12436475"/>
          </a:xfrm>
        </p:spPr>
        <p:txBody>
          <a:bodyPr>
            <a:normAutofit fontScale="92500"/>
          </a:bodyPr>
          <a:lstStyle/>
          <a:p>
            <a:pPr fontAlgn="base"/>
            <a:r>
              <a:rPr lang="as-IN" b="1" dirty="0" smtClean="0">
                <a:latin typeface="NikoshBAN" pitchFamily="2" charset="0"/>
                <a:cs typeface="NikoshBAN" pitchFamily="2" charset="0"/>
              </a:rPr>
              <a:t>গ্লুকোনোজেনেসিস</a:t>
            </a:r>
          </a:p>
          <a:p>
            <a:pPr fontAlgn="base"/>
            <a:r>
              <a:rPr lang="as-IN" dirty="0" smtClean="0">
                <a:latin typeface="NikoshBAN" pitchFamily="2" charset="0"/>
                <a:cs typeface="NikoshBAN" pitchFamily="2" charset="0"/>
              </a:rPr>
              <a:t>গ্লুকোনোজেনেসিস হ'ল গ্লাইকোলাইসিসের বিপরীত প্রক্রিয়া। এটিতে কার্বোহাইড্রেট অণুগুলিকে গ্লুকোজে রূপান্তর করা জড়িত। নন-কার্বোহাইড্রেট অণুগুলি যেগুলি এই পথটিতে রূপান্তরিত হয় সেগুলির মধ্যে পাইরুভেট, ল্যাকটেট, গ্লিসারল, অ্যালানাইন এবং গ্লুটামিন অন্তর্ভুক্ত। যখন গ্লুকোজ কম পরিমাণে থাকে তখন এই প্রক্রিয়াটি ঘটে। লিভারটি গ্লুকোনোজেনেসিসের প্রাথমিক অবস্থান, তবে কিছু কিডনিতেও ঘটে। লিভার হ'ল অঙ্গ যা বিভিন্ন নন-কার্বোহাইড্রেট অণুকে ভেঙে ফেলে এবং এগুলি গ্লুকোনোজেনেসিসে ব্যবহার করার জন্য অন্যান্য অঙ্গ এবং টিস্যুতে প্রেরণ করে।</a:t>
            </a:r>
          </a:p>
          <a:p>
            <a:pPr fontAlgn="base"/>
            <a:r>
              <a:rPr lang="as-IN" dirty="0" smtClean="0">
                <a:latin typeface="NikoshBAN" pitchFamily="2" charset="0"/>
                <a:cs typeface="NikoshBAN" pitchFamily="2" charset="0"/>
              </a:rPr>
              <a:t>এই পথটি একাধিক বিভিন্ন অণু দ্বারা নিয়ন্ত্রিত হয়। গ্লুকাগন, অ্যাড্রেনোকোর্টিকোট্রপিক হরমোন এবং এটিপি গ্লুকোনোজেনেসিসকে উত্সাহ দেয়।  এএমপি, এডিপি এবং ইনসুলিন দ্বারা গ্লুকোনোজেনেসিস বাধা দেয়।  ইনসুলিন এবং গ্লুকাগন হ'ল গ্লুকোনোজেনেসিসের দুটি সাধারণ নিয়ামক।</a:t>
            </a:r>
          </a:p>
          <a:p>
            <a:endParaRPr lang="en-US" dirty="0">
              <a:latin typeface="NikoshBAN" pitchFamily="2" charset="0"/>
              <a:cs typeface="NikoshBAN"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058400" cy="12436475"/>
          </a:xfrm>
        </p:spPr>
        <p:txBody>
          <a:bodyPr>
            <a:normAutofit fontScale="85000" lnSpcReduction="10000"/>
          </a:bodyPr>
          <a:lstStyle/>
          <a:p>
            <a:pPr fontAlgn="base"/>
            <a:r>
              <a:rPr lang="as-IN" b="1" dirty="0" smtClean="0">
                <a:latin typeface="NikoshBAN" pitchFamily="2" charset="0"/>
                <a:cs typeface="NikoshBAN" pitchFamily="2" charset="0"/>
              </a:rPr>
              <a:t>গ্লাইকোজেনোলাইসিস</a:t>
            </a:r>
          </a:p>
          <a:p>
            <a:pPr fontAlgn="base"/>
            <a:r>
              <a:rPr lang="as-IN" dirty="0" smtClean="0">
                <a:latin typeface="NikoshBAN" pitchFamily="2" charset="0"/>
                <a:cs typeface="NikoshBAN" pitchFamily="2" charset="0"/>
              </a:rPr>
              <a:t>গ্লাইকোজেনোলাইসিস </a:t>
            </a:r>
            <a:r>
              <a:rPr lang="as-IN" dirty="0" smtClean="0">
                <a:latin typeface="NikoshBAN" pitchFamily="2" charset="0"/>
                <a:cs typeface="NikoshBAN" pitchFamily="2" charset="0"/>
              </a:rPr>
              <a:t>গ্লাইকোজেনে</a:t>
            </a:r>
            <a:r>
              <a:rPr lang="en-US" dirty="0" smtClean="0">
                <a:latin typeface="NikoshBAN" pitchFamily="2" charset="0"/>
                <a:cs typeface="NikoshBAN" pitchFamily="2" charset="0"/>
              </a:rPr>
              <a:t> </a:t>
            </a:r>
            <a:r>
              <a:rPr lang="as-IN" dirty="0" smtClean="0">
                <a:latin typeface="NikoshBAN" pitchFamily="2" charset="0"/>
                <a:cs typeface="NikoshBAN" pitchFamily="2" charset="0"/>
              </a:rPr>
              <a:t>বিচ্ছেদকেবোঝায়।</a:t>
            </a:r>
            <a:r>
              <a:rPr lang="as-IN" dirty="0" smtClean="0">
                <a:latin typeface="NikoshBAN" pitchFamily="2" charset="0"/>
                <a:cs typeface="NikoshBAN" pitchFamily="2" charset="0"/>
              </a:rPr>
              <a:t> যকৃত, পেশী এবং কিডনিতে এই প্রক্রিয়াটি যখন প্রয়োজন হয় তখন গ্লুকোজ সরবরাহ করে।  একটি একক গ্লুকোজ অণু গ্লাইকোজেনের একটি শাখা থেকে সঞ্চিত হয় এবং এই প্রক্রিয়া চলাকালীন গ্লুকোজ -১-ফসফেটে রূপান্তরিত হয়। </a:t>
            </a:r>
            <a:r>
              <a:rPr lang="as-IN" dirty="0" smtClean="0">
                <a:latin typeface="NikoshBAN" pitchFamily="2" charset="0"/>
                <a:cs typeface="NikoshBAN" pitchFamily="2" charset="0"/>
              </a:rPr>
              <a:t>এই </a:t>
            </a:r>
            <a:r>
              <a:rPr lang="as-IN" dirty="0" smtClean="0">
                <a:latin typeface="NikoshBAN" pitchFamily="2" charset="0"/>
                <a:cs typeface="NikoshBAN" pitchFamily="2" charset="0"/>
              </a:rPr>
              <a:t>অণুটি তখন গ্লুকোজ-6-ফসফেটে রূপান্তরিত হতে পারে, যা গ্লাইকোলাইসিস পথের একটি অন্তর্বর্তী । </a:t>
            </a:r>
          </a:p>
          <a:p>
            <a:pPr fontAlgn="base"/>
            <a:r>
              <a:rPr lang="as-IN" dirty="0" smtClean="0">
                <a:latin typeface="NikoshBAN" pitchFamily="2" charset="0"/>
                <a:cs typeface="NikoshBAN" pitchFamily="2" charset="0"/>
              </a:rPr>
              <a:t>গ্লুকোজ -6-ফসফেট গ্লাইকোলাইসিসের মাধ্যমে অগ্রগতি করতে পারে।  গ্লাইকোজেনের গ্লুকোজ উদ্ভূত হলে কেবল গ্লাইকোলাইসিসকে এটিপি-র একটি অণুর ইনপুট প্রয়োজন।  বিকল্পভাবে, গ্লুকোজ -6-ফসফেটটি লিভার এবং কিডনিতে আবার গ্লুকোজে রূপান্তরিত হতে পারে, এটি প্রয়োজনে রক্তের গ্লুকোজ স্তর বাড়িয়ে তোলে </a:t>
            </a:r>
            <a:r>
              <a:rPr lang="en-US" dirty="0" smtClean="0">
                <a:latin typeface="NikoshBAN" pitchFamily="2" charset="0"/>
                <a:cs typeface="NikoshBAN" pitchFamily="2" charset="0"/>
              </a:rPr>
              <a:t>allowing </a:t>
            </a:r>
          </a:p>
          <a:p>
            <a:pPr fontAlgn="base"/>
            <a:r>
              <a:rPr lang="as-IN" dirty="0" smtClean="0">
                <a:latin typeface="NikoshBAN" pitchFamily="2" charset="0"/>
                <a:cs typeface="NikoshBAN" pitchFamily="2" charset="0"/>
              </a:rPr>
              <a:t>রক্তে গ্লুকোজ হ্রাস করা হলে হাইফোগ্লাইসেমিয়া নামে পরিচিত যকৃতের গ্লুকাগন গ্লাইকোজেনোলাইসিসকে উদ্দীপিত করে।  লিভারের গ্লাইকোজেন খাবারের মধ্যে গ্লুকোজের ব্যাকআপ উত্স হিসাবে কাজ করতে পারে।  অ্যাড্রেনালাইন অনুশীলনের সময় কঙ্কালের পেশীতে গ্লাইকোজেনের ভাঙ্গনকে উদ্দীপিত করে।  পেশীগুলিতে গ্লাইকোজেন চলাচলের জন্য দ্রুত অ্যাক্সেসযোগ্য শক্তির উত্স নিশ্চিত করে</a:t>
            </a:r>
          </a:p>
          <a:p>
            <a:endParaRPr lang="en-US" dirty="0">
              <a:latin typeface="NikoshBAN" pitchFamily="2" charset="0"/>
              <a:cs typeface="NikoshBAN"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0837"/>
            <a:ext cx="10058400" cy="12085638"/>
          </a:xfrm>
          <a:solidFill>
            <a:srgbClr val="FFC000"/>
          </a:solidFill>
        </p:spPr>
        <p:txBody>
          <a:bodyPr/>
          <a:lstStyle/>
          <a:p>
            <a:pPr>
              <a:buNone/>
            </a:pPr>
            <a:r>
              <a:rPr lang="en-US" sz="199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50647 -0.15562 C 0.33002 0.03411 0.15404 0.22384 0.1643 0.26638 C 0.17456 0.30893 0.58144 0.06004 0.56802 0.09978 C 0.55461 0.13951 0.17898 0.47566 0.08412 0.50453 C -0.01073 0.53341 0.01641 0.24798 -0.00142 0.2729 C -0.01926 0.29781 -0.11964 0.642 -0.02289 0.65389 C 0.07386 0.66577 0.58996 0.43119 0.57875 0.34432 C 0.56755 0.25744 0.02162 0.16762 -0.08981 0.13223 " pathEditMode="relative" rAng="0" ptsTypes="aaaaaaaA">
                                      <p:cBhvr>
                                        <p:cTn id="6" dur="2000" fill="hold"/>
                                        <p:tgtEl>
                                          <p:spTgt spid="3">
                                            <p:txEl>
                                              <p:pRg st="0" end="0"/>
                                            </p:txEl>
                                          </p:spTgt>
                                        </p:tgtEl>
                                        <p:attrNameLst>
                                          <p:attrName>ppt_x</p:attrName>
                                          <p:attrName>ppt_y</p:attrName>
                                        </p:attrNameLst>
                                      </p:cBhvr>
                                      <p:rCtr x="-271" y="4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29099"/>
            <a:ext cx="9052560" cy="10280248"/>
          </a:xfrm>
        </p:spPr>
        <p:txBody>
          <a:bodyPr>
            <a:normAutofit/>
          </a:bodyPr>
          <a:lstStyle/>
          <a:p>
            <a:pPr fontAlgn="base">
              <a:buNone/>
            </a:pPr>
            <a:r>
              <a:rPr lang="bn-IN" sz="4100" dirty="0" smtClean="0">
                <a:latin typeface="NikoshBAN" pitchFamily="2" charset="0"/>
                <a:cs typeface="NikoshBAN" pitchFamily="2" charset="0"/>
              </a:rPr>
              <a:t>দেহে কার্বোহাইড্রেটের বিপাক হতে সচেয়ে বেশি শক্তি উৎপন্ন হয়। এই বিপাক বলতে গ্লুকোজের বিপাককেই বুঝি। </a:t>
            </a:r>
            <a:r>
              <a:rPr lang="as-IN" sz="4100" dirty="0" smtClean="0">
                <a:latin typeface="NikoshBAN" pitchFamily="2" charset="0"/>
                <a:cs typeface="NikoshBAN" pitchFamily="2" charset="0"/>
              </a:rPr>
              <a:t>যদিও মানুষ বিভিন্ন কার্বোহাইড্রেট গ্রহণ করে তবে হজম জটিল কার্বোহাইড্রেটকে বিপাকের জন্য কয়েকটি সাধারণ মনোমার ( মনোস্যা</a:t>
            </a:r>
            <a:r>
              <a:rPr lang="bn-IN" sz="4100" dirty="0" smtClean="0">
                <a:latin typeface="NikoshBAN" pitchFamily="2" charset="0"/>
                <a:cs typeface="NikoshBAN" pitchFamily="2" charset="0"/>
              </a:rPr>
              <a:t>কা</a:t>
            </a:r>
            <a:r>
              <a:rPr lang="as-IN" sz="4100" dirty="0" smtClean="0">
                <a:latin typeface="NikoshBAN" pitchFamily="2" charset="0"/>
                <a:cs typeface="NikoshBAN" pitchFamily="2" charset="0"/>
              </a:rPr>
              <a:t>রাইড ) হিসাবে বিভক্ত</a:t>
            </a:r>
            <a:r>
              <a:rPr lang="bn-IN" sz="4100" dirty="0" smtClean="0">
                <a:latin typeface="NikoshBAN" pitchFamily="2" charset="0"/>
                <a:cs typeface="NikoshBAN" pitchFamily="2" charset="0"/>
              </a:rPr>
              <a:t> </a:t>
            </a:r>
            <a:r>
              <a:rPr lang="as-IN" sz="4100" dirty="0" smtClean="0">
                <a:latin typeface="NikoshBAN" pitchFamily="2" charset="0"/>
                <a:cs typeface="NikoshBAN" pitchFamily="2" charset="0"/>
              </a:rPr>
              <a:t>করে: গ্লুকোজ , ফ্রুক্টোজ এবং গ্যালাকটোজ ।  </a:t>
            </a:r>
            <a:r>
              <a:rPr lang="bn-IN" sz="4100" dirty="0" smtClean="0">
                <a:latin typeface="NikoshBAN" pitchFamily="2" charset="0"/>
                <a:cs typeface="NikoshBAN" pitchFamily="2" charset="0"/>
              </a:rPr>
              <a:t>নিচে রক্তে গ্লুকোজের উৎস ও ব্যবহার এবং সংশ্লিষ্ট বিপাকীয় পথের নাম দেয়া হলো-</a:t>
            </a:r>
            <a:endParaRPr lang="en-US" sz="4100" dirty="0" smtClean="0">
              <a:latin typeface="NikoshBAN" pitchFamily="2" charset="0"/>
              <a:cs typeface="NikoshBAN" pitchFamily="2" charset="0"/>
            </a:endParaRPr>
          </a:p>
          <a:p>
            <a:pPr marL="742950" indent="-742950" fontAlgn="base">
              <a:buAutoNum type="arabicPeriod"/>
            </a:pPr>
            <a:r>
              <a:rPr lang="bn-IN" sz="4100" dirty="0" smtClean="0">
                <a:latin typeface="NikoshBAN" pitchFamily="2" charset="0"/>
                <a:cs typeface="NikoshBAN" pitchFamily="2" charset="0"/>
              </a:rPr>
              <a:t>অবায়বীয় পথ </a:t>
            </a:r>
            <a:r>
              <a:rPr lang="en-US" sz="4100" dirty="0" smtClean="0">
                <a:latin typeface="NikoshBAN" pitchFamily="2" charset="0"/>
                <a:cs typeface="NikoshBAN" pitchFamily="2" charset="0"/>
              </a:rPr>
              <a:t>(Anaerobic)</a:t>
            </a:r>
            <a:r>
              <a:rPr lang="bn-IN" sz="4100" dirty="0" smtClean="0">
                <a:latin typeface="NikoshBAN" pitchFamily="2" charset="0"/>
                <a:cs typeface="NikoshBAN" pitchFamily="2" charset="0"/>
              </a:rPr>
              <a:t> এটি কোষের সাইটোসলে সম্পন্ন হয়,</a:t>
            </a:r>
          </a:p>
          <a:p>
            <a:pPr marL="742950" indent="-742950" fontAlgn="base">
              <a:buAutoNum type="arabicPeriod"/>
            </a:pPr>
            <a:r>
              <a:rPr lang="bn-IN" sz="4100" dirty="0" smtClean="0">
                <a:latin typeface="NikoshBAN" pitchFamily="2" charset="0"/>
                <a:cs typeface="NikoshBAN" pitchFamily="2" charset="0"/>
              </a:rPr>
              <a:t> বায়বীয় পথ (</a:t>
            </a:r>
            <a:r>
              <a:rPr lang="en-US" sz="4100" dirty="0" smtClean="0">
                <a:latin typeface="NikoshBAN" pitchFamily="2" charset="0"/>
                <a:cs typeface="NikoshBAN" pitchFamily="2" charset="0"/>
              </a:rPr>
              <a:t>Aerobic) </a:t>
            </a:r>
            <a:r>
              <a:rPr lang="en-US" sz="4100" dirty="0" err="1" smtClean="0">
                <a:latin typeface="NikoshBAN" pitchFamily="2" charset="0"/>
                <a:cs typeface="NikoshBAN" pitchFamily="2" charset="0"/>
              </a:rPr>
              <a:t>Tricarboxylic</a:t>
            </a:r>
            <a:r>
              <a:rPr lang="en-US" sz="4100" dirty="0" smtClean="0">
                <a:latin typeface="NikoshBAN" pitchFamily="2" charset="0"/>
                <a:cs typeface="NikoshBAN" pitchFamily="2" charset="0"/>
              </a:rPr>
              <a:t> acid cycle </a:t>
            </a:r>
            <a:r>
              <a:rPr lang="bn-IN" sz="4100" dirty="0" smtClean="0">
                <a:latin typeface="NikoshBAN" pitchFamily="2" charset="0"/>
                <a:cs typeface="NikoshBAN" pitchFamily="2" charset="0"/>
              </a:rPr>
              <a:t> বা </a:t>
            </a:r>
            <a:r>
              <a:rPr lang="en-US" sz="4100" dirty="0" smtClean="0">
                <a:latin typeface="NikoshBAN" pitchFamily="2" charset="0"/>
                <a:cs typeface="NikoshBAN" pitchFamily="2" charset="0"/>
              </a:rPr>
              <a:t>Krebs cycle, </a:t>
            </a:r>
            <a:r>
              <a:rPr lang="bn-IN" sz="4100" dirty="0" smtClean="0">
                <a:latin typeface="NikoshBAN" pitchFamily="2" charset="0"/>
                <a:cs typeface="NikoshBAN" pitchFamily="2" charset="0"/>
              </a:rPr>
              <a:t>এটি কোষের মাইটোকন্ড্রিয়াতে সম্পন্ন হয়।</a:t>
            </a:r>
          </a:p>
          <a:p>
            <a:pPr fontAlgn="base"/>
            <a:endParaRPr lang="en-US" sz="4100" dirty="0">
              <a:latin typeface="NikoshBAN" pitchFamily="2" charset="0"/>
              <a:cs typeface="NikoshBA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2403625"/>
          <a:ext cx="9090660" cy="7039346"/>
        </p:xfrm>
        <a:graphic>
          <a:graphicData uri="http://schemas.openxmlformats.org/drawingml/2006/table">
            <a:tbl>
              <a:tblPr firstRow="1" bandRow="1">
                <a:tableStyleId>{5C22544A-7EE6-4342-B048-85BDC9FD1C3A}</a:tableStyleId>
              </a:tblPr>
              <a:tblGrid>
                <a:gridCol w="3334948"/>
                <a:gridCol w="1828371"/>
                <a:gridCol w="3927341"/>
              </a:tblGrid>
              <a:tr h="1023906">
                <a:tc>
                  <a:txBody>
                    <a:bodyPr/>
                    <a:lstStyle/>
                    <a:p>
                      <a:r>
                        <a:rPr lang="bn-IN" sz="2700" dirty="0" smtClean="0">
                          <a:latin typeface="NikoshBAN" pitchFamily="2" charset="0"/>
                          <a:cs typeface="NikoshBAN" pitchFamily="2" charset="0"/>
                        </a:rPr>
                        <a:t>যে সকল পথ</a:t>
                      </a:r>
                      <a:r>
                        <a:rPr lang="bn-IN" sz="2700" baseline="0" dirty="0" smtClean="0">
                          <a:latin typeface="NikoshBAN" pitchFamily="2" charset="0"/>
                          <a:cs typeface="NikoshBAN" pitchFamily="2" charset="0"/>
                        </a:rPr>
                        <a:t> হতে রক্তে গ্লুকোজ আসে</a:t>
                      </a:r>
                      <a:endParaRPr lang="en-US" sz="2700" dirty="0">
                        <a:latin typeface="NikoshBAN" pitchFamily="2" charset="0"/>
                        <a:cs typeface="NikoshBAN" pitchFamily="2" charset="0"/>
                      </a:endParaRPr>
                    </a:p>
                  </a:txBody>
                  <a:tcPr marL="100584" marR="100584" marT="82910" marB="82910"/>
                </a:tc>
                <a:tc>
                  <a:txBody>
                    <a:bodyPr/>
                    <a:lstStyle/>
                    <a:p>
                      <a:endParaRPr lang="en-US" sz="2700" dirty="0">
                        <a:latin typeface="NikoshBAN" pitchFamily="2" charset="0"/>
                        <a:cs typeface="NikoshBAN" pitchFamily="2" charset="0"/>
                      </a:endParaRPr>
                    </a:p>
                  </a:txBody>
                  <a:tcPr marL="100584" marR="100584" marT="82910" marB="829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2700" dirty="0" smtClean="0">
                          <a:latin typeface="NikoshBAN" pitchFamily="2" charset="0"/>
                          <a:cs typeface="NikoshBAN" pitchFamily="2" charset="0"/>
                        </a:rPr>
                        <a:t>যে সকল পথে</a:t>
                      </a:r>
                      <a:r>
                        <a:rPr lang="bn-IN" sz="2700" baseline="0" dirty="0" smtClean="0">
                          <a:latin typeface="NikoshBAN" pitchFamily="2" charset="0"/>
                          <a:cs typeface="NikoshBAN" pitchFamily="2" charset="0"/>
                        </a:rPr>
                        <a:t> রক্তের গ্লুকোজ ব্যায়িত হয়</a:t>
                      </a:r>
                      <a:endParaRPr lang="en-US" sz="2700" dirty="0">
                        <a:latin typeface="NikoshBAN" pitchFamily="2" charset="0"/>
                        <a:cs typeface="NikoshBAN" pitchFamily="2" charset="0"/>
                      </a:endParaRPr>
                    </a:p>
                  </a:txBody>
                  <a:tcPr marL="100584" marR="100584" marT="82910" marB="82910"/>
                </a:tc>
              </a:tr>
              <a:tr h="1835612">
                <a:tc>
                  <a:txBody>
                    <a:bodyPr/>
                    <a:lstStyle/>
                    <a:p>
                      <a:r>
                        <a:rPr lang="bn-IN" sz="2700" dirty="0" smtClean="0">
                          <a:latin typeface="NikoshBAN" pitchFamily="2" charset="0"/>
                          <a:cs typeface="NikoshBAN" pitchFamily="2" charset="0"/>
                        </a:rPr>
                        <a:t>খাদ্য</a:t>
                      </a:r>
                      <a:r>
                        <a:rPr lang="bn-IN" sz="2700" baseline="0" dirty="0" smtClean="0">
                          <a:latin typeface="NikoshBAN" pitchFamily="2" charset="0"/>
                          <a:cs typeface="NikoshBAN" pitchFamily="2" charset="0"/>
                        </a:rPr>
                        <a:t> হতে শর্করা ও শ্বেতসারের পরিপাক ও শোষন</a:t>
                      </a:r>
                      <a:endParaRPr lang="en-US" sz="2700" dirty="0">
                        <a:latin typeface="NikoshBAN" pitchFamily="2" charset="0"/>
                        <a:cs typeface="NikoshBAN" pitchFamily="2" charset="0"/>
                      </a:endParaRPr>
                    </a:p>
                  </a:txBody>
                  <a:tcPr marL="100584" marR="100584" marT="82910" marB="82910"/>
                </a:tc>
                <a:tc>
                  <a:txBody>
                    <a:bodyPr/>
                    <a:lstStyle/>
                    <a:p>
                      <a:r>
                        <a:rPr lang="bn-IN" sz="2700" baseline="0" dirty="0" smtClean="0">
                          <a:latin typeface="NikoshBAN" pitchFamily="2" charset="0"/>
                          <a:cs typeface="NikoshBAN" pitchFamily="2" charset="0"/>
                        </a:rPr>
                        <a:t>রক্তের</a:t>
                      </a:r>
                      <a:r>
                        <a:rPr lang="en-US" sz="2700" baseline="0" dirty="0" smtClean="0">
                          <a:latin typeface="NikoshBAN" pitchFamily="2" charset="0"/>
                          <a:cs typeface="NikoshBAN" pitchFamily="2" charset="0"/>
                        </a:rPr>
                        <a:t> </a:t>
                      </a:r>
                      <a:r>
                        <a:rPr lang="bn-IN" sz="2700" baseline="0" dirty="0" smtClean="0">
                          <a:latin typeface="NikoshBAN" pitchFamily="2" charset="0"/>
                          <a:cs typeface="NikoshBAN" pitchFamily="2" charset="0"/>
                        </a:rPr>
                        <a:t>গ্লুকোজ স্বাভাবিক পরিমান ৮-১০ </a:t>
                      </a:r>
                      <a:r>
                        <a:rPr lang="en-US" sz="2700" baseline="0" dirty="0" smtClean="0">
                          <a:latin typeface="NikoshBAN" pitchFamily="2" charset="0"/>
                          <a:cs typeface="NikoshBAN" pitchFamily="2" charset="0"/>
                        </a:rPr>
                        <a:t>mg/</a:t>
                      </a:r>
                      <a:r>
                        <a:rPr lang="bn-IN" sz="2700" baseline="0" dirty="0" smtClean="0">
                          <a:latin typeface="NikoshBAN" pitchFamily="2" charset="0"/>
                          <a:cs typeface="NikoshBAN" pitchFamily="2" charset="0"/>
                        </a:rPr>
                        <a:t> </a:t>
                      </a:r>
                      <a:r>
                        <a:rPr lang="en-US" sz="2700" baseline="0" dirty="0" smtClean="0">
                          <a:latin typeface="NikoshBAN" pitchFamily="2" charset="0"/>
                          <a:cs typeface="NikoshBAN" pitchFamily="2" charset="0"/>
                        </a:rPr>
                        <a:t>dl</a:t>
                      </a:r>
                      <a:endParaRPr lang="en-US" sz="2700" dirty="0">
                        <a:latin typeface="NikoshBAN" pitchFamily="2" charset="0"/>
                        <a:cs typeface="NikoshBAN" pitchFamily="2" charset="0"/>
                      </a:endParaRPr>
                    </a:p>
                  </a:txBody>
                  <a:tcPr marL="100584" marR="100584" marT="82910" marB="82910"/>
                </a:tc>
                <a:tc>
                  <a:txBody>
                    <a:bodyPr/>
                    <a:lstStyle/>
                    <a:p>
                      <a:r>
                        <a:rPr lang="bn-IN" sz="2700" dirty="0" smtClean="0">
                          <a:latin typeface="NikoshBAN" pitchFamily="2" charset="0"/>
                          <a:cs typeface="NikoshBAN" pitchFamily="2" charset="0"/>
                        </a:rPr>
                        <a:t>যকৃতে</a:t>
                      </a:r>
                      <a:r>
                        <a:rPr lang="bn-IN" sz="2700" baseline="0" dirty="0" smtClean="0">
                          <a:latin typeface="NikoshBAN" pitchFamily="2" charset="0"/>
                          <a:cs typeface="NikoshBAN" pitchFamily="2" charset="0"/>
                        </a:rPr>
                        <a:t> গ্লাইকোজেনে রূপান্তর (</a:t>
                      </a:r>
                      <a:r>
                        <a:rPr lang="en-US" sz="2700" baseline="0" dirty="0" err="1" smtClean="0">
                          <a:latin typeface="NikoshBAN" pitchFamily="2" charset="0"/>
                          <a:cs typeface="NikoshBAN" pitchFamily="2" charset="0"/>
                        </a:rPr>
                        <a:t>glycogenesis</a:t>
                      </a:r>
                      <a:r>
                        <a:rPr lang="en-US" sz="2700" baseline="0" dirty="0" smtClean="0">
                          <a:latin typeface="NikoshBAN" pitchFamily="2" charset="0"/>
                          <a:cs typeface="NikoshBAN" pitchFamily="2" charset="0"/>
                        </a:rPr>
                        <a:t>)</a:t>
                      </a:r>
                    </a:p>
                    <a:p>
                      <a:r>
                        <a:rPr lang="bn-IN" sz="2700" baseline="0" dirty="0" smtClean="0">
                          <a:latin typeface="NikoshBAN" pitchFamily="2" charset="0"/>
                          <a:cs typeface="NikoshBAN" pitchFamily="2" charset="0"/>
                        </a:rPr>
                        <a:t>অতিরিক্ত শর্করা চর্বিতে রূপান্তর (</a:t>
                      </a:r>
                      <a:r>
                        <a:rPr lang="en-US" sz="2700" baseline="0" dirty="0" err="1" smtClean="0">
                          <a:latin typeface="NikoshBAN" pitchFamily="2" charset="0"/>
                          <a:cs typeface="NikoshBAN" pitchFamily="2" charset="0"/>
                        </a:rPr>
                        <a:t>lipogenesis</a:t>
                      </a:r>
                      <a:r>
                        <a:rPr lang="en-US" sz="2700" baseline="0" dirty="0" smtClean="0">
                          <a:latin typeface="NikoshBAN" pitchFamily="2" charset="0"/>
                          <a:cs typeface="NikoshBAN" pitchFamily="2" charset="0"/>
                        </a:rPr>
                        <a:t>)</a:t>
                      </a:r>
                      <a:endParaRPr lang="en-US" sz="2700" dirty="0">
                        <a:latin typeface="NikoshBAN" pitchFamily="2" charset="0"/>
                        <a:cs typeface="NikoshBAN" pitchFamily="2" charset="0"/>
                      </a:endParaRPr>
                    </a:p>
                  </a:txBody>
                  <a:tcPr marL="100584" marR="100584" marT="82910" marB="82910"/>
                </a:tc>
              </a:tr>
              <a:tr h="1835612">
                <a:tc>
                  <a:txBody>
                    <a:bodyPr/>
                    <a:lstStyle/>
                    <a:p>
                      <a:r>
                        <a:rPr lang="bn-IN" sz="2700" baseline="0" dirty="0" smtClean="0">
                          <a:latin typeface="NikoshBAN" pitchFamily="2" charset="0"/>
                          <a:cs typeface="NikoshBAN" pitchFamily="2" charset="0"/>
                        </a:rPr>
                        <a:t>অনাহারে যকৃতের গ্লাইকোজেন ভেংগে রক্তে গ্লুকোজ সরবরাহ (</a:t>
                      </a:r>
                      <a:r>
                        <a:rPr lang="en-US" sz="2700" baseline="0" dirty="0" err="1" smtClean="0">
                          <a:latin typeface="NikoshBAN" pitchFamily="2" charset="0"/>
                          <a:cs typeface="NikoshBAN" pitchFamily="2" charset="0"/>
                        </a:rPr>
                        <a:t>glycogenesis</a:t>
                      </a:r>
                      <a:r>
                        <a:rPr lang="en-US" sz="2700" baseline="0" dirty="0" smtClean="0">
                          <a:latin typeface="NikoshBAN" pitchFamily="2" charset="0"/>
                          <a:cs typeface="NikoshBAN" pitchFamily="2" charset="0"/>
                        </a:rPr>
                        <a:t>)</a:t>
                      </a:r>
                      <a:endParaRPr lang="en-US" sz="2700" dirty="0">
                        <a:latin typeface="NikoshBAN" pitchFamily="2" charset="0"/>
                        <a:cs typeface="NikoshBAN" pitchFamily="2" charset="0"/>
                      </a:endParaRPr>
                    </a:p>
                  </a:txBody>
                  <a:tcPr marL="100584" marR="100584" marT="82910" marB="82910"/>
                </a:tc>
                <a:tc>
                  <a:txBody>
                    <a:bodyPr/>
                    <a:lstStyle/>
                    <a:p>
                      <a:endParaRPr lang="en-US" sz="2700" dirty="0">
                        <a:latin typeface="NikoshBAN" pitchFamily="2" charset="0"/>
                        <a:cs typeface="NikoshBAN" pitchFamily="2" charset="0"/>
                      </a:endParaRPr>
                    </a:p>
                  </a:txBody>
                  <a:tcPr marL="100584" marR="100584" marT="82910" marB="82910"/>
                </a:tc>
                <a:tc>
                  <a:txBody>
                    <a:bodyPr/>
                    <a:lstStyle/>
                    <a:p>
                      <a:r>
                        <a:rPr lang="bn-IN" sz="2700" dirty="0" smtClean="0">
                          <a:latin typeface="NikoshBAN" pitchFamily="2" charset="0"/>
                          <a:cs typeface="NikoshBAN" pitchFamily="2" charset="0"/>
                        </a:rPr>
                        <a:t>কোষের</a:t>
                      </a:r>
                      <a:r>
                        <a:rPr lang="bn-IN" sz="2700" baseline="0" dirty="0" smtClean="0">
                          <a:latin typeface="NikoshBAN" pitchFamily="2" charset="0"/>
                          <a:cs typeface="NikoshBAN" pitchFamily="2" charset="0"/>
                        </a:rPr>
                        <a:t> সাইটোসলে গ্লুকোজের জারনে শক্তি উৎপন্ন (</a:t>
                      </a:r>
                      <a:r>
                        <a:rPr lang="en-US" sz="2700" baseline="0" dirty="0" err="1" smtClean="0">
                          <a:latin typeface="NikoshBAN" pitchFamily="2" charset="0"/>
                          <a:cs typeface="NikoshBAN" pitchFamily="2" charset="0"/>
                        </a:rPr>
                        <a:t>glycolysis</a:t>
                      </a:r>
                      <a:r>
                        <a:rPr lang="en-US" sz="2700" baseline="0" dirty="0" smtClean="0">
                          <a:latin typeface="NikoshBAN" pitchFamily="2" charset="0"/>
                          <a:cs typeface="NikoshBAN" pitchFamily="2" charset="0"/>
                        </a:rPr>
                        <a:t>, TCA cycle)</a:t>
                      </a:r>
                      <a:endParaRPr lang="en-US" sz="2700" dirty="0">
                        <a:latin typeface="NikoshBAN" pitchFamily="2" charset="0"/>
                        <a:cs typeface="NikoshBAN" pitchFamily="2" charset="0"/>
                      </a:endParaRPr>
                    </a:p>
                  </a:txBody>
                  <a:tcPr marL="100584" marR="100584" marT="82910" marB="82910"/>
                </a:tc>
              </a:tr>
              <a:tr h="2344216">
                <a:tc>
                  <a:txBody>
                    <a:bodyPr/>
                    <a:lstStyle/>
                    <a:p>
                      <a:r>
                        <a:rPr lang="bn-IN" sz="2700" dirty="0" smtClean="0">
                          <a:latin typeface="NikoshBAN" pitchFamily="2" charset="0"/>
                          <a:cs typeface="NikoshBAN" pitchFamily="2" charset="0"/>
                        </a:rPr>
                        <a:t>এমাইনো এসিড ও অশর্করা</a:t>
                      </a:r>
                      <a:r>
                        <a:rPr lang="bn-IN" sz="2700" baseline="0" dirty="0" smtClean="0">
                          <a:latin typeface="NikoshBAN" pitchFamily="2" charset="0"/>
                          <a:cs typeface="NikoshBAN" pitchFamily="2" charset="0"/>
                        </a:rPr>
                        <a:t> হতে গ্লুকোজ তৈরী (</a:t>
                      </a:r>
                      <a:r>
                        <a:rPr lang="en-US" sz="2700" baseline="0" dirty="0" err="1" smtClean="0">
                          <a:latin typeface="NikoshBAN" pitchFamily="2" charset="0"/>
                          <a:cs typeface="NikoshBAN" pitchFamily="2" charset="0"/>
                        </a:rPr>
                        <a:t>gluconeogenesis</a:t>
                      </a:r>
                      <a:r>
                        <a:rPr lang="en-US" sz="2700" baseline="0" dirty="0" smtClean="0">
                          <a:latin typeface="NikoshBAN" pitchFamily="2" charset="0"/>
                          <a:cs typeface="NikoshBAN" pitchFamily="2" charset="0"/>
                        </a:rPr>
                        <a:t>)</a:t>
                      </a:r>
                      <a:endParaRPr lang="en-US" sz="2700" dirty="0">
                        <a:latin typeface="NikoshBAN" pitchFamily="2" charset="0"/>
                        <a:cs typeface="NikoshBAN" pitchFamily="2" charset="0"/>
                      </a:endParaRPr>
                    </a:p>
                  </a:txBody>
                  <a:tcPr marL="100584" marR="100584" marT="82910" marB="82910"/>
                </a:tc>
                <a:tc>
                  <a:txBody>
                    <a:bodyPr/>
                    <a:lstStyle/>
                    <a:p>
                      <a:endParaRPr lang="en-US" sz="2700" dirty="0">
                        <a:latin typeface="NikoshBAN" pitchFamily="2" charset="0"/>
                        <a:cs typeface="NikoshBAN" pitchFamily="2" charset="0"/>
                      </a:endParaRPr>
                    </a:p>
                  </a:txBody>
                  <a:tcPr marL="100584" marR="100584" marT="82910" marB="82910"/>
                </a:tc>
                <a:tc>
                  <a:txBody>
                    <a:bodyPr/>
                    <a:lstStyle/>
                    <a:p>
                      <a:endParaRPr lang="en-US" sz="2700" dirty="0">
                        <a:latin typeface="NikoshBAN" pitchFamily="2" charset="0"/>
                        <a:cs typeface="NikoshBAN" pitchFamily="2" charset="0"/>
                      </a:endParaRPr>
                    </a:p>
                  </a:txBody>
                  <a:tcPr marL="100584" marR="100584" marT="82910" marB="8291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031"/>
            <a:ext cx="9052560" cy="1160166"/>
          </a:xfrm>
        </p:spPr>
        <p:txBody>
          <a:bodyPr>
            <a:normAutofit/>
          </a:bodyPr>
          <a:lstStyle/>
          <a:p>
            <a:r>
              <a:rPr lang="en-US" dirty="0" err="1" smtClean="0"/>
              <a:t>Glycolysis</a:t>
            </a:r>
            <a:endParaRPr lang="en-US" dirty="0"/>
          </a:p>
        </p:txBody>
      </p:sp>
      <p:sp>
        <p:nvSpPr>
          <p:cNvPr id="3" name="Content Placeholder 2"/>
          <p:cNvSpPr>
            <a:spLocks noGrp="1"/>
          </p:cNvSpPr>
          <p:nvPr>
            <p:ph idx="1"/>
          </p:nvPr>
        </p:nvSpPr>
        <p:spPr>
          <a:xfrm>
            <a:off x="419100" y="1796380"/>
            <a:ext cx="9136380" cy="9312967"/>
          </a:xfrm>
        </p:spPr>
        <p:txBody>
          <a:bodyPr>
            <a:normAutofit fontScale="92500" lnSpcReduction="20000"/>
          </a:bodyPr>
          <a:lstStyle/>
          <a:p>
            <a:pPr>
              <a:buNone/>
            </a:pPr>
            <a:r>
              <a:rPr lang="as-IN" dirty="0" smtClean="0">
                <a:latin typeface="NikoshBAN" pitchFamily="2" charset="0"/>
                <a:cs typeface="NikoshBAN" pitchFamily="2" charset="0"/>
              </a:rPr>
              <a:t>শ্বসনের যে সাধারণ পর্যায়ে কোষের সাইটোপ্লাজমে এক অণু গ্লুকোজ কয়েক রকম উৎসেচকের প্রভাবে আংশিকভাবে জারিত হয়ে দুই অণু পাইরুভিক অ্যাসিড (</a:t>
            </a:r>
            <a:r>
              <a:rPr lang="en-US" dirty="0" smtClean="0">
                <a:latin typeface="Times New Roman" pitchFamily="18" charset="0"/>
                <a:cs typeface="Times New Roman" pitchFamily="18" charset="0"/>
              </a:rPr>
              <a:t>CH</a:t>
            </a:r>
            <a:r>
              <a:rPr lang="en-US" sz="29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COCOOH</a:t>
            </a:r>
            <a:r>
              <a:rPr lang="en-US" dirty="0" smtClean="0">
                <a:latin typeface="NikoshBAN" pitchFamily="2" charset="0"/>
                <a:cs typeface="NikoshBAN" pitchFamily="2" charset="0"/>
              </a:rPr>
              <a:t>), 2 </a:t>
            </a:r>
            <a:r>
              <a:rPr lang="as-IN" dirty="0" smtClean="0">
                <a:latin typeface="NikoshBAN" pitchFamily="2" charset="0"/>
                <a:cs typeface="NikoshBAN" pitchFamily="2" charset="0"/>
              </a:rPr>
              <a:t>অণু </a:t>
            </a:r>
            <a:r>
              <a:rPr lang="en-US" dirty="0" smtClean="0">
                <a:latin typeface="NikoshBAN" pitchFamily="2" charset="0"/>
                <a:cs typeface="NikoshBAN" pitchFamily="2" charset="0"/>
              </a:rPr>
              <a:t>ATP, 2 </a:t>
            </a:r>
            <a:r>
              <a:rPr lang="as-IN" dirty="0" smtClean="0">
                <a:latin typeface="NikoshBAN" pitchFamily="2" charset="0"/>
                <a:cs typeface="NikoshBAN" pitchFamily="2" charset="0"/>
              </a:rPr>
              <a:t>অণু </a:t>
            </a:r>
            <a:r>
              <a:rPr lang="en-US" dirty="0" smtClean="0">
                <a:latin typeface="NikoshBAN" pitchFamily="2" charset="0"/>
                <a:cs typeface="NikoshBAN" pitchFamily="2" charset="0"/>
              </a:rPr>
              <a:t>NADH</a:t>
            </a:r>
            <a:r>
              <a:rPr lang="en-US" sz="2900" dirty="0" smtClean="0">
                <a:latin typeface="Times New Roman" pitchFamily="18" charset="0"/>
                <a:cs typeface="Times New Roman" pitchFamily="18" charset="0"/>
              </a:rPr>
              <a:t>2</a:t>
            </a:r>
            <a:r>
              <a:rPr lang="en-US" dirty="0" smtClean="0">
                <a:latin typeface="NikoshBAN" pitchFamily="2" charset="0"/>
                <a:cs typeface="NikoshBAN" pitchFamily="2" charset="0"/>
              </a:rPr>
              <a:t> </a:t>
            </a:r>
            <a:r>
              <a:rPr lang="as-IN" dirty="0" smtClean="0">
                <a:latin typeface="NikoshBAN" pitchFamily="2" charset="0"/>
                <a:cs typeface="NikoshBAN" pitchFamily="2" charset="0"/>
              </a:rPr>
              <a:t>ও 2 অণু </a:t>
            </a:r>
            <a:r>
              <a:rPr lang="en-US" dirty="0" smtClean="0">
                <a:latin typeface="NikoshBAN" pitchFamily="2" charset="0"/>
                <a:cs typeface="NikoshBAN" pitchFamily="2" charset="0"/>
              </a:rPr>
              <a:t>H</a:t>
            </a:r>
            <a:r>
              <a:rPr lang="en-US" sz="2900" dirty="0" smtClean="0">
                <a:latin typeface="Times New Roman" pitchFamily="18" charset="0"/>
                <a:cs typeface="Times New Roman" pitchFamily="18" charset="0"/>
              </a:rPr>
              <a:t>2</a:t>
            </a:r>
            <a:r>
              <a:rPr lang="en-US" dirty="0" smtClean="0">
                <a:latin typeface="NikoshBAN" pitchFamily="2" charset="0"/>
                <a:cs typeface="NikoshBAN" pitchFamily="2" charset="0"/>
              </a:rPr>
              <a:t>O </a:t>
            </a:r>
            <a:r>
              <a:rPr lang="as-IN" dirty="0" smtClean="0">
                <a:latin typeface="NikoshBAN" pitchFamily="2" charset="0"/>
                <a:cs typeface="NikoshBAN" pitchFamily="2" charset="0"/>
              </a:rPr>
              <a:t>উৎপন্ন করে তাকে গ্লাইকোলাইসিস বলে । গ্লাইকোলাইসিসের অপর নাম </a:t>
            </a:r>
            <a:r>
              <a:rPr lang="en-US" dirty="0" smtClean="0">
                <a:latin typeface="NikoshBAN" pitchFamily="2" charset="0"/>
                <a:cs typeface="NikoshBAN" pitchFamily="2" charset="0"/>
              </a:rPr>
              <a:t>EMP </a:t>
            </a:r>
            <a:r>
              <a:rPr lang="as-IN" dirty="0" smtClean="0">
                <a:latin typeface="NikoshBAN" pitchFamily="2" charset="0"/>
                <a:cs typeface="NikoshBAN" pitchFamily="2" charset="0"/>
              </a:rPr>
              <a:t>পথ ।গ্লাইকোলাইসিস প্রক্রিয়ার ধারাবাহিক বিক্রিয়াগুলি বিজ্ঞানী এম্বডেন, মেয়ারহফ ও পারনাস আবিষ্কার করেন বলে তাদের নামানুসারে গ্লাইকোলাইসিস প্রক্রিয়াকে </a:t>
            </a:r>
            <a:r>
              <a:rPr lang="en-US" dirty="0" err="1" smtClean="0"/>
              <a:t>Embden</a:t>
            </a:r>
            <a:r>
              <a:rPr lang="en-US" dirty="0" smtClean="0"/>
              <a:t> - </a:t>
            </a:r>
            <a:r>
              <a:rPr lang="en-US" dirty="0" err="1" smtClean="0"/>
              <a:t>Mayerhof</a:t>
            </a:r>
            <a:r>
              <a:rPr lang="en-US" dirty="0" smtClean="0"/>
              <a:t> - </a:t>
            </a:r>
            <a:r>
              <a:rPr lang="en-US" dirty="0" err="1" smtClean="0"/>
              <a:t>Parnas</a:t>
            </a:r>
            <a:r>
              <a:rPr lang="en-US" dirty="0" smtClean="0"/>
              <a:t> </a:t>
            </a:r>
            <a:r>
              <a:rPr lang="bn-IN" dirty="0" smtClean="0"/>
              <a:t> </a:t>
            </a:r>
            <a:r>
              <a:rPr lang="bn-IN" dirty="0" smtClean="0">
                <a:latin typeface="NikoshBAN" pitchFamily="2" charset="0"/>
                <a:cs typeface="NikoshBAN" pitchFamily="2" charset="0"/>
              </a:rPr>
              <a:t>বা</a:t>
            </a:r>
            <a:r>
              <a:rPr lang="bn-IN" dirty="0" smtClean="0"/>
              <a:t> </a:t>
            </a:r>
            <a:r>
              <a:rPr lang="en-US" dirty="0" smtClean="0"/>
              <a:t>EMP pathway</a:t>
            </a:r>
            <a:r>
              <a:rPr lang="en-US" dirty="0" smtClean="0">
                <a:latin typeface="NikoshBAN" pitchFamily="2" charset="0"/>
                <a:cs typeface="NikoshBAN" pitchFamily="2" charset="0"/>
              </a:rPr>
              <a:t> </a:t>
            </a:r>
            <a:r>
              <a:rPr lang="as-IN" dirty="0" smtClean="0">
                <a:latin typeface="NikoshBAN" pitchFamily="2" charset="0"/>
                <a:cs typeface="NikoshBAN" pitchFamily="2" charset="0"/>
              </a:rPr>
              <a:t>বলে ।সবাত শ্বসনের দ্বিতীয় পর্যায়ে পাইরুভিক অ্যাসিড থেকে উৎপন্ন অ্যাসিটাইল কো-এ মাইটোকনড্রিয়ার মধ্যে প্রবেশ করে যে চক্রাকার মাধ্যমে বিভিন্ন প্রকার জৈব অ্যাসিড, কার্বন ডাই-অক্সাইড ও জল উৎপন্ন করে তাকে ক্রেবস-চক্র বলে ।</a:t>
            </a:r>
            <a:endParaRPr lang="en-US" dirty="0">
              <a:latin typeface="NikoshBAN" pitchFamily="2" charset="0"/>
              <a:cs typeface="NikoshBAN"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s://www.kalerkantho.com/ckfinder/userfiles/images/print/Print-%20%202018/03%20March/13-03-2018/Ghorer%20Dim%20(Saddam)/kalerkantho--1f---2018-03-1.jpg"/>
          <p:cNvPicPr>
            <a:picLocks noChangeAspect="1" noChangeArrowheads="1"/>
          </p:cNvPicPr>
          <p:nvPr/>
        </p:nvPicPr>
        <p:blipFill>
          <a:blip r:embed="rId2"/>
          <a:srcRect/>
          <a:stretch>
            <a:fillRect/>
          </a:stretch>
        </p:blipFill>
        <p:spPr bwMode="auto">
          <a:xfrm>
            <a:off x="1371600" y="1953789"/>
            <a:ext cx="6751638" cy="10482686"/>
          </a:xfrm>
          <a:prstGeom prst="rect">
            <a:avLst/>
          </a:prstGeom>
          <a:noFill/>
        </p:spPr>
      </p:pic>
      <p:sp>
        <p:nvSpPr>
          <p:cNvPr id="7" name="Rectangle 6"/>
          <p:cNvSpPr/>
          <p:nvPr/>
        </p:nvSpPr>
        <p:spPr>
          <a:xfrm>
            <a:off x="457200" y="532311"/>
            <a:ext cx="9144000" cy="892544"/>
          </a:xfrm>
          <a:prstGeom prst="rect">
            <a:avLst/>
          </a:prstGeom>
        </p:spPr>
        <p:txBody>
          <a:bodyPr wrap="square" lIns="91434" tIns="45716" rIns="91434" bIns="45716">
            <a:spAutoFit/>
          </a:bodyPr>
          <a:lstStyle/>
          <a:p>
            <a:r>
              <a:rPr lang="as-IN" dirty="0" smtClean="0">
                <a:latin typeface="NikoshBAN" pitchFamily="2" charset="0"/>
                <a:cs typeface="NikoshBAN" pitchFamily="2" charset="0"/>
              </a:rPr>
              <a:t>গ্লাইকোলাইসিস</a:t>
            </a:r>
            <a:r>
              <a:rPr lang="bn-IN" dirty="0" smtClean="0">
                <a:latin typeface="NikoshBAN" pitchFamily="2" charset="0"/>
                <a:cs typeface="NikoshBAN" pitchFamily="2" charset="0"/>
              </a:rPr>
              <a:t> </a:t>
            </a:r>
            <a:r>
              <a:rPr lang="as-IN" dirty="0" smtClean="0">
                <a:latin typeface="NikoshBAN" pitchFamily="2" charset="0"/>
                <a:cs typeface="NikoshBAN" pitchFamily="2" charset="0"/>
              </a:rPr>
              <a:t>প্রক্রিয়ায় ১ অণু গ্লুকোজ বিভিন্ন রাসায়নিক বিক্রিয়ায় জারিত হয়ে ২ অণু পাইরুভিক এসিডে পরিণত হয়। নিম্নে গ্লাইকোলাইসিস প্রক্রিয়াটি ব্যাখ্যা করা হলো</a:t>
            </a:r>
            <a:r>
              <a:rPr lang="as-IN"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41437"/>
            <a:ext cx="8763000" cy="892552"/>
          </a:xfrm>
          <a:prstGeom prst="rect">
            <a:avLst/>
          </a:prstGeom>
        </p:spPr>
        <p:txBody>
          <a:bodyPr wrap="square">
            <a:spAutoFit/>
          </a:bodyPr>
          <a:lstStyle/>
          <a:p>
            <a:r>
              <a:rPr lang="en-US" b="1" dirty="0" smtClean="0"/>
              <a:t>C</a:t>
            </a:r>
            <a:r>
              <a:rPr lang="en-US" b="1" baseline="-25000" dirty="0" smtClean="0"/>
              <a:t>6</a:t>
            </a:r>
            <a:r>
              <a:rPr lang="en-US" b="1" dirty="0" smtClean="0"/>
              <a:t>H</a:t>
            </a:r>
            <a:r>
              <a:rPr lang="en-US" b="1" baseline="-25000" dirty="0" smtClean="0"/>
              <a:t>12</a:t>
            </a:r>
            <a:r>
              <a:rPr lang="en-US" b="1" dirty="0" smtClean="0"/>
              <a:t>O</a:t>
            </a:r>
            <a:r>
              <a:rPr lang="en-US" b="1" baseline="-25000" dirty="0" smtClean="0"/>
              <a:t>6</a:t>
            </a:r>
            <a:r>
              <a:rPr lang="en-US" b="1" dirty="0" smtClean="0"/>
              <a:t> + 2 NAD</a:t>
            </a:r>
            <a:r>
              <a:rPr lang="en-US" b="1" baseline="30000" dirty="0" smtClean="0"/>
              <a:t>+</a:t>
            </a:r>
            <a:r>
              <a:rPr lang="en-US" b="1" dirty="0" smtClean="0"/>
              <a:t> + 2 ADP + 2 P —–&gt; 2 </a:t>
            </a:r>
            <a:r>
              <a:rPr lang="en-US" b="1" dirty="0" err="1" smtClean="0"/>
              <a:t>pyruvic</a:t>
            </a:r>
            <a:r>
              <a:rPr lang="en-US" b="1" dirty="0" smtClean="0"/>
              <a:t> acid, (CH</a:t>
            </a:r>
            <a:r>
              <a:rPr lang="en-US" b="1" baseline="-25000" dirty="0" smtClean="0"/>
              <a:t>3</a:t>
            </a:r>
            <a:r>
              <a:rPr lang="en-US" b="1" dirty="0" smtClean="0"/>
              <a:t>(C=O)COOH + 2 ATP + 2 NADH + 2 H</a:t>
            </a:r>
            <a:r>
              <a:rPr lang="en-US" b="1" baseline="30000" dirty="0" smtClean="0"/>
              <a:t>+</a:t>
            </a:r>
            <a:endParaRPr lang="en-US" dirty="0" smtClean="0"/>
          </a:p>
        </p:txBody>
      </p:sp>
      <p:sp>
        <p:nvSpPr>
          <p:cNvPr id="1025" name="Rectangle 1"/>
          <p:cNvSpPr>
            <a:spLocks noChangeArrowheads="1"/>
          </p:cNvSpPr>
          <p:nvPr/>
        </p:nvSpPr>
        <p:spPr bwMode="auto">
          <a:xfrm>
            <a:off x="457200" y="427038"/>
            <a:ext cx="4419600" cy="696241"/>
          </a:xfrm>
          <a:prstGeom prst="rect">
            <a:avLst/>
          </a:prstGeom>
          <a:solidFill>
            <a:srgbClr val="FFFFFF"/>
          </a:solidFill>
          <a:ln w="9525">
            <a:noFill/>
            <a:miter lim="800000"/>
            <a:headEnd/>
            <a:tailEnd/>
          </a:ln>
          <a:effectLst/>
        </p:spPr>
        <p:txBody>
          <a:bodyPr vert="horz" wrap="square" lIns="0" tIns="0" rIns="0" bIns="323748" numCol="1" anchor="ctr" anchorCtr="0" compatLnSpc="1">
            <a:prstTxWarp prst="textNoShape">
              <a:avLst/>
            </a:prstTxWarp>
            <a:spAutoFit/>
          </a:bodyPr>
          <a:lstStyle/>
          <a:p>
            <a:r>
              <a:rPr lang="en-US" sz="2400" dirty="0" smtClean="0"/>
              <a:t>Step 1: </a:t>
            </a:r>
            <a:r>
              <a:rPr lang="en-US" sz="2400" dirty="0" err="1" smtClean="0"/>
              <a:t>Hexokinase</a:t>
            </a:r>
            <a:endParaRPr lang="en-US" sz="2400" dirty="0"/>
          </a:p>
        </p:txBody>
      </p:sp>
      <p:pic>
        <p:nvPicPr>
          <p:cNvPr id="1026" name="Picture 2" descr="step2-Glycolysis"/>
          <p:cNvPicPr>
            <a:picLocks noChangeAspect="1" noChangeArrowheads="1"/>
          </p:cNvPicPr>
          <p:nvPr/>
        </p:nvPicPr>
        <p:blipFill>
          <a:blip r:embed="rId2"/>
          <a:srcRect/>
          <a:stretch>
            <a:fillRect/>
          </a:stretch>
        </p:blipFill>
        <p:spPr bwMode="auto">
          <a:xfrm>
            <a:off x="838199" y="3017837"/>
            <a:ext cx="9014352" cy="2895600"/>
          </a:xfrm>
          <a:prstGeom prst="rect">
            <a:avLst/>
          </a:prstGeom>
          <a:noFill/>
        </p:spPr>
      </p:pic>
      <p:sp>
        <p:nvSpPr>
          <p:cNvPr id="5" name="Rectangle 4"/>
          <p:cNvSpPr/>
          <p:nvPr/>
        </p:nvSpPr>
        <p:spPr>
          <a:xfrm>
            <a:off x="457200" y="2408237"/>
            <a:ext cx="4853829" cy="492443"/>
          </a:xfrm>
          <a:prstGeom prst="rect">
            <a:avLst/>
          </a:prstGeom>
        </p:spPr>
        <p:txBody>
          <a:bodyPr wrap="none">
            <a:spAutoFit/>
          </a:bodyPr>
          <a:lstStyle/>
          <a:p>
            <a:r>
              <a:rPr lang="en-US" dirty="0" smtClean="0"/>
              <a:t>Step 2: </a:t>
            </a:r>
            <a:r>
              <a:rPr lang="en-US" dirty="0" err="1" smtClean="0"/>
              <a:t>Phosphoglucose</a:t>
            </a:r>
            <a:r>
              <a:rPr lang="en-US" dirty="0" smtClean="0"/>
              <a:t> </a:t>
            </a:r>
            <a:r>
              <a:rPr lang="en-US" dirty="0" err="1" smtClean="0"/>
              <a:t>Isomerase</a:t>
            </a:r>
            <a:endParaRPr lang="en-US" dirty="0"/>
          </a:p>
        </p:txBody>
      </p:sp>
      <p:sp>
        <p:nvSpPr>
          <p:cNvPr id="6" name="Rectangle 5"/>
          <p:cNvSpPr/>
          <p:nvPr/>
        </p:nvSpPr>
        <p:spPr>
          <a:xfrm>
            <a:off x="533400" y="5913437"/>
            <a:ext cx="4052263" cy="492443"/>
          </a:xfrm>
          <a:prstGeom prst="rect">
            <a:avLst/>
          </a:prstGeom>
        </p:spPr>
        <p:txBody>
          <a:bodyPr wrap="none">
            <a:spAutoFit/>
          </a:bodyPr>
          <a:lstStyle/>
          <a:p>
            <a:r>
              <a:rPr lang="en-US" dirty="0" smtClean="0"/>
              <a:t>Step 3: </a:t>
            </a:r>
            <a:r>
              <a:rPr lang="en-US" dirty="0" err="1" smtClean="0"/>
              <a:t>Phosphofructokinase</a:t>
            </a:r>
            <a:endParaRPr lang="en-US" dirty="0"/>
          </a:p>
        </p:txBody>
      </p:sp>
      <p:pic>
        <p:nvPicPr>
          <p:cNvPr id="1028" name="Picture 4" descr="step3-Glycolysis"/>
          <p:cNvPicPr>
            <a:picLocks noChangeAspect="1" noChangeArrowheads="1"/>
          </p:cNvPicPr>
          <p:nvPr/>
        </p:nvPicPr>
        <p:blipFill>
          <a:blip r:embed="rId3"/>
          <a:srcRect/>
          <a:stretch>
            <a:fillRect/>
          </a:stretch>
        </p:blipFill>
        <p:spPr bwMode="auto">
          <a:xfrm>
            <a:off x="762000" y="7132637"/>
            <a:ext cx="7543800" cy="33994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056437"/>
            <a:ext cx="4893391" cy="492443"/>
          </a:xfrm>
          <a:prstGeom prst="rect">
            <a:avLst/>
          </a:prstGeom>
        </p:spPr>
        <p:txBody>
          <a:bodyPr wrap="none">
            <a:spAutoFit/>
          </a:bodyPr>
          <a:lstStyle/>
          <a:p>
            <a:r>
              <a:rPr lang="en-US" dirty="0" smtClean="0"/>
              <a:t>Step 5: </a:t>
            </a:r>
            <a:r>
              <a:rPr lang="en-US" dirty="0" err="1" smtClean="0"/>
              <a:t>Triosephosphate</a:t>
            </a:r>
            <a:r>
              <a:rPr lang="en-US" dirty="0" smtClean="0"/>
              <a:t> </a:t>
            </a:r>
            <a:r>
              <a:rPr lang="en-US" dirty="0" err="1" smtClean="0"/>
              <a:t>isomerase</a:t>
            </a:r>
            <a:endParaRPr lang="en-US" dirty="0"/>
          </a:p>
        </p:txBody>
      </p:sp>
      <p:pic>
        <p:nvPicPr>
          <p:cNvPr id="20482" name="Picture 2" descr="step4-Glycolysis - Copy"/>
          <p:cNvPicPr>
            <a:picLocks noChangeAspect="1" noChangeArrowheads="1"/>
          </p:cNvPicPr>
          <p:nvPr/>
        </p:nvPicPr>
        <p:blipFill>
          <a:blip r:embed="rId2"/>
          <a:srcRect/>
          <a:stretch>
            <a:fillRect/>
          </a:stretch>
        </p:blipFill>
        <p:spPr bwMode="auto">
          <a:xfrm>
            <a:off x="609600" y="7818437"/>
            <a:ext cx="6781800" cy="3548834"/>
          </a:xfrm>
          <a:prstGeom prst="rect">
            <a:avLst/>
          </a:prstGeom>
          <a:noFill/>
        </p:spPr>
      </p:pic>
      <p:sp>
        <p:nvSpPr>
          <p:cNvPr id="4" name="Rectangle 3"/>
          <p:cNvSpPr/>
          <p:nvPr/>
        </p:nvSpPr>
        <p:spPr>
          <a:xfrm>
            <a:off x="914400" y="731837"/>
            <a:ext cx="5029200" cy="492443"/>
          </a:xfrm>
          <a:prstGeom prst="rect">
            <a:avLst/>
          </a:prstGeom>
        </p:spPr>
        <p:txBody>
          <a:bodyPr>
            <a:spAutoFit/>
          </a:bodyPr>
          <a:lstStyle/>
          <a:p>
            <a:r>
              <a:rPr lang="en-US" dirty="0" smtClean="0"/>
              <a:t>Step 4: </a:t>
            </a:r>
            <a:r>
              <a:rPr lang="en-US" dirty="0" err="1" smtClean="0"/>
              <a:t>Aldolase</a:t>
            </a:r>
            <a:endParaRPr lang="en-US" dirty="0" smtClean="0"/>
          </a:p>
        </p:txBody>
      </p:sp>
      <p:sp>
        <p:nvSpPr>
          <p:cNvPr id="20484" name="AutoShape 4" descr="step4-Glycolysis"/>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6" name="Picture 6" descr="step4-Glycolysis"/>
          <p:cNvPicPr>
            <a:picLocks noChangeAspect="1" noChangeArrowheads="1"/>
          </p:cNvPicPr>
          <p:nvPr/>
        </p:nvPicPr>
        <p:blipFill>
          <a:blip r:embed="rId3"/>
          <a:srcRect/>
          <a:stretch>
            <a:fillRect/>
          </a:stretch>
        </p:blipFill>
        <p:spPr bwMode="auto">
          <a:xfrm>
            <a:off x="838200" y="1112837"/>
            <a:ext cx="8001000" cy="5791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31837"/>
            <a:ext cx="8534400" cy="492443"/>
          </a:xfrm>
          <a:prstGeom prst="rect">
            <a:avLst/>
          </a:prstGeom>
        </p:spPr>
        <p:txBody>
          <a:bodyPr wrap="square">
            <a:spAutoFit/>
          </a:bodyPr>
          <a:lstStyle/>
          <a:p>
            <a:r>
              <a:rPr lang="en-US" dirty="0" smtClean="0"/>
              <a:t>Step 6: Glyceraldehyde-3-phosphate </a:t>
            </a:r>
            <a:r>
              <a:rPr lang="en-US" dirty="0" err="1" smtClean="0"/>
              <a:t>Dehydrogenase</a:t>
            </a:r>
            <a:endParaRPr lang="en-US" dirty="0"/>
          </a:p>
        </p:txBody>
      </p:sp>
      <p:pic>
        <p:nvPicPr>
          <p:cNvPr id="21506" name="Picture 2" descr="step5-Glycolysis"/>
          <p:cNvPicPr>
            <a:picLocks noChangeAspect="1" noChangeArrowheads="1"/>
          </p:cNvPicPr>
          <p:nvPr/>
        </p:nvPicPr>
        <p:blipFill>
          <a:blip r:embed="rId2"/>
          <a:srcRect/>
          <a:stretch>
            <a:fillRect/>
          </a:stretch>
        </p:blipFill>
        <p:spPr bwMode="auto">
          <a:xfrm>
            <a:off x="609599" y="1798637"/>
            <a:ext cx="9067801" cy="3886200"/>
          </a:xfrm>
          <a:prstGeom prst="rect">
            <a:avLst/>
          </a:prstGeom>
          <a:noFill/>
        </p:spPr>
      </p:pic>
      <p:sp>
        <p:nvSpPr>
          <p:cNvPr id="4" name="Rectangle 3"/>
          <p:cNvSpPr/>
          <p:nvPr/>
        </p:nvSpPr>
        <p:spPr>
          <a:xfrm>
            <a:off x="914400" y="5571907"/>
            <a:ext cx="6629400" cy="492443"/>
          </a:xfrm>
          <a:prstGeom prst="rect">
            <a:avLst/>
          </a:prstGeom>
        </p:spPr>
        <p:txBody>
          <a:bodyPr wrap="square">
            <a:spAutoFit/>
          </a:bodyPr>
          <a:lstStyle/>
          <a:p>
            <a:r>
              <a:rPr lang="en-US" dirty="0" smtClean="0"/>
              <a:t>Step 7: </a:t>
            </a:r>
            <a:r>
              <a:rPr lang="en-US" dirty="0" err="1" smtClean="0"/>
              <a:t>Phosphoglycerate</a:t>
            </a:r>
            <a:r>
              <a:rPr lang="en-US" dirty="0" smtClean="0"/>
              <a:t> </a:t>
            </a:r>
            <a:r>
              <a:rPr lang="en-US" dirty="0" err="1" smtClean="0"/>
              <a:t>Kinase</a:t>
            </a:r>
            <a:endParaRPr lang="en-US" dirty="0" smtClean="0"/>
          </a:p>
        </p:txBody>
      </p:sp>
      <p:pic>
        <p:nvPicPr>
          <p:cNvPr id="21508" name="Picture 4" descr="step6-Glycolysis"/>
          <p:cNvPicPr>
            <a:picLocks noChangeAspect="1" noChangeArrowheads="1"/>
          </p:cNvPicPr>
          <p:nvPr/>
        </p:nvPicPr>
        <p:blipFill>
          <a:blip r:embed="rId3"/>
          <a:srcRect/>
          <a:stretch>
            <a:fillRect/>
          </a:stretch>
        </p:blipFill>
        <p:spPr bwMode="auto">
          <a:xfrm>
            <a:off x="457200" y="6370637"/>
            <a:ext cx="9213265" cy="3200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8320</TotalTime>
  <Words>532</Words>
  <Application>Microsoft Office PowerPoint</Application>
  <PresentationFormat>Custom</PresentationFormat>
  <Paragraphs>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Carbohydrate Metabilosm</vt:lpstr>
      <vt:lpstr>Slide 2</vt:lpstr>
      <vt:lpstr>Slide 3</vt:lpstr>
      <vt:lpstr>Slide 4</vt:lpstr>
      <vt:lpstr>Glycolysis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TCA  চক্রের গুরুত্ব</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 Metabilosm</dc:title>
  <dc:creator>User</dc:creator>
  <cp:lastModifiedBy>User</cp:lastModifiedBy>
  <cp:revision>71</cp:revision>
  <dcterms:created xsi:type="dcterms:W3CDTF">2006-08-16T00:00:00Z</dcterms:created>
  <dcterms:modified xsi:type="dcterms:W3CDTF">2020-06-28T14:06:05Z</dcterms:modified>
</cp:coreProperties>
</file>