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7F0C3-A38F-4DC1-9D05-DFDFAB48BD59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08879-D74C-4286-B97E-FDB633F59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13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নো</a:t>
            </a:r>
            <a:r>
              <a:rPr lang="en-US" dirty="0"/>
              <a:t> </a:t>
            </a:r>
            <a:r>
              <a:rPr lang="en-US" dirty="0" err="1"/>
              <a:t>এসিড</a:t>
            </a:r>
            <a:r>
              <a:rPr lang="en-US" dirty="0"/>
              <a:t> </a:t>
            </a:r>
            <a:r>
              <a:rPr lang="en-US" dirty="0" err="1"/>
              <a:t>গুলোর</a:t>
            </a:r>
            <a:r>
              <a:rPr lang="en-US" dirty="0"/>
              <a:t> </a:t>
            </a:r>
            <a:r>
              <a:rPr lang="en-US" dirty="0" err="1"/>
              <a:t>এমা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508879-D74C-4286-B97E-FDB633F59CF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2099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4D3C-F24C-4C30-B3E1-45331915FF52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1439-BAF4-4994-9D53-B4C7C0A0C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374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4D3C-F24C-4C30-B3E1-45331915FF52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1439-BAF4-4994-9D53-B4C7C0A0C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1758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4D3C-F24C-4C30-B3E1-45331915FF52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1439-BAF4-4994-9D53-B4C7C0A0CB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7541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4D3C-F24C-4C30-B3E1-45331915FF52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1439-BAF4-4994-9D53-B4C7C0A0C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9700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4D3C-F24C-4C30-B3E1-45331915FF52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1439-BAF4-4994-9D53-B4C7C0A0CB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67674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4D3C-F24C-4C30-B3E1-45331915FF52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1439-BAF4-4994-9D53-B4C7C0A0C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2572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4D3C-F24C-4C30-B3E1-45331915FF52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1439-BAF4-4994-9D53-B4C7C0A0C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3692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4D3C-F24C-4C30-B3E1-45331915FF52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1439-BAF4-4994-9D53-B4C7C0A0C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945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4D3C-F24C-4C30-B3E1-45331915FF52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1439-BAF4-4994-9D53-B4C7C0A0C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600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4D3C-F24C-4C30-B3E1-45331915FF52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1439-BAF4-4994-9D53-B4C7C0A0C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453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4D3C-F24C-4C30-B3E1-45331915FF52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1439-BAF4-4994-9D53-B4C7C0A0C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3868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4D3C-F24C-4C30-B3E1-45331915FF52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1439-BAF4-4994-9D53-B4C7C0A0C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818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4D3C-F24C-4C30-B3E1-45331915FF52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1439-BAF4-4994-9D53-B4C7C0A0C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855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4D3C-F24C-4C30-B3E1-45331915FF52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1439-BAF4-4994-9D53-B4C7C0A0C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13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4D3C-F24C-4C30-B3E1-45331915FF52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1439-BAF4-4994-9D53-B4C7C0A0C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107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4D3C-F24C-4C30-B3E1-45331915FF52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1439-BAF4-4994-9D53-B4C7C0A0C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619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E4D3C-F24C-4C30-B3E1-45331915FF52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951439-BAF4-4994-9D53-B4C7C0A0C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402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9F733C-1A65-406A-A671-F7BE3B32C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555310"/>
            <a:ext cx="7766936" cy="162838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Protein</a:t>
            </a:r>
            <a:b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 105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8112741-D18E-49D6-8CBB-5F0908869A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031299"/>
            <a:ext cx="7766936" cy="3356975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</a:t>
            </a:r>
            <a:r>
              <a:rPr lang="en-US" sz="4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Taposi</a:t>
            </a:r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Rabeya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0625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49508" y="2136339"/>
            <a:ext cx="876924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Protein </a:t>
            </a:r>
            <a:r>
              <a:rPr lang="en-US" sz="2800" dirty="0" err="1" smtClean="0"/>
              <a:t>শব্দটি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গ্রীক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ভাষার</a:t>
            </a:r>
            <a:r>
              <a:rPr lang="en-US" sz="2800" dirty="0" smtClean="0"/>
              <a:t> </a:t>
            </a:r>
            <a:r>
              <a:rPr lang="en-US" sz="2800" dirty="0" err="1" smtClean="0"/>
              <a:t>Proteo</a:t>
            </a:r>
            <a:r>
              <a:rPr lang="en-US" sz="2800" dirty="0" smtClean="0"/>
              <a:t> </a:t>
            </a:r>
            <a:r>
              <a:rPr lang="en-US" sz="2800" dirty="0" err="1" smtClean="0"/>
              <a:t>শব্দ</a:t>
            </a:r>
            <a:r>
              <a:rPr lang="en-US" sz="2800" dirty="0" smtClean="0"/>
              <a:t> </a:t>
            </a:r>
            <a:r>
              <a:rPr lang="en-US" sz="2800" dirty="0" err="1" smtClean="0"/>
              <a:t>থেকে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এসেছে</a:t>
            </a:r>
            <a:r>
              <a:rPr lang="en-US" sz="2800" dirty="0" smtClean="0"/>
              <a:t>। </a:t>
            </a:r>
            <a:r>
              <a:rPr lang="en-US" sz="2800" dirty="0" err="1" smtClean="0"/>
              <a:t>Proteo</a:t>
            </a:r>
            <a:r>
              <a:rPr lang="en-US" sz="2800" dirty="0" smtClean="0"/>
              <a:t> </a:t>
            </a:r>
            <a:r>
              <a:rPr lang="en-US" sz="2800" dirty="0" err="1" smtClean="0"/>
              <a:t>শব্দটির</a:t>
            </a:r>
            <a:r>
              <a:rPr lang="en-US" sz="2800" dirty="0" smtClean="0"/>
              <a:t> </a:t>
            </a:r>
            <a:r>
              <a:rPr lang="en-US" sz="2800" dirty="0" err="1" smtClean="0"/>
              <a:t>অর্থ</a:t>
            </a:r>
            <a:r>
              <a:rPr lang="en-US" sz="2800" dirty="0" smtClean="0"/>
              <a:t> </a:t>
            </a:r>
            <a:r>
              <a:rPr lang="en-US" sz="2800" dirty="0" err="1" smtClean="0"/>
              <a:t>হল</a:t>
            </a:r>
            <a:r>
              <a:rPr lang="en-US" sz="2800" dirty="0" smtClean="0"/>
              <a:t> </a:t>
            </a:r>
            <a:r>
              <a:rPr lang="en-US" sz="2800" dirty="0" err="1" smtClean="0"/>
              <a:t>সর্বপ্রথম</a:t>
            </a:r>
            <a:r>
              <a:rPr lang="en-US" sz="2800" dirty="0" smtClean="0"/>
              <a:t> </a:t>
            </a:r>
            <a:r>
              <a:rPr lang="en-US" sz="2800" dirty="0" err="1" smtClean="0"/>
              <a:t>গুরুত্বপূর্ণ</a:t>
            </a:r>
            <a:r>
              <a:rPr lang="en-US" sz="2800" dirty="0" smtClean="0"/>
              <a:t>। Protein </a:t>
            </a:r>
            <a:r>
              <a:rPr lang="en-US" sz="2800" dirty="0" err="1" smtClean="0"/>
              <a:t>প্রোটোপ্লাজম</a:t>
            </a:r>
            <a:r>
              <a:rPr lang="en-US" sz="2800" dirty="0" smtClean="0"/>
              <a:t> এর </a:t>
            </a:r>
            <a:r>
              <a:rPr lang="en-US" sz="2800" dirty="0" err="1" smtClean="0"/>
              <a:t>অন্যতম</a:t>
            </a:r>
            <a:r>
              <a:rPr lang="en-US" sz="2800" dirty="0" smtClean="0"/>
              <a:t> উপাদান. </a:t>
            </a:r>
            <a:r>
              <a:rPr lang="en-US" sz="2800" dirty="0" err="1" smtClean="0"/>
              <a:t>সকল</a:t>
            </a:r>
            <a:r>
              <a:rPr lang="en-US" sz="2800" dirty="0" smtClean="0"/>
              <a:t> </a:t>
            </a:r>
            <a:r>
              <a:rPr lang="en-US" sz="2800" dirty="0" err="1" smtClean="0"/>
              <a:t>সজীব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কোষ</a:t>
            </a:r>
            <a:r>
              <a:rPr lang="en-US" sz="2800" dirty="0" smtClean="0"/>
              <a:t> </a:t>
            </a:r>
            <a:r>
              <a:rPr lang="en-US" sz="2800" dirty="0" err="1" smtClean="0"/>
              <a:t>কমবেশী</a:t>
            </a:r>
            <a:r>
              <a:rPr lang="en-US" sz="2800" dirty="0" smtClean="0"/>
              <a:t> Protein </a:t>
            </a:r>
            <a:r>
              <a:rPr lang="en-US" sz="2800" dirty="0" err="1" smtClean="0"/>
              <a:t>দ্বারা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গঠিত</a:t>
            </a:r>
            <a:r>
              <a:rPr lang="en-US" sz="2800" dirty="0" smtClean="0"/>
              <a:t>। </a:t>
            </a:r>
            <a:r>
              <a:rPr lang="en-US" sz="2800" dirty="0" err="1" smtClean="0"/>
              <a:t>মাংসপেশী</a:t>
            </a:r>
            <a:r>
              <a:rPr lang="en-US" sz="2800" dirty="0" smtClean="0"/>
              <a:t>, </a:t>
            </a:r>
            <a:r>
              <a:rPr lang="en-US" sz="2800" dirty="0" err="1" smtClean="0"/>
              <a:t>অস্থি</a:t>
            </a:r>
            <a:r>
              <a:rPr lang="en-US" sz="2800" dirty="0" smtClean="0"/>
              <a:t> </a:t>
            </a:r>
            <a:r>
              <a:rPr lang="en-US" sz="2800" dirty="0" err="1" smtClean="0"/>
              <a:t>এমনকি</a:t>
            </a:r>
            <a:r>
              <a:rPr lang="en-US" sz="2800" dirty="0" smtClean="0"/>
              <a:t> </a:t>
            </a:r>
            <a:r>
              <a:rPr lang="en-US" sz="2800" dirty="0" err="1" smtClean="0"/>
              <a:t>রক্তেরও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প্রধান</a:t>
            </a:r>
            <a:r>
              <a:rPr lang="en-US" sz="2800" dirty="0" smtClean="0"/>
              <a:t> উপাদান Protein। </a:t>
            </a:r>
          </a:p>
          <a:p>
            <a:r>
              <a:rPr lang="en-US" sz="2800" dirty="0" err="1" smtClean="0"/>
              <a:t>সংজ্ঞা</a:t>
            </a:r>
            <a:r>
              <a:rPr lang="en-US" sz="2800" dirty="0" smtClean="0"/>
              <a:t> :</a:t>
            </a:r>
          </a:p>
          <a:p>
            <a:r>
              <a:rPr lang="en-US" sz="2800" dirty="0" smtClean="0"/>
              <a:t>Protein </a:t>
            </a:r>
            <a:r>
              <a:rPr lang="en-US" sz="2800" dirty="0" err="1" smtClean="0"/>
              <a:t>এমাইনো</a:t>
            </a:r>
            <a:r>
              <a:rPr lang="en-US" sz="2800" dirty="0" smtClean="0"/>
              <a:t> </a:t>
            </a:r>
            <a:r>
              <a:rPr lang="en-US" sz="2800" dirty="0" err="1" smtClean="0"/>
              <a:t>এসিড</a:t>
            </a:r>
            <a:r>
              <a:rPr lang="en-US" sz="2800" dirty="0" smtClean="0"/>
              <a:t> </a:t>
            </a:r>
            <a:r>
              <a:rPr lang="en-US" sz="2800" dirty="0" err="1" smtClean="0"/>
              <a:t>দ্বারা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সৃষ্ট</a:t>
            </a:r>
            <a:r>
              <a:rPr lang="en-US" sz="2800" dirty="0" smtClean="0"/>
              <a:t> </a:t>
            </a:r>
            <a:r>
              <a:rPr lang="en-US" sz="2800" dirty="0" err="1" smtClean="0"/>
              <a:t>এক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প্রকার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জটিল</a:t>
            </a:r>
            <a:r>
              <a:rPr lang="en-US" sz="2800" dirty="0" smtClean="0"/>
              <a:t> </a:t>
            </a:r>
            <a:r>
              <a:rPr lang="en-US" sz="2800" dirty="0" err="1" smtClean="0"/>
              <a:t>যৌগ</a:t>
            </a:r>
            <a:r>
              <a:rPr lang="en-US" sz="2800" dirty="0" smtClean="0"/>
              <a:t>। </a:t>
            </a:r>
            <a:r>
              <a:rPr lang="en-US" sz="2800" dirty="0" err="1" smtClean="0"/>
              <a:t>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সব</a:t>
            </a:r>
            <a:r>
              <a:rPr lang="en-US" sz="2800" dirty="0" smtClean="0"/>
              <a:t> </a:t>
            </a:r>
            <a:r>
              <a:rPr lang="en-US" sz="2800" dirty="0" err="1" smtClean="0"/>
              <a:t>ধরনের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জীবন্ত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বস্তুর</a:t>
            </a:r>
            <a:r>
              <a:rPr lang="en-US" sz="2800" dirty="0" smtClean="0"/>
              <a:t> </a:t>
            </a:r>
            <a:r>
              <a:rPr lang="en-US" sz="2800" dirty="0" err="1" smtClean="0"/>
              <a:t>গঠন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কাঠামো</a:t>
            </a:r>
            <a:r>
              <a:rPr lang="en-US" sz="2800" dirty="0" smtClean="0"/>
              <a:t> ও </a:t>
            </a:r>
            <a:r>
              <a:rPr lang="en-US" sz="2800" dirty="0" err="1" smtClean="0"/>
              <a:t>কার্যাবলীর</a:t>
            </a:r>
            <a:r>
              <a:rPr lang="en-US" sz="2800" dirty="0" smtClean="0"/>
              <a:t> </a:t>
            </a:r>
            <a:r>
              <a:rPr lang="en-US" sz="2800" dirty="0" err="1" smtClean="0"/>
              <a:t>জন্য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অপরিহার্য</a:t>
            </a:r>
            <a:r>
              <a:rPr lang="en-US" sz="2800" dirty="0" smtClean="0"/>
              <a:t>। Protein এ </a:t>
            </a:r>
            <a:r>
              <a:rPr lang="en-US" sz="2800" dirty="0" err="1" smtClean="0"/>
              <a:t>কার্বন</a:t>
            </a:r>
            <a:r>
              <a:rPr lang="en-US" sz="2800" dirty="0" smtClean="0"/>
              <a:t>, </a:t>
            </a:r>
            <a:r>
              <a:rPr lang="en-US" sz="2800" dirty="0" err="1" smtClean="0"/>
              <a:t>হাইড্রোজেন,নাইট্রোজেন</a:t>
            </a:r>
            <a:r>
              <a:rPr lang="en-US" sz="2800" dirty="0" smtClean="0"/>
              <a:t> ও </a:t>
            </a:r>
            <a:r>
              <a:rPr lang="en-US" sz="2800" dirty="0" err="1" smtClean="0"/>
              <a:t>সালফার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রয়েছে</a:t>
            </a:r>
            <a:r>
              <a:rPr lang="en-US" sz="2800" dirty="0" smtClean="0"/>
              <a:t>। Protein এর </a:t>
            </a:r>
            <a:r>
              <a:rPr lang="en-US" sz="2800" dirty="0" err="1" smtClean="0"/>
              <a:t>প্রায়</a:t>
            </a:r>
            <a:r>
              <a:rPr lang="en-US" sz="2800" dirty="0" smtClean="0"/>
              <a:t> ১৬% </a:t>
            </a:r>
            <a:r>
              <a:rPr lang="en-US" sz="2800" dirty="0" err="1" smtClean="0"/>
              <a:t>হল</a:t>
            </a:r>
            <a:r>
              <a:rPr lang="en-US" sz="2800" dirty="0" smtClean="0"/>
              <a:t> </a:t>
            </a:r>
            <a:r>
              <a:rPr lang="en-US" sz="2800" dirty="0" err="1" smtClean="0"/>
              <a:t>নাইট্রোজেন</a:t>
            </a:r>
            <a:r>
              <a:rPr lang="en-US" sz="2800" dirty="0" smtClean="0"/>
              <a:t>।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83E56E-C741-4873-9CC3-552BFCA22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55738"/>
            <a:ext cx="8596668" cy="4571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Protein </a:t>
            </a:r>
            <a:r>
              <a:rPr lang="en-US" dirty="0" err="1">
                <a:solidFill>
                  <a:schemeClr val="tx1"/>
                </a:solidFill>
              </a:rPr>
              <a:t>এর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ভৌত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বৈশিষ্ট্য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B7AA49-F3F5-4321-8B74-4DC871A94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2811"/>
            <a:ext cx="8596668" cy="52527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১.</a:t>
            </a:r>
            <a:r>
              <a:rPr lang="en-US" dirty="0">
                <a:solidFill>
                  <a:schemeClr val="tx1"/>
                </a:solidFill>
              </a:rPr>
              <a:t>আণবিক </a:t>
            </a:r>
            <a:r>
              <a:rPr lang="en-US" dirty="0" err="1">
                <a:solidFill>
                  <a:schemeClr val="tx1"/>
                </a:solidFill>
              </a:rPr>
              <a:t>ওজন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বিভিন্ন</a:t>
            </a:r>
            <a:r>
              <a:rPr lang="en-US" dirty="0">
                <a:solidFill>
                  <a:schemeClr val="tx1"/>
                </a:solidFill>
              </a:rPr>
              <a:t> Protein </a:t>
            </a:r>
            <a:r>
              <a:rPr lang="en-US" dirty="0" err="1">
                <a:solidFill>
                  <a:schemeClr val="tx1"/>
                </a:solidFill>
              </a:rPr>
              <a:t>এর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আণবিক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ওজন</a:t>
            </a:r>
            <a:r>
              <a:rPr lang="en-US" dirty="0">
                <a:solidFill>
                  <a:schemeClr val="tx1"/>
                </a:solidFill>
              </a:rPr>
              <a:t> amino acid residue </a:t>
            </a:r>
            <a:r>
              <a:rPr lang="en-US" dirty="0" err="1">
                <a:solidFill>
                  <a:schemeClr val="tx1"/>
                </a:solidFill>
              </a:rPr>
              <a:t>এর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সংখ্যার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উপর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নির্ভর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করে।প্রত্যেক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এমাইনো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এসিড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গড়ে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প্রায়</a:t>
            </a:r>
            <a:r>
              <a:rPr lang="en-US" dirty="0">
                <a:solidFill>
                  <a:schemeClr val="tx1"/>
                </a:solidFill>
              </a:rPr>
              <a:t> ১১০ </a:t>
            </a:r>
            <a:r>
              <a:rPr lang="en-US" dirty="0" err="1">
                <a:solidFill>
                  <a:schemeClr val="tx1"/>
                </a:solidFill>
              </a:rPr>
              <a:t>আণবিক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ওজন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প্রদান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করে।অধিকাংশ</a:t>
            </a:r>
            <a:r>
              <a:rPr lang="en-US" dirty="0">
                <a:solidFill>
                  <a:schemeClr val="tx1"/>
                </a:solidFill>
              </a:rPr>
              <a:t> Protein </a:t>
            </a:r>
            <a:r>
              <a:rPr lang="en-US" dirty="0" err="1">
                <a:solidFill>
                  <a:schemeClr val="tx1"/>
                </a:solidFill>
              </a:rPr>
              <a:t>বা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পলিপেপটাইড</a:t>
            </a:r>
            <a:r>
              <a:rPr lang="en-US" dirty="0">
                <a:solidFill>
                  <a:schemeClr val="tx1"/>
                </a:solidFill>
              </a:rPr>
              <a:t> ৪০-৪০,০০০ </a:t>
            </a:r>
            <a:r>
              <a:rPr lang="en-US" dirty="0" err="1">
                <a:solidFill>
                  <a:schemeClr val="tx1"/>
                </a:solidFill>
              </a:rPr>
              <a:t>এমাইনো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এসিড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এর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সমন্বয়ে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গঠিত।যার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আণবিক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ওজন</a:t>
            </a:r>
            <a:r>
              <a:rPr lang="en-US" dirty="0">
                <a:solidFill>
                  <a:schemeClr val="tx1"/>
                </a:solidFill>
              </a:rPr>
              <a:t> ৪০০০- ৪৪০০০।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২.আকার : Protein </a:t>
            </a:r>
            <a:r>
              <a:rPr lang="en-US" dirty="0" err="1">
                <a:solidFill>
                  <a:schemeClr val="tx1"/>
                </a:solidFill>
              </a:rPr>
              <a:t>এর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আকার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বিভিন্ন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ধরনের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হয়ে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থাকে</a:t>
            </a:r>
            <a:r>
              <a:rPr lang="en-US" dirty="0">
                <a:solidFill>
                  <a:schemeClr val="tx1"/>
                </a:solidFill>
              </a:rPr>
              <a:t>। </a:t>
            </a:r>
            <a:r>
              <a:rPr lang="en-US" dirty="0" err="1">
                <a:solidFill>
                  <a:schemeClr val="tx1"/>
                </a:solidFill>
              </a:rPr>
              <a:t>এর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আকার</a:t>
            </a:r>
            <a:r>
              <a:rPr lang="en-US" dirty="0">
                <a:solidFill>
                  <a:schemeClr val="tx1"/>
                </a:solidFill>
              </a:rPr>
              <a:t>              Globular( insulin), Oval(albumin), Fibrous or Elongated( fibrinogen) </a:t>
            </a:r>
            <a:r>
              <a:rPr lang="en-US" dirty="0" err="1">
                <a:solidFill>
                  <a:schemeClr val="tx1"/>
                </a:solidFill>
              </a:rPr>
              <a:t>হয়ে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থাকে</a:t>
            </a:r>
            <a:r>
              <a:rPr lang="en-US" dirty="0">
                <a:solidFill>
                  <a:schemeClr val="tx1"/>
                </a:solidFill>
              </a:rPr>
              <a:t>।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৩.দ্রাব্যতা : </a:t>
            </a:r>
            <a:r>
              <a:rPr lang="en-US" dirty="0" err="1">
                <a:solidFill>
                  <a:schemeClr val="tx1"/>
                </a:solidFill>
              </a:rPr>
              <a:t>বিভিন্ন</a:t>
            </a:r>
            <a:r>
              <a:rPr lang="en-US" dirty="0">
                <a:solidFill>
                  <a:schemeClr val="tx1"/>
                </a:solidFill>
              </a:rPr>
              <a:t> Protein </a:t>
            </a:r>
            <a:r>
              <a:rPr lang="en-US" dirty="0" err="1">
                <a:solidFill>
                  <a:schemeClr val="tx1"/>
                </a:solidFill>
              </a:rPr>
              <a:t>বিভিন্ন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দ্রবণে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দ্রবণীয়</a:t>
            </a:r>
            <a:r>
              <a:rPr lang="en-US" dirty="0">
                <a:solidFill>
                  <a:schemeClr val="tx1"/>
                </a:solidFill>
              </a:rPr>
              <a:t>। </a:t>
            </a:r>
            <a:r>
              <a:rPr lang="en-US" dirty="0" err="1">
                <a:solidFill>
                  <a:schemeClr val="tx1"/>
                </a:solidFill>
              </a:rPr>
              <a:t>এর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মধ্যে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পানি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এলকোহল,লঘু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লবণাক্ত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পানি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লঘু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এসিড</a:t>
            </a:r>
            <a:r>
              <a:rPr lang="en-US" dirty="0">
                <a:solidFill>
                  <a:schemeClr val="tx1"/>
                </a:solidFill>
              </a:rPr>
              <a:t> ও </a:t>
            </a:r>
            <a:r>
              <a:rPr lang="en-US" dirty="0" err="1">
                <a:solidFill>
                  <a:schemeClr val="tx1"/>
                </a:solidFill>
              </a:rPr>
              <a:t>ক্ষার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উল্লেখযোগ্য।প্রত্যেক</a:t>
            </a:r>
            <a:r>
              <a:rPr lang="en-US" dirty="0">
                <a:solidFill>
                  <a:schemeClr val="tx1"/>
                </a:solidFill>
              </a:rPr>
              <a:t> Protein </a:t>
            </a:r>
            <a:r>
              <a:rPr lang="en-US" dirty="0" err="1">
                <a:solidFill>
                  <a:schemeClr val="tx1"/>
                </a:solidFill>
              </a:rPr>
              <a:t>এর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দ্রবণীয়তার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জন্য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বিশেষ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এসিড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মাধ্যম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বা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বিশেষ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লবণাক্ত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দ্রবণ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প্রয়োজন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হয়</a:t>
            </a:r>
            <a:r>
              <a:rPr lang="en-US" dirty="0">
                <a:solidFill>
                  <a:schemeClr val="tx1"/>
                </a:solidFill>
              </a:rPr>
              <a:t>। </a:t>
            </a:r>
            <a:r>
              <a:rPr lang="en-US" dirty="0" err="1">
                <a:solidFill>
                  <a:schemeClr val="tx1"/>
                </a:solidFill>
              </a:rPr>
              <a:t>এই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বৈশিষ্ট্যের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উপর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নির্ভর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করে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Proteinকে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একে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অপর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থেকে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পৃথকীকরণ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করা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সম্ভব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হয়েছে</a:t>
            </a:r>
            <a:r>
              <a:rPr lang="en-US" dirty="0">
                <a:solidFill>
                  <a:schemeClr val="tx1"/>
                </a:solidFill>
              </a:rPr>
              <a:t>। </a:t>
            </a:r>
            <a:r>
              <a:rPr lang="en-US" dirty="0" err="1">
                <a:solidFill>
                  <a:schemeClr val="tx1"/>
                </a:solidFill>
              </a:rPr>
              <a:t>যেমন</a:t>
            </a:r>
            <a:r>
              <a:rPr lang="en-US" dirty="0">
                <a:solidFill>
                  <a:schemeClr val="tx1"/>
                </a:solidFill>
              </a:rPr>
              <a:t>- </a:t>
            </a:r>
            <a:r>
              <a:rPr lang="en-US" dirty="0" err="1">
                <a:solidFill>
                  <a:schemeClr val="tx1"/>
                </a:solidFill>
              </a:rPr>
              <a:t>এলবুমিন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নামক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Proteinটি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পানিতে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দ্রবণীয়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কিন্তু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গ্লোবিউলিনকে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দ্রবীভূত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করতে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প্রশম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সোডিয়াম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ক্লোরাইড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দ্রবণ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প্রয়োজন</a:t>
            </a:r>
            <a:r>
              <a:rPr lang="en-US" dirty="0">
                <a:solidFill>
                  <a:schemeClr val="tx1"/>
                </a:solidFill>
              </a:rPr>
              <a:t>। </a:t>
            </a:r>
            <a:r>
              <a:rPr lang="en-US" dirty="0" err="1">
                <a:solidFill>
                  <a:schemeClr val="tx1"/>
                </a:solidFill>
              </a:rPr>
              <a:t>Casin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নামক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দুধের</a:t>
            </a:r>
            <a:r>
              <a:rPr lang="en-US" dirty="0">
                <a:solidFill>
                  <a:schemeClr val="tx1"/>
                </a:solidFill>
              </a:rPr>
              <a:t> Protein </a:t>
            </a:r>
            <a:r>
              <a:rPr lang="en-US" dirty="0" err="1">
                <a:solidFill>
                  <a:schemeClr val="tx1"/>
                </a:solidFill>
              </a:rPr>
              <a:t>ক্ষারীয়</a:t>
            </a:r>
            <a:r>
              <a:rPr lang="en-US" dirty="0">
                <a:solidFill>
                  <a:schemeClr val="tx1"/>
                </a:solidFill>
              </a:rPr>
              <a:t> pH এ </a:t>
            </a:r>
            <a:r>
              <a:rPr lang="en-US" dirty="0" err="1">
                <a:solidFill>
                  <a:schemeClr val="tx1"/>
                </a:solidFill>
              </a:rPr>
              <a:t>দ্রবণীয়</a:t>
            </a:r>
            <a:r>
              <a:rPr lang="en-US" dirty="0">
                <a:solidFill>
                  <a:schemeClr val="tx1"/>
                </a:solidFill>
              </a:rPr>
              <a:t>।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৪. </a:t>
            </a:r>
            <a:r>
              <a:rPr lang="en-US" dirty="0" err="1">
                <a:solidFill>
                  <a:schemeClr val="tx1"/>
                </a:solidFill>
              </a:rPr>
              <a:t>উভধর্মী</a:t>
            </a:r>
            <a:r>
              <a:rPr lang="en-US" dirty="0">
                <a:solidFill>
                  <a:schemeClr val="tx1"/>
                </a:solidFill>
              </a:rPr>
              <a:t>: Protein </a:t>
            </a:r>
            <a:r>
              <a:rPr lang="en-US" dirty="0" err="1">
                <a:solidFill>
                  <a:schemeClr val="tx1"/>
                </a:solidFill>
              </a:rPr>
              <a:t>উভধর্মী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হয়ে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থাকে</a:t>
            </a:r>
            <a:r>
              <a:rPr lang="en-US" dirty="0">
                <a:solidFill>
                  <a:schemeClr val="tx1"/>
                </a:solidFill>
              </a:rPr>
              <a:t>। </a:t>
            </a:r>
            <a:r>
              <a:rPr lang="en-US" dirty="0" err="1">
                <a:solidFill>
                  <a:schemeClr val="tx1"/>
                </a:solidFill>
              </a:rPr>
              <a:t>অর্থা</a:t>
            </a:r>
            <a:r>
              <a:rPr lang="en-US" dirty="0">
                <a:solidFill>
                  <a:schemeClr val="tx1"/>
                </a:solidFill>
              </a:rPr>
              <a:t>ৎ </a:t>
            </a:r>
            <a:r>
              <a:rPr lang="en-US" dirty="0" err="1">
                <a:solidFill>
                  <a:schemeClr val="tx1"/>
                </a:solidFill>
              </a:rPr>
              <a:t>এটি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এসিড</a:t>
            </a:r>
            <a:r>
              <a:rPr lang="en-US" dirty="0">
                <a:solidFill>
                  <a:schemeClr val="tx1"/>
                </a:solidFill>
              </a:rPr>
              <a:t> ও </a:t>
            </a:r>
            <a:r>
              <a:rPr lang="en-US" dirty="0" err="1">
                <a:solidFill>
                  <a:schemeClr val="tx1"/>
                </a:solidFill>
              </a:rPr>
              <a:t>ক্ষার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উভয়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প্রকার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বৈশিষ্ট্যই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প্রকাশ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করে</a:t>
            </a:r>
            <a:r>
              <a:rPr lang="en-US" dirty="0">
                <a:solidFill>
                  <a:schemeClr val="tx1"/>
                </a:solidFill>
              </a:rPr>
              <a:t>। </a:t>
            </a:r>
            <a:r>
              <a:rPr lang="en-US" dirty="0" err="1">
                <a:solidFill>
                  <a:schemeClr val="tx1"/>
                </a:solidFill>
              </a:rPr>
              <a:t>এমাইনো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এসিডগুলোর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এমাইনো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দল</a:t>
            </a:r>
            <a:r>
              <a:rPr lang="en-US" dirty="0">
                <a:solidFill>
                  <a:schemeClr val="tx1"/>
                </a:solidFill>
              </a:rPr>
              <a:t> ও </a:t>
            </a:r>
            <a:r>
              <a:rPr lang="en-US" dirty="0" err="1">
                <a:solidFill>
                  <a:schemeClr val="tx1"/>
                </a:solidFill>
              </a:rPr>
              <a:t>কার্বোক্সি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দল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বিদ্যমান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থাকায়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এরা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সাধারণভাবে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অবস্থান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না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করে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অভ্যন্তরীণ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বিক্রিয়ায়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জুইটার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আয়ন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রূপে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অর্থা</a:t>
            </a:r>
            <a:r>
              <a:rPr lang="en-US" dirty="0">
                <a:solidFill>
                  <a:schemeClr val="tx1"/>
                </a:solidFill>
              </a:rPr>
              <a:t>ৎ </a:t>
            </a:r>
            <a:r>
              <a:rPr lang="en-US" dirty="0" err="1">
                <a:solidFill>
                  <a:schemeClr val="tx1"/>
                </a:solidFill>
              </a:rPr>
              <a:t>একই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অণুতে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ধনাত্মক</a:t>
            </a:r>
            <a:r>
              <a:rPr lang="en-US" dirty="0">
                <a:solidFill>
                  <a:schemeClr val="tx1"/>
                </a:solidFill>
              </a:rPr>
              <a:t> ও </a:t>
            </a:r>
            <a:r>
              <a:rPr lang="en-US" dirty="0" err="1">
                <a:solidFill>
                  <a:schemeClr val="tx1"/>
                </a:solidFill>
              </a:rPr>
              <a:t>ঋণাত্মক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দুই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প্রকার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চার্জ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বিদ্যমান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থাকে</a:t>
            </a:r>
            <a:r>
              <a:rPr lang="en-US" dirty="0">
                <a:solidFill>
                  <a:schemeClr val="tx1"/>
                </a:solidFill>
              </a:rPr>
              <a:t>।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NH3†-R-CH-COO‾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জুইটার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আয়ন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4480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A79F73-7EDA-4951-A197-1F8E89D5E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5077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2D6C205-3138-4A89-A90D-F532DBB176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743201"/>
            <a:ext cx="7766936" cy="3269292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৫. </a:t>
            </a:r>
            <a:r>
              <a:rPr lang="en-US" dirty="0" err="1">
                <a:solidFill>
                  <a:schemeClr val="tx1"/>
                </a:solidFill>
              </a:rPr>
              <a:t>কোলয়েড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প্রকৃতি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প্রোটিনের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অণুগুলো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বৃহ</a:t>
            </a:r>
            <a:r>
              <a:rPr lang="en-US" dirty="0">
                <a:solidFill>
                  <a:schemeClr val="tx1"/>
                </a:solidFill>
              </a:rPr>
              <a:t>ৎ </a:t>
            </a:r>
            <a:r>
              <a:rPr lang="en-US" dirty="0" err="1">
                <a:solidFill>
                  <a:schemeClr val="tx1"/>
                </a:solidFill>
              </a:rPr>
              <a:t>আণবিক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ওজন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সম্পন্ন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এবং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প্রকৃতিতে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কোলয়েড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জাতীয়</a:t>
            </a:r>
            <a:r>
              <a:rPr lang="en-US" dirty="0">
                <a:solidFill>
                  <a:schemeClr val="tx1"/>
                </a:solidFill>
              </a:rPr>
              <a:t>। </a:t>
            </a:r>
            <a:r>
              <a:rPr lang="en-US" dirty="0" err="1">
                <a:solidFill>
                  <a:schemeClr val="tx1"/>
                </a:solidFill>
              </a:rPr>
              <a:t>এই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রকম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বৃহ</a:t>
            </a:r>
            <a:r>
              <a:rPr lang="en-US" dirty="0">
                <a:solidFill>
                  <a:schemeClr val="tx1"/>
                </a:solidFill>
              </a:rPr>
              <a:t>ৎ </a:t>
            </a:r>
            <a:r>
              <a:rPr lang="en-US" dirty="0" err="1">
                <a:solidFill>
                  <a:schemeClr val="tx1"/>
                </a:solidFill>
              </a:rPr>
              <a:t>অণু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অর্ধভেদ্য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পর্দা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এর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ভেতর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দিয়ে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চলাচল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করতে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পারে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না</a:t>
            </a:r>
            <a:r>
              <a:rPr lang="en-US" dirty="0">
                <a:solidFill>
                  <a:schemeClr val="tx1"/>
                </a:solidFill>
              </a:rPr>
              <a:t>। </a:t>
            </a:r>
            <a:r>
              <a:rPr lang="en-US" dirty="0" err="1">
                <a:solidFill>
                  <a:schemeClr val="tx1"/>
                </a:solidFill>
              </a:rPr>
              <a:t>প্রোটিন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অণুগুলো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অন্যান্য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কোলয়েড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অণুর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মত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বেশী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তাপে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জমাট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বাঁধে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এবং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ভারী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ধাতুর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লবণ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একে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দ্রবণের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বাইরে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জমা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করে</a:t>
            </a:r>
            <a:r>
              <a:rPr lang="en-US" dirty="0">
                <a:solidFill>
                  <a:schemeClr val="tx1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795180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D07478-5BC7-4549-BE37-A82040C0B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50567"/>
          </a:xfrm>
        </p:spPr>
        <p:txBody>
          <a:bodyPr/>
          <a:lstStyle/>
          <a:p>
            <a:pPr algn="l"/>
            <a:r>
              <a:rPr lang="en-US" sz="2400" dirty="0" err="1">
                <a:solidFill>
                  <a:schemeClr val="tx1"/>
                </a:solidFill>
              </a:rPr>
              <a:t>প্রোটিন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এর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রাসায়নিক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বৈশিষ্ট্য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C6D0C20-B4FE-442B-B03B-7417BC9C2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455101"/>
            <a:ext cx="7766936" cy="4070959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১. </a:t>
            </a:r>
            <a:r>
              <a:rPr lang="en-US" dirty="0" err="1">
                <a:solidFill>
                  <a:schemeClr val="tx1"/>
                </a:solidFill>
              </a:rPr>
              <a:t>প্রোটিন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কার্বন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হাইড্রোজেন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অক্সিজেন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নাইট্রোজেন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এবং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সালফার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নিয়ে</a:t>
            </a:r>
            <a:r>
              <a:rPr lang="en-US" dirty="0">
                <a:solidFill>
                  <a:schemeClr val="tx1"/>
                </a:solidFill>
              </a:rPr>
              <a:t>   </a:t>
            </a:r>
            <a:r>
              <a:rPr lang="en-US" dirty="0" err="1">
                <a:solidFill>
                  <a:schemeClr val="tx1"/>
                </a:solidFill>
              </a:rPr>
              <a:t>গঠিত</a:t>
            </a:r>
            <a:r>
              <a:rPr lang="en-US" dirty="0">
                <a:solidFill>
                  <a:schemeClr val="tx1"/>
                </a:solidFill>
              </a:rPr>
              <a:t>।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২. </a:t>
            </a:r>
            <a:r>
              <a:rPr lang="en-US" dirty="0" err="1">
                <a:solidFill>
                  <a:schemeClr val="tx1"/>
                </a:solidFill>
              </a:rPr>
              <a:t>কিছু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বিশেষ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প্রোটিনে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ফসফরাস,আয়োডিন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আয়রণ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কপার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জিংক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ইত্যাদি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উপাদান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যুগ্ন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বা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আয়ন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হিসাবে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যুক্ত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থাকে</a:t>
            </a:r>
            <a:r>
              <a:rPr lang="en-US" dirty="0">
                <a:solidFill>
                  <a:schemeClr val="tx1"/>
                </a:solidFill>
              </a:rPr>
              <a:t>।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৩.সামগ্রিকভাবে </a:t>
            </a:r>
            <a:r>
              <a:rPr lang="en-US" dirty="0" err="1">
                <a:solidFill>
                  <a:schemeClr val="tx1"/>
                </a:solidFill>
              </a:rPr>
              <a:t>প্রোটিনে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কার্বন</a:t>
            </a:r>
            <a:r>
              <a:rPr lang="en-US" dirty="0">
                <a:solidFill>
                  <a:schemeClr val="tx1"/>
                </a:solidFill>
              </a:rPr>
              <a:t> ৫০%, </a:t>
            </a:r>
            <a:r>
              <a:rPr lang="en-US" dirty="0" err="1">
                <a:solidFill>
                  <a:schemeClr val="tx1"/>
                </a:solidFill>
              </a:rPr>
              <a:t>হাইড্রোজেন</a:t>
            </a:r>
            <a:r>
              <a:rPr lang="en-US" dirty="0">
                <a:solidFill>
                  <a:schemeClr val="tx1"/>
                </a:solidFill>
              </a:rPr>
              <a:t> ৭%,অক্সিজেন ২৩%, </a:t>
            </a:r>
            <a:r>
              <a:rPr lang="en-US" dirty="0" err="1">
                <a:solidFill>
                  <a:schemeClr val="tx1"/>
                </a:solidFill>
              </a:rPr>
              <a:t>নাইট্রোজেন</a:t>
            </a:r>
            <a:r>
              <a:rPr lang="en-US" dirty="0">
                <a:solidFill>
                  <a:schemeClr val="tx1"/>
                </a:solidFill>
              </a:rPr>
              <a:t> ১৬%, </a:t>
            </a:r>
            <a:r>
              <a:rPr lang="en-US" dirty="0" err="1">
                <a:solidFill>
                  <a:schemeClr val="tx1"/>
                </a:solidFill>
              </a:rPr>
              <a:t>সালফার</a:t>
            </a:r>
            <a:r>
              <a:rPr lang="en-US" dirty="0">
                <a:solidFill>
                  <a:schemeClr val="tx1"/>
                </a:solidFill>
              </a:rPr>
              <a:t> ০-৩% </a:t>
            </a:r>
            <a:r>
              <a:rPr lang="en-US" dirty="0" err="1">
                <a:solidFill>
                  <a:schemeClr val="tx1"/>
                </a:solidFill>
              </a:rPr>
              <a:t>এবং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ফসফরাস</a:t>
            </a:r>
            <a:r>
              <a:rPr lang="en-US" dirty="0">
                <a:solidFill>
                  <a:schemeClr val="tx1"/>
                </a:solidFill>
              </a:rPr>
              <a:t> ০-৩% </a:t>
            </a:r>
            <a:r>
              <a:rPr lang="en-US" dirty="0" err="1">
                <a:solidFill>
                  <a:schemeClr val="tx1"/>
                </a:solidFill>
              </a:rPr>
              <a:t>থাকে</a:t>
            </a:r>
            <a:r>
              <a:rPr lang="en-US" dirty="0">
                <a:solidFill>
                  <a:schemeClr val="tx1"/>
                </a:solidFill>
              </a:rPr>
              <a:t>।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৪.প্রোটিনের </a:t>
            </a:r>
            <a:r>
              <a:rPr lang="en-US" dirty="0" err="1">
                <a:solidFill>
                  <a:schemeClr val="tx1"/>
                </a:solidFill>
              </a:rPr>
              <a:t>দ্রবণ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কোলয়েড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প্রকৃতির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যা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উত্তপ্ত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করলে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স্বভাবচ্যু</a:t>
            </a:r>
            <a:r>
              <a:rPr lang="en-US" dirty="0">
                <a:solidFill>
                  <a:schemeClr val="tx1"/>
                </a:solidFill>
              </a:rPr>
              <a:t>ৎ </a:t>
            </a:r>
            <a:r>
              <a:rPr lang="en-US" dirty="0" err="1">
                <a:solidFill>
                  <a:schemeClr val="tx1"/>
                </a:solidFill>
              </a:rPr>
              <a:t>হয়ে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জমাট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বাঁধে</a:t>
            </a:r>
            <a:r>
              <a:rPr lang="en-US" dirty="0">
                <a:solidFill>
                  <a:schemeClr val="tx1"/>
                </a:solidFill>
              </a:rPr>
              <a:t>।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৫.প্রোটিনের </a:t>
            </a:r>
            <a:r>
              <a:rPr lang="en-US" dirty="0" err="1">
                <a:solidFill>
                  <a:schemeClr val="tx1"/>
                </a:solidFill>
              </a:rPr>
              <a:t>কোন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নির্দিষ্ট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গলনাংক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নেই</a:t>
            </a:r>
            <a:r>
              <a:rPr lang="en-US" dirty="0">
                <a:solidFill>
                  <a:schemeClr val="tx1"/>
                </a:solidFill>
              </a:rPr>
              <a:t>।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৬. </a:t>
            </a:r>
            <a:r>
              <a:rPr lang="en-US" dirty="0" err="1">
                <a:solidFill>
                  <a:schemeClr val="tx1"/>
                </a:solidFill>
              </a:rPr>
              <a:t>এসিড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ক্ষার</a:t>
            </a:r>
            <a:r>
              <a:rPr lang="en-US" dirty="0">
                <a:solidFill>
                  <a:schemeClr val="tx1"/>
                </a:solidFill>
              </a:rPr>
              <a:t> ও </a:t>
            </a:r>
            <a:r>
              <a:rPr lang="en-US" dirty="0" err="1">
                <a:solidFill>
                  <a:schemeClr val="tx1"/>
                </a:solidFill>
              </a:rPr>
              <a:t>এনজাইম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সহযোগে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প্রোটিন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আর্দ্রবিশ্লিষ্ট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হয়ে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এমাইনো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এসিডে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পরিণত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হয়</a:t>
            </a:r>
            <a:r>
              <a:rPr lang="en-US" dirty="0">
                <a:solidFill>
                  <a:schemeClr val="tx1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986715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A502BF-AA46-48DC-9897-7297710D05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45719"/>
          </a:xfrm>
        </p:spPr>
        <p:txBody>
          <a:bodyPr/>
          <a:lstStyle/>
          <a:p>
            <a:pPr algn="l"/>
            <a:r>
              <a:rPr lang="en-US" sz="2800" dirty="0" err="1">
                <a:solidFill>
                  <a:schemeClr val="tx1"/>
                </a:solidFill>
              </a:rPr>
              <a:t>জুইটার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আয়ন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ব্যাখ্যা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কর</a:t>
            </a:r>
            <a:r>
              <a:rPr lang="en-US" sz="2800" dirty="0">
                <a:solidFill>
                  <a:schemeClr val="tx1"/>
                </a:solidFill>
              </a:rPr>
              <a:t>।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641412B-A8E0-4A6A-8DEA-E95E440107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450253"/>
            <a:ext cx="7766936" cy="3529047"/>
          </a:xfrm>
        </p:spPr>
        <p:txBody>
          <a:bodyPr/>
          <a:lstStyle/>
          <a:p>
            <a:pPr algn="l"/>
            <a:r>
              <a:rPr lang="en-US" dirty="0" err="1">
                <a:solidFill>
                  <a:schemeClr val="tx1"/>
                </a:solidFill>
              </a:rPr>
              <a:t>এমাইনো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এসিড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বিশেষ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ধরনের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জৈব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এসিড</a:t>
            </a:r>
            <a:r>
              <a:rPr lang="en-US" dirty="0">
                <a:solidFill>
                  <a:schemeClr val="tx1"/>
                </a:solidFill>
              </a:rPr>
              <a:t>। </a:t>
            </a:r>
            <a:r>
              <a:rPr lang="en-US" dirty="0" err="1">
                <a:solidFill>
                  <a:schemeClr val="tx1"/>
                </a:solidFill>
              </a:rPr>
              <a:t>এর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অণুতে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একটি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ক্ষারীয়</a:t>
            </a:r>
            <a:r>
              <a:rPr lang="en-US" dirty="0">
                <a:solidFill>
                  <a:schemeClr val="tx1"/>
                </a:solidFill>
              </a:rPr>
              <a:t> ও </a:t>
            </a:r>
            <a:r>
              <a:rPr lang="en-US" dirty="0" err="1">
                <a:solidFill>
                  <a:schemeClr val="tx1"/>
                </a:solidFill>
              </a:rPr>
              <a:t>একটি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কার্বোক্সিল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মূলক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আছে</a:t>
            </a:r>
            <a:r>
              <a:rPr lang="en-US" dirty="0">
                <a:solidFill>
                  <a:schemeClr val="tx1"/>
                </a:solidFill>
              </a:rPr>
              <a:t>। </a:t>
            </a:r>
            <a:r>
              <a:rPr lang="en-US" dirty="0" err="1">
                <a:solidFill>
                  <a:schemeClr val="tx1"/>
                </a:solidFill>
              </a:rPr>
              <a:t>একই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অণুতে</a:t>
            </a:r>
            <a:r>
              <a:rPr lang="en-US" dirty="0">
                <a:solidFill>
                  <a:schemeClr val="tx1"/>
                </a:solidFill>
              </a:rPr>
              <a:t> ১টি </a:t>
            </a:r>
            <a:r>
              <a:rPr lang="en-US" dirty="0" err="1">
                <a:solidFill>
                  <a:schemeClr val="tx1"/>
                </a:solidFill>
              </a:rPr>
              <a:t>ক্ষারীয়</a:t>
            </a:r>
            <a:r>
              <a:rPr lang="en-US" dirty="0">
                <a:solidFill>
                  <a:schemeClr val="tx1"/>
                </a:solidFill>
              </a:rPr>
              <a:t> ও ১টি </a:t>
            </a:r>
            <a:r>
              <a:rPr lang="en-US" dirty="0" err="1">
                <a:solidFill>
                  <a:schemeClr val="tx1"/>
                </a:solidFill>
              </a:rPr>
              <a:t>অম্লীয়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মূলক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থাকায়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এরা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সাধারণভাবে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অবস্থান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না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করে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অভ্যন্তরীণ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বিক্রিয়ায়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জুইটার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আয়ন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গঠন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করে</a:t>
            </a:r>
            <a:r>
              <a:rPr lang="en-US" dirty="0">
                <a:solidFill>
                  <a:schemeClr val="tx1"/>
                </a:solidFill>
              </a:rPr>
              <a:t>। </a:t>
            </a:r>
            <a:r>
              <a:rPr lang="en-US" dirty="0" err="1">
                <a:solidFill>
                  <a:schemeClr val="tx1"/>
                </a:solidFill>
              </a:rPr>
              <a:t>একটি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যৌগে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ধনাত্মক</a:t>
            </a:r>
            <a:r>
              <a:rPr lang="en-US" dirty="0">
                <a:solidFill>
                  <a:schemeClr val="tx1"/>
                </a:solidFill>
              </a:rPr>
              <a:t> ও </a:t>
            </a:r>
            <a:r>
              <a:rPr lang="en-US" dirty="0" err="1">
                <a:solidFill>
                  <a:schemeClr val="tx1"/>
                </a:solidFill>
              </a:rPr>
              <a:t>ঋণাত্মক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মূলকের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সহাবস্থানকে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জুইটার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আয়ন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বলে</a:t>
            </a:r>
            <a:r>
              <a:rPr lang="en-US" dirty="0">
                <a:solidFill>
                  <a:schemeClr val="tx1"/>
                </a:solidFill>
              </a:rPr>
              <a:t>। </a:t>
            </a:r>
            <a:r>
              <a:rPr lang="en-US" dirty="0" err="1">
                <a:solidFill>
                  <a:schemeClr val="tx1"/>
                </a:solidFill>
              </a:rPr>
              <a:t>জুইটার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আয়ন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এর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গঠন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হল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NH3† -R-CH-COO‾</a:t>
            </a:r>
          </a:p>
          <a:p>
            <a:pPr algn="l"/>
            <a:r>
              <a:rPr lang="en-US" dirty="0" err="1">
                <a:solidFill>
                  <a:schemeClr val="tx1"/>
                </a:solidFill>
              </a:rPr>
              <a:t>এই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প্রকার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জুইটার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আয়ন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কে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এসিড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মাধ্যমে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রাখলে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তা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হাইড্রোজেন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গ্রহণ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করে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এবং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মোট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চার্জ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ধনাত্মক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হয়</a:t>
            </a:r>
            <a:r>
              <a:rPr lang="en-US" dirty="0">
                <a:solidFill>
                  <a:schemeClr val="tx1"/>
                </a:solidFill>
              </a:rPr>
              <a:t>। </a:t>
            </a:r>
            <a:r>
              <a:rPr lang="en-US" dirty="0" err="1">
                <a:solidFill>
                  <a:schemeClr val="tx1"/>
                </a:solidFill>
              </a:rPr>
              <a:t>আবার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জুইটার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আয়ন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কে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ক্ষারীয়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মাধ্যমে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রাখলে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এর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হাইড্রোজেন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আয়নটি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সরে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যাওয়ার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ফলে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মোট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যে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চার্জটি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বহন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করে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তা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ঋণাত্মক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হয়</a:t>
            </a:r>
            <a:r>
              <a:rPr lang="en-US" dirty="0">
                <a:solidFill>
                  <a:schemeClr val="tx1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3254530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4A65A0-1A5F-45D3-9073-44ACDDEB63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507067" y="1866378"/>
            <a:ext cx="7766936" cy="225469"/>
          </a:xfrm>
        </p:spPr>
        <p:txBody>
          <a:bodyPr/>
          <a:lstStyle/>
          <a:p>
            <a:pPr algn="l"/>
            <a:r>
              <a:rPr lang="en-US" sz="2800" dirty="0" err="1">
                <a:solidFill>
                  <a:schemeClr val="tx1"/>
                </a:solidFill>
              </a:rPr>
              <a:t>আইসোইলেকট্রিক</a:t>
            </a:r>
            <a:r>
              <a:rPr lang="en-US" sz="2800" dirty="0">
                <a:solidFill>
                  <a:schemeClr val="tx1"/>
                </a:solidFill>
              </a:rPr>
              <a:t> pH: 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8B8891D-F29B-4976-89EE-41A92742D8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1515649"/>
            <a:ext cx="7766936" cy="3632083"/>
          </a:xfrm>
        </p:spPr>
        <p:txBody>
          <a:bodyPr/>
          <a:lstStyle/>
          <a:p>
            <a:pPr algn="l"/>
            <a:r>
              <a:rPr lang="en-US" dirty="0" err="1">
                <a:solidFill>
                  <a:schemeClr val="tx1"/>
                </a:solidFill>
              </a:rPr>
              <a:t>যে</a:t>
            </a:r>
            <a:r>
              <a:rPr lang="en-US" dirty="0">
                <a:solidFill>
                  <a:schemeClr val="tx1"/>
                </a:solidFill>
              </a:rPr>
              <a:t> pH এ </a:t>
            </a:r>
            <a:r>
              <a:rPr lang="en-US" dirty="0" err="1">
                <a:solidFill>
                  <a:schemeClr val="tx1"/>
                </a:solidFill>
              </a:rPr>
              <a:t>এমাইনো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এসিডের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মোট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চার্জ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শূণ্য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থাকে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সেই</a:t>
            </a:r>
            <a:r>
              <a:rPr lang="en-US" dirty="0">
                <a:solidFill>
                  <a:schemeClr val="tx1"/>
                </a:solidFill>
              </a:rPr>
              <a:t> pH </a:t>
            </a:r>
            <a:r>
              <a:rPr lang="en-US" dirty="0" err="1">
                <a:solidFill>
                  <a:schemeClr val="tx1"/>
                </a:solidFill>
              </a:rPr>
              <a:t>কে</a:t>
            </a:r>
            <a:r>
              <a:rPr lang="en-US" dirty="0">
                <a:solidFill>
                  <a:schemeClr val="tx1"/>
                </a:solidFill>
              </a:rPr>
              <a:t> ঐ </a:t>
            </a:r>
            <a:r>
              <a:rPr lang="en-US" dirty="0" err="1">
                <a:solidFill>
                  <a:schemeClr val="tx1"/>
                </a:solidFill>
              </a:rPr>
              <a:t>এমাইনো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এসিডের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আইসোইলেকট্রিক</a:t>
            </a:r>
            <a:r>
              <a:rPr lang="en-US" dirty="0">
                <a:solidFill>
                  <a:schemeClr val="tx1"/>
                </a:solidFill>
              </a:rPr>
              <a:t> pH </a:t>
            </a:r>
            <a:r>
              <a:rPr lang="en-US" dirty="0" err="1">
                <a:solidFill>
                  <a:schemeClr val="tx1"/>
                </a:solidFill>
              </a:rPr>
              <a:t>বলে</a:t>
            </a:r>
            <a:r>
              <a:rPr lang="en-US" dirty="0">
                <a:solidFill>
                  <a:schemeClr val="tx1"/>
                </a:solidFill>
              </a:rPr>
              <a:t>। </a:t>
            </a:r>
            <a:r>
              <a:rPr lang="en-US" dirty="0" err="1">
                <a:solidFill>
                  <a:schemeClr val="tx1"/>
                </a:solidFill>
              </a:rPr>
              <a:t>এই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অবস্থায়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এটি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কোনরকম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তড়িৎক্ষেত্রে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স্থানান্তরিত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হয়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না</a:t>
            </a:r>
            <a:r>
              <a:rPr lang="en-US" dirty="0">
                <a:solidFill>
                  <a:schemeClr val="tx1"/>
                </a:solidFill>
              </a:rPr>
              <a:t>।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13901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157</TotalTime>
  <Words>586</Words>
  <Application>Microsoft Office PowerPoint</Application>
  <PresentationFormat>Custom</PresentationFormat>
  <Paragraphs>31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Protein HEA 105 </vt:lpstr>
      <vt:lpstr>Protein</vt:lpstr>
      <vt:lpstr>Protein এর ভৌত বৈশিষ্ট্য</vt:lpstr>
      <vt:lpstr>Slide 4</vt:lpstr>
      <vt:lpstr>প্রোটিন এর রাসায়নিক বৈশিষ্ট্য</vt:lpstr>
      <vt:lpstr>জুইটার আয়ন ব্যাখ্যা কর।</vt:lpstr>
      <vt:lpstr>আইসোইলেকট্রিক pH: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Presented by Taposi Rabeya</dc:title>
  <dc:creator>Md ASAD</dc:creator>
  <cp:lastModifiedBy>User</cp:lastModifiedBy>
  <cp:revision>3</cp:revision>
  <dcterms:created xsi:type="dcterms:W3CDTF">2020-06-25T12:05:33Z</dcterms:created>
  <dcterms:modified xsi:type="dcterms:W3CDTF">2020-06-28T14:10:51Z</dcterms:modified>
</cp:coreProperties>
</file>