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306" r:id="rId4"/>
    <p:sldId id="305" r:id="rId5"/>
    <p:sldId id="259" r:id="rId6"/>
    <p:sldId id="260" r:id="rId7"/>
    <p:sldId id="261" r:id="rId8"/>
    <p:sldId id="262" r:id="rId9"/>
    <p:sldId id="263" r:id="rId10"/>
    <p:sldId id="264" r:id="rId11"/>
    <p:sldId id="265" r:id="rId12"/>
    <p:sldId id="266" r:id="rId13"/>
    <p:sldId id="267" r:id="rId14"/>
    <p:sldId id="268" r:id="rId15"/>
    <p:sldId id="270" r:id="rId16"/>
    <p:sldId id="273" r:id="rId17"/>
    <p:sldId id="276" r:id="rId18"/>
    <p:sldId id="274" r:id="rId19"/>
    <p:sldId id="278" r:id="rId20"/>
    <p:sldId id="280" r:id="rId21"/>
    <p:sldId id="282" r:id="rId22"/>
    <p:sldId id="283" r:id="rId23"/>
    <p:sldId id="284" r:id="rId24"/>
    <p:sldId id="285" r:id="rId25"/>
    <p:sldId id="287" r:id="rId26"/>
    <p:sldId id="288" r:id="rId27"/>
    <p:sldId id="289" r:id="rId28"/>
    <p:sldId id="291" r:id="rId29"/>
    <p:sldId id="292" r:id="rId30"/>
    <p:sldId id="294" r:id="rId31"/>
    <p:sldId id="295" r:id="rId32"/>
    <p:sldId id="299" r:id="rId33"/>
    <p:sldId id="300" r:id="rId34"/>
    <p:sldId id="303"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1" d="100"/>
          <a:sy n="61" d="100"/>
        </p:scale>
        <p:origin x="-140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pPr/>
              <a:t>7/5/2020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7/5/2020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7/5/2020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7/5/2020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7/5/2020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pPr/>
              <a:t>7/5/2020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a:srcRect/>
          <a:stretch>
            <a:fillRect/>
          </a:stretch>
        </p:blipFill>
        <p:spPr bwMode="auto">
          <a:xfrm>
            <a:off x="0" y="2590800"/>
            <a:ext cx="9144000" cy="2438400"/>
          </a:xfrm>
          <a:prstGeom prst="rect">
            <a:avLst/>
          </a:prstGeom>
          <a:noFill/>
          <a:ln w="9525">
            <a:noFill/>
            <a:miter lim="800000"/>
            <a:headEnd/>
            <a:tailEnd/>
          </a:ln>
          <a:effectLst/>
        </p:spPr>
      </p:pic>
      <p:sp>
        <p:nvSpPr>
          <p:cNvPr id="2" name="Title 1"/>
          <p:cNvSpPr>
            <a:spLocks noGrp="1"/>
          </p:cNvSpPr>
          <p:nvPr>
            <p:ph type="ctrTitle"/>
          </p:nvPr>
        </p:nvSpPr>
        <p:spPr>
          <a:xfrm>
            <a:off x="304800" y="533400"/>
            <a:ext cx="8839200" cy="2057400"/>
          </a:xfrm>
        </p:spPr>
        <p:txBody>
          <a:bodyPr>
            <a:normAutofit fontScale="90000"/>
          </a:bodyPr>
          <a:lstStyle/>
          <a:p>
            <a:pPr algn="ctr"/>
            <a:r>
              <a:rPr lang="en-US" sz="4900" dirty="0" smtClean="0">
                <a:solidFill>
                  <a:srgbClr val="002060"/>
                </a:solidFill>
              </a:rPr>
              <a:t/>
            </a:r>
            <a:br>
              <a:rPr lang="en-US" sz="4900" dirty="0" smtClean="0">
                <a:solidFill>
                  <a:srgbClr val="002060"/>
                </a:solidFill>
              </a:rPr>
            </a:br>
            <a:r>
              <a:rPr lang="en-US" sz="4900" dirty="0" smtClean="0">
                <a:solidFill>
                  <a:srgbClr val="002060"/>
                </a:solidFill>
              </a:rPr>
              <a:t/>
            </a:r>
            <a:br>
              <a:rPr lang="en-US" sz="4900" dirty="0" smtClean="0">
                <a:solidFill>
                  <a:srgbClr val="002060"/>
                </a:solidFill>
              </a:rPr>
            </a:br>
            <a:r>
              <a:rPr lang="en-US" sz="4900" dirty="0" smtClean="0">
                <a:solidFill>
                  <a:srgbClr val="002060"/>
                </a:solidFill>
              </a:rPr>
              <a:t/>
            </a:r>
            <a:br>
              <a:rPr lang="en-US" sz="4900" dirty="0" smtClean="0">
                <a:solidFill>
                  <a:srgbClr val="002060"/>
                </a:solidFill>
              </a:rPr>
            </a:br>
            <a:r>
              <a:rPr lang="en-US" sz="4900" dirty="0" smtClean="0">
                <a:solidFill>
                  <a:schemeClr val="tx1"/>
                </a:solidFill>
              </a:rPr>
              <a:t>Chapter </a:t>
            </a:r>
            <a:r>
              <a:rPr lang="en-US" sz="4900" dirty="0" smtClean="0">
                <a:solidFill>
                  <a:schemeClr val="tx1"/>
                </a:solidFill>
              </a:rPr>
              <a:t>6. </a:t>
            </a:r>
            <a:r>
              <a:rPr lang="en-US" dirty="0" smtClean="0">
                <a:solidFill>
                  <a:schemeClr val="tx1"/>
                </a:solidFill>
              </a:rPr>
              <a:t/>
            </a:r>
            <a:br>
              <a:rPr lang="en-US" dirty="0" smtClean="0">
                <a:solidFill>
                  <a:schemeClr val="tx1"/>
                </a:solidFill>
              </a:rPr>
            </a:br>
            <a:r>
              <a:rPr lang="en-US" sz="3600" dirty="0" smtClean="0">
                <a:solidFill>
                  <a:schemeClr val="tx1"/>
                </a:solidFill>
              </a:rPr>
              <a:t>Method of Nutritional Management- development of nutritional care plan, evaluation of</a:t>
            </a:r>
            <a:br>
              <a:rPr lang="en-US" sz="3600" dirty="0" smtClean="0">
                <a:solidFill>
                  <a:schemeClr val="tx1"/>
                </a:solidFill>
              </a:rPr>
            </a:br>
            <a:r>
              <a:rPr lang="en-US" sz="3600" dirty="0" smtClean="0">
                <a:solidFill>
                  <a:schemeClr val="tx1"/>
                </a:solidFill>
              </a:rPr>
              <a:t>nutritional care plan.</a:t>
            </a:r>
            <a:br>
              <a:rPr lang="en-US" sz="3600" dirty="0" smtClean="0">
                <a:solidFill>
                  <a:schemeClr val="tx1"/>
                </a:solidFill>
              </a:rPr>
            </a:br>
            <a:r>
              <a:rPr lang="en-US" sz="3600" dirty="0" smtClean="0">
                <a:solidFill>
                  <a:schemeClr val="tx1"/>
                </a:solidFill>
              </a:rPr>
              <a:t>HEA-302</a:t>
            </a:r>
            <a:endParaRPr lang="en-US" sz="3600" dirty="0">
              <a:solidFill>
                <a:schemeClr val="tx1"/>
              </a:solidFill>
            </a:endParaRPr>
          </a:p>
        </p:txBody>
      </p:sp>
      <p:sp>
        <p:nvSpPr>
          <p:cNvPr id="3" name="Subtitle 2"/>
          <p:cNvSpPr>
            <a:spLocks noGrp="1"/>
          </p:cNvSpPr>
          <p:nvPr>
            <p:ph type="subTitle" idx="1"/>
          </p:nvPr>
        </p:nvSpPr>
        <p:spPr>
          <a:xfrm>
            <a:off x="1295400" y="5486400"/>
            <a:ext cx="6400800" cy="1371600"/>
          </a:xfrm>
        </p:spPr>
        <p:txBody>
          <a:bodyPr>
            <a:normAutofit lnSpcReduction="10000"/>
          </a:bodyPr>
          <a:lstStyle/>
          <a:p>
            <a:pPr algn="ctr"/>
            <a:r>
              <a:rPr lang="en-US" dirty="0" err="1" smtClean="0"/>
              <a:t>Nasreen</a:t>
            </a:r>
            <a:r>
              <a:rPr lang="en-US" dirty="0" smtClean="0"/>
              <a:t> </a:t>
            </a:r>
            <a:r>
              <a:rPr lang="en-US" dirty="0" smtClean="0"/>
              <a:t> </a:t>
            </a:r>
            <a:r>
              <a:rPr lang="en-US" dirty="0" err="1" smtClean="0"/>
              <a:t>Afroze</a:t>
            </a:r>
            <a:endParaRPr lang="en-US" dirty="0" smtClean="0"/>
          </a:p>
          <a:p>
            <a:pPr algn="ctr"/>
            <a:r>
              <a:rPr lang="en-US" dirty="0" smtClean="0"/>
              <a:t>Associate </a:t>
            </a:r>
            <a:r>
              <a:rPr lang="en-US" dirty="0" smtClean="0"/>
              <a:t>Professor </a:t>
            </a:r>
            <a:endParaRPr lang="en-US" dirty="0" smtClean="0"/>
          </a:p>
          <a:p>
            <a:pPr algn="ctr"/>
            <a:r>
              <a:rPr lang="en-US" dirty="0" smtClean="0"/>
              <a:t>Eden </a:t>
            </a:r>
            <a:r>
              <a:rPr lang="en-US" dirty="0" err="1" smtClean="0"/>
              <a:t>Mohila</a:t>
            </a:r>
            <a:r>
              <a:rPr lang="en-US" dirty="0" smtClean="0"/>
              <a:t> college</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l="25183" t="13542" r="21523" b="19792"/>
          <a:stretch>
            <a:fillRect/>
          </a:stretch>
        </p:blipFill>
        <p:spPr bwMode="auto">
          <a:xfrm>
            <a:off x="0" y="0"/>
            <a:ext cx="9113044" cy="685800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l="25183" t="13542" r="21523" b="19792"/>
          <a:stretch>
            <a:fillRect/>
          </a:stretch>
        </p:blipFill>
        <p:spPr bwMode="auto">
          <a:xfrm>
            <a:off x="1" y="0"/>
            <a:ext cx="9233296" cy="6858000"/>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l="24597" t="13542" r="21523" b="19792"/>
          <a:stretch>
            <a:fillRect/>
          </a:stretch>
        </p:blipFill>
        <p:spPr bwMode="auto">
          <a:xfrm>
            <a:off x="0" y="0"/>
            <a:ext cx="9091613" cy="6858000"/>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l="25183" t="13542" r="21523" b="18750"/>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l="25183" t="13542" r="21523" b="18750"/>
          <a:stretch>
            <a:fillRect/>
          </a:stretch>
        </p:blipFill>
        <p:spPr bwMode="auto">
          <a:xfrm>
            <a:off x="0" y="228600"/>
            <a:ext cx="9281160" cy="662940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l="25183" t="13542" r="22694" b="19792"/>
          <a:stretch>
            <a:fillRect/>
          </a:stretch>
        </p:blipFill>
        <p:spPr bwMode="auto">
          <a:xfrm>
            <a:off x="0" y="0"/>
            <a:ext cx="9113044" cy="68580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srcRect l="24597" t="13542" r="21523" b="19792"/>
          <a:stretch>
            <a:fillRect/>
          </a:stretch>
        </p:blipFill>
        <p:spPr bwMode="auto">
          <a:xfrm>
            <a:off x="0" y="228600"/>
            <a:ext cx="9310688" cy="66294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srcRect l="25183" t="13542" r="22108" b="19792"/>
          <a:stretch>
            <a:fillRect/>
          </a:stretch>
        </p:blipFill>
        <p:spPr bwMode="auto">
          <a:xfrm>
            <a:off x="0" y="152400"/>
            <a:ext cx="9144000" cy="670560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srcRect l="24597" t="13542" r="21523" b="19792"/>
          <a:stretch>
            <a:fillRect/>
          </a:stretch>
        </p:blipFill>
        <p:spPr bwMode="auto">
          <a:xfrm>
            <a:off x="0" y="0"/>
            <a:ext cx="9143999" cy="5334000"/>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l="25183" t="26042" r="22108" b="53125"/>
          <a:stretch>
            <a:fillRect/>
          </a:stretch>
        </p:blipFill>
        <p:spPr bwMode="auto">
          <a:xfrm>
            <a:off x="0" y="5334000"/>
            <a:ext cx="9144000" cy="15240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srcRect l="24597" t="13542" r="21523" b="19792"/>
          <a:stretch>
            <a:fillRect/>
          </a:stretch>
        </p:blipFill>
        <p:spPr bwMode="auto">
          <a:xfrm>
            <a:off x="-57150" y="0"/>
            <a:ext cx="9201150" cy="685800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it</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The Nutrition </a:t>
            </a:r>
            <a:r>
              <a:rPr lang="en-US" smtClean="0"/>
              <a:t>Care </a:t>
            </a:r>
            <a:r>
              <a:rPr lang="en-US" smtClean="0"/>
              <a:t>Plan </a:t>
            </a:r>
            <a:r>
              <a:rPr lang="en-US" dirty="0" smtClean="0"/>
              <a:t>(NCP) is a systematic approach to providing high quality nutrition care. The NCP consists of four distinct, interrelated steps:</a:t>
            </a:r>
          </a:p>
          <a:p>
            <a:r>
              <a:rPr lang="en-US" b="1" dirty="0" smtClean="0"/>
              <a:t>Nutrition Assessment</a:t>
            </a:r>
            <a:r>
              <a:rPr lang="en-US" dirty="0" smtClean="0"/>
              <a:t>: The RDN (Registered Dietitian Nutritionist. )collects and documents information such as food or nutrition-related history; biochemical data, medical tests and procedures; anthropometric measurements, nutrition-focused physical findings and client history.</a:t>
            </a:r>
          </a:p>
          <a:p>
            <a:r>
              <a:rPr lang="en-US" b="1" dirty="0" smtClean="0"/>
              <a:t>Nutrition Diagnosis</a:t>
            </a:r>
            <a:r>
              <a:rPr lang="en-US" dirty="0" smtClean="0"/>
              <a:t>: Data collected during the nutrition assessment guides the RDN in selection of the appropriate nutrition diagnosis (i.e., naming the specific problem).</a:t>
            </a:r>
          </a:p>
          <a:p>
            <a:r>
              <a:rPr lang="en-US" b="1" dirty="0" smtClean="0"/>
              <a:t>Nutrition Intervention</a:t>
            </a:r>
            <a:r>
              <a:rPr lang="en-US" dirty="0" smtClean="0"/>
              <a:t>: The RDN then selects the nutrition intervention that will be directed to the root cause (or etiology) of the nutrition problem and aimed at alleviating the signs and symptoms of the diagnosis.</a:t>
            </a:r>
          </a:p>
          <a:p>
            <a:r>
              <a:rPr lang="en-US" b="1" dirty="0" smtClean="0"/>
              <a:t>Nutrition Monitoring/Evaluation</a:t>
            </a:r>
            <a:r>
              <a:rPr lang="en-US" dirty="0" smtClean="0"/>
              <a:t>: The final step of the process is monitoring and evaluation, which the RDN uses to determine if the client has achieved, or is making progress toward, the planned goals. </a:t>
            </a:r>
          </a:p>
          <a:p>
            <a:r>
              <a:rPr lang="en-US" dirty="0" smtClean="0"/>
              <a:t>This is the extended </a:t>
            </a:r>
            <a:r>
              <a:rPr lang="en-US" dirty="0" err="1" smtClean="0"/>
              <a:t>approch</a:t>
            </a:r>
            <a:r>
              <a:rPr lang="en-US" dirty="0" smtClean="0"/>
              <a:t> of Triple A, 1.Assessment 2. </a:t>
            </a:r>
            <a:r>
              <a:rPr lang="en-US" dirty="0" err="1" smtClean="0"/>
              <a:t>anlysis</a:t>
            </a:r>
            <a:r>
              <a:rPr lang="en-US" dirty="0" smtClean="0"/>
              <a:t> 3. </a:t>
            </a:r>
            <a:r>
              <a:rPr lang="en-US" dirty="0" err="1" smtClean="0"/>
              <a:t>Acition</a:t>
            </a:r>
            <a:r>
              <a:rPr lang="en-US" dirty="0" smtClean="0"/>
              <a:t> (3,4)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srcRect l="25183" t="13542" r="22772" b="18750"/>
          <a:stretch>
            <a:fillRect/>
          </a:stretch>
        </p:blipFill>
        <p:spPr bwMode="auto">
          <a:xfrm>
            <a:off x="0" y="1"/>
            <a:ext cx="9144000" cy="7139762"/>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srcRect l="25183" t="13542" r="21523" b="15625"/>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srcRect l="25183" t="13542" r="21523" b="16667"/>
          <a:stretch>
            <a:fillRect/>
          </a:stretch>
        </p:blipFill>
        <p:spPr bwMode="auto">
          <a:xfrm>
            <a:off x="-1" y="0"/>
            <a:ext cx="9832075" cy="723900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srcRect l="25183" t="13542" r="21523" b="19792"/>
          <a:stretch>
            <a:fillRect/>
          </a:stretch>
        </p:blipFill>
        <p:spPr bwMode="auto">
          <a:xfrm>
            <a:off x="-1" y="0"/>
            <a:ext cx="9144001" cy="685800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srcRect l="25183" t="12500" r="21523" b="21875"/>
          <a:stretch>
            <a:fillRect/>
          </a:stretch>
        </p:blipFill>
        <p:spPr bwMode="auto">
          <a:xfrm>
            <a:off x="-1" y="0"/>
            <a:ext cx="9135533" cy="6858000"/>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srcRect l="25183" t="13542" r="22108" b="16667"/>
          <a:stretch>
            <a:fillRect/>
          </a:stretch>
        </p:blipFill>
        <p:spPr bwMode="auto">
          <a:xfrm>
            <a:off x="0" y="152400"/>
            <a:ext cx="9144000" cy="680720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srcRect l="24597" t="13542" r="21523" b="19792"/>
          <a:stretch>
            <a:fillRect/>
          </a:stretch>
        </p:blipFill>
        <p:spPr bwMode="auto">
          <a:xfrm>
            <a:off x="0" y="0"/>
            <a:ext cx="9201150" cy="685800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srcRect l="25183" t="13542" r="21523" b="16667"/>
          <a:stretch>
            <a:fillRect/>
          </a:stretch>
        </p:blipFill>
        <p:spPr bwMode="auto">
          <a:xfrm>
            <a:off x="-1" y="0"/>
            <a:ext cx="9314597" cy="685800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srcRect l="25183" t="13542" r="21523" b="18750"/>
          <a:stretch>
            <a:fillRect/>
          </a:stretch>
        </p:blipFill>
        <p:spPr bwMode="auto">
          <a:xfrm>
            <a:off x="0" y="0"/>
            <a:ext cx="9601200" cy="6858000"/>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srcRect l="25183" t="13542" r="21523" b="17708"/>
          <a:stretch>
            <a:fillRect/>
          </a:stretch>
        </p:blipFill>
        <p:spPr bwMode="auto">
          <a:xfrm>
            <a:off x="-1" y="0"/>
            <a:ext cx="9455727" cy="6858000"/>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3490"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srcRect l="25183" t="13542" r="21523" b="17708"/>
          <a:stretch>
            <a:fillRect/>
          </a:stretch>
        </p:blipFill>
        <p:spPr bwMode="auto">
          <a:xfrm>
            <a:off x="-1" y="0"/>
            <a:ext cx="9455727" cy="6858000"/>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l="25183" t="12500" r="21523" b="16667"/>
          <a:stretch>
            <a:fillRect/>
          </a:stretch>
        </p:blipFill>
        <p:spPr bwMode="auto">
          <a:xfrm>
            <a:off x="0" y="-1"/>
            <a:ext cx="9144000" cy="6832879"/>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srcRect l="25183" t="13542" r="22108" b="16667"/>
          <a:stretch>
            <a:fillRect/>
          </a:stretch>
        </p:blipFill>
        <p:spPr bwMode="auto">
          <a:xfrm>
            <a:off x="-1" y="0"/>
            <a:ext cx="9212239" cy="6858000"/>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srcRect l="25183" t="13542" r="21523" b="19792"/>
          <a:stretch>
            <a:fillRect/>
          </a:stretch>
        </p:blipFill>
        <p:spPr bwMode="auto">
          <a:xfrm>
            <a:off x="-1" y="0"/>
            <a:ext cx="9372601" cy="6858000"/>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srcRect l="25183" t="13542" r="21523" b="17708"/>
          <a:stretch>
            <a:fillRect/>
          </a:stretch>
        </p:blipFill>
        <p:spPr bwMode="auto">
          <a:xfrm>
            <a:off x="0" y="0"/>
            <a:ext cx="9140536" cy="6858000"/>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Nutrition Care Process Terminology - ppt video online download"/>
          <p:cNvPicPr>
            <a:picLocks noChangeAspect="1" noChangeArrowheads="1"/>
          </p:cNvPicPr>
          <p:nvPr/>
        </p:nvPicPr>
        <p:blipFill>
          <a:blip r:embed="rId2"/>
          <a:srcRect/>
          <a:stretch>
            <a:fillRect/>
          </a:stretch>
        </p:blipFill>
        <p:spPr bwMode="auto">
          <a:xfrm>
            <a:off x="1" y="0"/>
            <a:ext cx="9144000" cy="68580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sic Tools Of Quality"/>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l="25183" t="13542" r="22108" b="18750"/>
          <a:stretch>
            <a:fillRect/>
          </a:stretch>
        </p:blipFill>
        <p:spPr bwMode="auto">
          <a:xfrm>
            <a:off x="0" y="0"/>
            <a:ext cx="9179169" cy="6858000"/>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l="25183" t="13542" r="20937" b="19792"/>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l="24597" t="12500" r="22108" b="19792"/>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l="24597" t="13542" r="21522" b="19792"/>
          <a:stretch>
            <a:fillRect/>
          </a:stretch>
        </p:blipFill>
        <p:spPr bwMode="auto">
          <a:xfrm>
            <a:off x="0" y="0"/>
            <a:ext cx="9091613" cy="6858000"/>
          </a:xfrm>
          <a:prstGeom prst="rect">
            <a:avLst/>
          </a:prstGeom>
          <a:noFill/>
          <a:ln w="9525">
            <a:noFill/>
            <a:miter lim="800000"/>
            <a:headEnd/>
            <a:tailEnd/>
          </a:ln>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183</TotalTime>
  <Words>198</Words>
  <Application>Microsoft Office PowerPoint</Application>
  <PresentationFormat>On-screen Show (4:3)</PresentationFormat>
  <Paragraphs>11</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Flow</vt:lpstr>
      <vt:lpstr>   Chapter 6.  Method of Nutritional Management- development of nutritional care plan, evaluation of nutritional care plan. HEA-302</vt:lpstr>
      <vt:lpstr>What is it</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6. Method of Nutritional Management- development of nutritional care plan, evaluation of nutritional care plan.HEA-302</dc:title>
  <dc:creator>User</dc:creator>
  <cp:lastModifiedBy>quazi</cp:lastModifiedBy>
  <cp:revision>36</cp:revision>
  <dcterms:created xsi:type="dcterms:W3CDTF">2006-08-16T00:00:00Z</dcterms:created>
  <dcterms:modified xsi:type="dcterms:W3CDTF">2020-07-05T07:45:11Z</dcterms:modified>
</cp:coreProperties>
</file>