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1" r:id="rId4"/>
    <p:sldId id="258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5664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749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455076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978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10023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9425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4289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0256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6902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160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602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1046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6539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084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6398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642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649E1-8DE6-4D8A-A405-2D1B620379D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8FFA50-ACA6-4D52-8712-2C04D3BE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D%E0%A6%BE%E0%A6%B8%E0%A7%8D%E0%A6%95%E0%A6%B0" TargetMode="External"/><Relationship Id="rId2" Type="http://schemas.openxmlformats.org/officeDocument/2006/relationships/hyperlink" Target="https://bn.wikipedia.org/wiki/%E0%A6%AA%E0%A7%8D%E0%A6%B0%E0%A6%A4%E0%A6%BF%E0%A6%AD%E0%A6%B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bn.wikipedia.org/wiki/%E0%A6%86%E0%A6%AC%E0%A6%BF%E0%A6%B7%E0%A7%8D%E0%A6%95%E0%A6%BE%E0%A6%B0" TargetMode="External"/><Relationship Id="rId4" Type="http://schemas.openxmlformats.org/officeDocument/2006/relationships/hyperlink" Target="https://bn.wikipedia.org/wiki/%E0%A6%B8%E0%A7%8D%E0%A6%A5%E0%A6%AA%E0%A6%A4%E0%A6%B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n.wikipedia.org/wiki/%E0%A6%AA%E0%A6%B2%E0%A6%BF%E0%A6%AE%E0%A7%87%E0%A6%A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Mona_Lisa" TargetMode="External"/><Relationship Id="rId5" Type="http://schemas.openxmlformats.org/officeDocument/2006/relationships/hyperlink" Target="https://en.wikipedia.org/wiki/The_Last_Supper_(Leonardo_da_Vinci)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he_Virgin_and_Child_with_St._Anne_(Leonardo)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en.wikipedia.org/wiki/Madonna_of_the_Carnatio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Virgin_of_the_Rocks" TargetMode="External"/><Relationship Id="rId11" Type="http://schemas.openxmlformats.org/officeDocument/2006/relationships/hyperlink" Target="https://en.wikipedia.org/wiki/Benois_Madonna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9.jpeg"/><Relationship Id="rId4" Type="http://schemas.openxmlformats.org/officeDocument/2006/relationships/image" Target="../media/image7.png"/><Relationship Id="rId9" Type="http://schemas.openxmlformats.org/officeDocument/2006/relationships/hyperlink" Target="https://en.wikipedia.org/wiki/Lady_with_an_Ermin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bn.wikipedia.org/w/index.php?title=%E0%A6%B0%E0%A6%BE%E0%A6%9C%E0%A6%AA%E0%A7%8D%E0%A6%B0%E0%A6%BE%E0%A6%B8%E0%A6%BE%E0%A6%A6&amp;action=edit&amp;redlink=1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bn.wikipedia.org/wiki/%E0%A6%97%E0%A6%BF%E0%A6%B0%E0%A7%8D%E0%A6%9C%E0%A6%B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n.wikipedia.org/wiki/%E0%A6%AA%E0%A6%A6%E0%A6%BE%E0%A6%B0%E0%A7%8D%E0%A6%A5%E0%A6%AC%E0%A6%BF%E0%A6%9C%E0%A7%8D%E0%A6%9E%E0%A6%BE%E0%A6%A8" TargetMode="External"/><Relationship Id="rId5" Type="http://schemas.openxmlformats.org/officeDocument/2006/relationships/hyperlink" Target="https://bn.wikipedia.org/wiki/%E0%A6%9C%E0%A7%80%E0%A6%AC%E0%A6%AC%E0%A6%BF%E0%A6%A6%E0%A7%8D%E0%A6%AF%E0%A6%BE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bn.wikipedia.org/w/index.php?title=%E0%A6%85%E0%A6%99%E0%A7%8D%E0%A6%97%E0%A6%AC%E0%A7%8D%E0%A6%AF%E0%A6%AC%E0%A6%9A%E0%A7%8D%E0%A6%9B%E0%A7%87%E0%A6%A6%E0%A6%AC%E0%A6%BF%E0%A6%A6%E0%A7%8D%E0%A6%AF%E0%A6%BE&amp;action=edit&amp;redlink=1" TargetMode="Externa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Leonardo%27s_fighting_vehicle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E565-0D1A-455E-87CE-49E573DFC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1165" y="954338"/>
            <a:ext cx="5282578" cy="2345454"/>
          </a:xfrm>
        </p:spPr>
        <p:txBody>
          <a:bodyPr>
            <a:normAutofit fontScale="90000"/>
          </a:bodyPr>
          <a:lstStyle/>
          <a:p>
            <a:r>
              <a:rPr lang="bn-IN" b="0" i="0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  <a:cs typeface="Linux Libertine"/>
              </a:rPr>
              <a:t>লিওনার্দো দা ভিঞ্চি</a:t>
            </a:r>
            <a:b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  <a:cs typeface="Linux Libertine"/>
              </a:rPr>
            </a:b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  <a:cs typeface="Linux Libertine"/>
              </a:rPr>
              <a:t>(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Leonardo da Vinci)</a:t>
            </a:r>
            <a:br>
              <a:rPr lang="bn-IN" b="0" i="0" dirty="0">
                <a:solidFill>
                  <a:srgbClr val="000000"/>
                </a:solidFill>
                <a:effectLst/>
                <a:cs typeface="Linux Libertine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1C58F-3822-41E1-97F2-CC83465DE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179" y="2796209"/>
            <a:ext cx="4924770" cy="3107454"/>
          </a:xfrm>
        </p:spPr>
        <p:txBody>
          <a:bodyPr>
            <a:noAutofit/>
          </a:bodyPr>
          <a:lstStyle/>
          <a:p>
            <a:r>
              <a:rPr lang="as-I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পূর্ণ নাম লেওনার্দো দি সের পিয়েরো দা ভিঞ্চি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(Leonardo di ser Piero da Vinci)</a:t>
            </a:r>
            <a:r>
              <a:rPr lang="as-I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(এপ্রিল ১৪/এপ্রিল ১৫, ১৪৫২ - মে ২, ১৫১৯) ইতালীয় রেনেসাঁসের কালজয়ী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শিল্পী।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B5CB01-23F1-47A6-8CB5-7B83FA779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752" y="1086678"/>
            <a:ext cx="3999460" cy="48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3680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7B374E-2D62-4848-BCF0-532A5A996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2383" y="1908310"/>
            <a:ext cx="5433391" cy="3836323"/>
          </a:xfrm>
        </p:spPr>
        <p:txBody>
          <a:bodyPr>
            <a:normAutofit/>
          </a:bodyPr>
          <a:lstStyle/>
          <a:p>
            <a:r>
              <a:rPr lang="as-IN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অবশ্য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s-IN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বহুমুখী </a:t>
            </a:r>
            <a:r>
              <a:rPr lang="as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2" tooltip="প্রতিভ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প্রতিভাধর</a:t>
            </a:r>
            <a:r>
              <a:rPr lang="as-IN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লিওনার্দো দা ভিঞ্চির অন্যান্য পরিচয়ও সুবিদিত- </a:t>
            </a:r>
            <a:r>
              <a:rPr lang="as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3" tooltip="ভাস্ক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ভাস্কর</a:t>
            </a:r>
            <a:r>
              <a:rPr lang="as-IN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as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4" tooltip="স্থপত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স্থপতি</a:t>
            </a:r>
            <a:r>
              <a:rPr lang="as-IN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সঙ্গীতজ্ঞ, সমরযন্ত্রশিল্পী এবং বিংশ শতাব্দীর বহু বৈজ্ঞানিক </a:t>
            </a:r>
            <a:r>
              <a:rPr lang="as-IN" sz="2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5" tooltip="আবিষ্কা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আবিষ্কারের</a:t>
            </a:r>
            <a:r>
              <a:rPr lang="as-IN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নেপথ্য জনক।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3776F0-4425-4FF5-B7C5-F9A07D328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8" y="993913"/>
            <a:ext cx="3458817" cy="3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7529CA-9361-49F3-B9A5-37062FB80750}"/>
              </a:ext>
            </a:extLst>
          </p:cNvPr>
          <p:cNvSpPr/>
          <p:nvPr/>
        </p:nvSpPr>
        <p:spPr>
          <a:xfrm>
            <a:off x="7898296" y="4982816"/>
            <a:ext cx="3458817" cy="10204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লাল খড়িতে ১৫১২-১৫১৫ খ্রিষ্টাব্দের মধ্যে আঁকা লিওনার্দোর আত্মপ্রতিকৃতি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2060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B68E73-0B2B-4154-9625-044B748C3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1113183"/>
            <a:ext cx="8915399" cy="867835"/>
          </a:xfrm>
        </p:spPr>
        <p:txBody>
          <a:bodyPr>
            <a:normAutofit/>
          </a:bodyPr>
          <a:lstStyle/>
          <a:p>
            <a:r>
              <a:rPr lang="as-IN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</a:rPr>
              <a:t>অনেক ঐতিহাসিক ও পণ্ডিত লিওনার্দোকে </a:t>
            </a:r>
            <a:r>
              <a:rPr lang="as-IN" sz="2400" b="0" i="1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  <a:hlinkClick r:id="rId2" tooltip="পলিমে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"ইউনিভার্সাল প্রতিভা"</a:t>
            </a:r>
            <a:r>
              <a:rPr lang="as-IN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</a:rPr>
              <a:t> বা "রেনেসাঁ মানব" আখ্যা দিয়েছেন।তার বিখ্যাত শিল্পকর্মগুলো</a:t>
            </a:r>
            <a:r>
              <a:rPr lang="en-US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</a:rPr>
              <a:t> -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76FD0-9E58-4451-BDF4-04839346D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4" y="2420773"/>
            <a:ext cx="3626056" cy="3103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97B4A-82BE-43E1-A0F3-F382AB581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912" y="2420773"/>
            <a:ext cx="3405808" cy="310313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C05F74-DD80-4157-A747-CD902F8FAECB}"/>
              </a:ext>
            </a:extLst>
          </p:cNvPr>
          <p:cNvSpPr/>
          <p:nvPr/>
        </p:nvSpPr>
        <p:spPr>
          <a:xfrm>
            <a:off x="3246783" y="5671930"/>
            <a:ext cx="2610678" cy="5963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The Last Supper (Leonardo da Vinc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Last Supper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210CC1-07FF-4A2D-BF50-B2BCA7A03001}"/>
              </a:ext>
            </a:extLst>
          </p:cNvPr>
          <p:cNvSpPr/>
          <p:nvPr/>
        </p:nvSpPr>
        <p:spPr>
          <a:xfrm>
            <a:off x="7444477" y="5671931"/>
            <a:ext cx="2610678" cy="5963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Mona Lisa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9793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F5C380-2DBD-44FC-B7AE-A41F269CF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51" y="450574"/>
            <a:ext cx="3220278" cy="2425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7F4A9-5DC0-40E0-8EE5-CD29FF75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750" y="450574"/>
            <a:ext cx="2538517" cy="242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2BC3D8-8F32-48D4-B619-80DDBA3AC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765" y="3654287"/>
            <a:ext cx="3009694" cy="242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C94E4F-1A1E-4107-A610-6E557E762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835" y="450574"/>
            <a:ext cx="2948609" cy="24251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9C87EE-9671-4D68-8993-10F44C6D1C4F}"/>
              </a:ext>
            </a:extLst>
          </p:cNvPr>
          <p:cNvSpPr/>
          <p:nvPr/>
        </p:nvSpPr>
        <p:spPr>
          <a:xfrm>
            <a:off x="1693344" y="2975998"/>
            <a:ext cx="2690192" cy="390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Virgin of the Rock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Virgin of the Rocks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D4AEDB-32DA-4C45-9628-87AC9093E641}"/>
              </a:ext>
            </a:extLst>
          </p:cNvPr>
          <p:cNvSpPr/>
          <p:nvPr/>
        </p:nvSpPr>
        <p:spPr>
          <a:xfrm>
            <a:off x="6987206" y="6182139"/>
            <a:ext cx="2478157" cy="4505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Madonna with a carnation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0C13A7-4F0C-4857-B34F-1369961A2469}"/>
              </a:ext>
            </a:extLst>
          </p:cNvPr>
          <p:cNvSpPr/>
          <p:nvPr/>
        </p:nvSpPr>
        <p:spPr>
          <a:xfrm>
            <a:off x="5088834" y="2975998"/>
            <a:ext cx="2948609" cy="390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Virgin and Child with St. Anne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5C0414-4495-4376-B4CA-13A2BC396021}"/>
              </a:ext>
            </a:extLst>
          </p:cNvPr>
          <p:cNvSpPr/>
          <p:nvPr/>
        </p:nvSpPr>
        <p:spPr>
          <a:xfrm>
            <a:off x="8226286" y="2975998"/>
            <a:ext cx="2690192" cy="390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1" u="none" strike="noStrike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Lady with an Erm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Lady with an Ermine</a:t>
            </a:r>
            <a:r>
              <a:rPr lang="en-US" b="1" i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n-US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9EBE052-2652-4079-941C-B8AF4CA8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33" y="3654286"/>
            <a:ext cx="3041305" cy="24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0F6C48-B408-4F8D-8321-610A36434581}"/>
              </a:ext>
            </a:extLst>
          </p:cNvPr>
          <p:cNvSpPr/>
          <p:nvPr/>
        </p:nvSpPr>
        <p:spPr>
          <a:xfrm>
            <a:off x="3304208" y="6182139"/>
            <a:ext cx="2478157" cy="4505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Benois</a:t>
            </a:r>
            <a:r>
              <a:rPr lang="en-US" b="1" i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Madonna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7508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BF24B5-2AF6-4191-A6E6-98B683479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945" y="1046923"/>
            <a:ext cx="4050126" cy="4916555"/>
          </a:xfrm>
        </p:spPr>
        <p:txBody>
          <a:bodyPr>
            <a:noAutofit/>
          </a:bodyPr>
          <a:lstStyle/>
          <a:p>
            <a:r>
              <a:rPr lang="as-IN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  <a:hlinkClick r:id="rId2" tooltip="গির্জ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গির্জা</a:t>
            </a:r>
            <a:r>
              <a:rPr lang="as-IN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</a:rPr>
              <a:t> ও </a:t>
            </a:r>
            <a:r>
              <a:rPr lang="as-IN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  <a:hlinkClick r:id="rId3" tooltip="রাজপ্রাসাদ (পাতার অস্তিত্ব নেই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রাজপ্রাসাদের</a:t>
            </a:r>
            <a:r>
              <a:rPr lang="as-IN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</a:rPr>
              <a:t> দেয়ালে চিত্রাঙ্কন এবং রাজকীয় ব্যক্তিবর্গের ভাস্কর্য নির্মাণের পাশাপাশি বেসামরিক এবং সামরিক প্রকৌশলী হিসাবে বিভিন্ন ক্ষেত্রে ক্রমবর্ধমান জ্ঞানের প্রয়োগ, </a:t>
            </a:r>
            <a:r>
              <a:rPr lang="as-IN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  <a:hlinkClick r:id="rId4" tooltip="অঙ্গব্যবচ্ছেদবিদ্যা (পাতার অস্তিত্ব নেই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অঙ্গব্যবচ্ছেদবিদ্যা</a:t>
            </a:r>
            <a:r>
              <a:rPr lang="as-IN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</a:rPr>
              <a:t>, </a:t>
            </a:r>
            <a:r>
              <a:rPr lang="as-IN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  <a:hlinkClick r:id="rId5" tooltip="জীববিদ্য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জীববিদ্যা</a:t>
            </a:r>
            <a:r>
              <a:rPr lang="as-IN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</a:rPr>
              <a:t>, গণিত ও </a:t>
            </a:r>
            <a:r>
              <a:rPr lang="as-IN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  <a:hlinkClick r:id="rId6" tooltip="পদার্থবিজ্ঞা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পদার্থবিদ্যার</a:t>
            </a:r>
            <a:r>
              <a:rPr lang="as-IN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SutonnyMJ" pitchFamily="2" charset="0"/>
              </a:rPr>
              <a:t> মতো বিচিত্র সব বিষয়ের ক্ষেত্রে তিনি গভীর অনুসন্ধিৎসা প্রদর্শন করেন এবং মৌলিক উদ্ভাবনী শক্তির পরিচয় দেন।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30F201E-4503-458B-8A63-CA6BB47C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38" y="567359"/>
            <a:ext cx="2371726" cy="2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4DA4EF-0989-4F1A-BD46-551E289E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908" y="567359"/>
            <a:ext cx="2064578" cy="2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0634A4E-2C94-423C-9BA0-91629AD7C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908" y="3505200"/>
            <a:ext cx="2064578" cy="2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C9F4C3A-363B-42A0-9E83-9B7123515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39" y="3505200"/>
            <a:ext cx="2371725" cy="2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0116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E45506E-D98C-41BB-9B4C-5045CE6A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7" y="470661"/>
            <a:ext cx="3326297" cy="27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0BA31722-0602-4E25-BF66-6BEEFEF22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84" y="3842922"/>
            <a:ext cx="3141250" cy="23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4603398-51CE-4DDA-A36D-6FD791CE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61" y="470661"/>
            <a:ext cx="3617843" cy="27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82AECE-3D20-4722-BD21-29072855624A}"/>
              </a:ext>
            </a:extLst>
          </p:cNvPr>
          <p:cNvSpPr/>
          <p:nvPr/>
        </p:nvSpPr>
        <p:spPr>
          <a:xfrm>
            <a:off x="3339548" y="3246784"/>
            <a:ext cx="2888974" cy="5166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scythed chariot and a </a:t>
            </a:r>
            <a:r>
              <a:rPr lang="en-US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Leonardo's fighting vehic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fighting vehicle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A812C5-FBBD-433E-AAA7-0686888450D7}"/>
              </a:ext>
            </a:extLst>
          </p:cNvPr>
          <p:cNvSpPr/>
          <p:nvPr/>
        </p:nvSpPr>
        <p:spPr>
          <a:xfrm>
            <a:off x="7779026" y="3296480"/>
            <a:ext cx="2729948" cy="493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design for a flying machine (c. 1488)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9E4F4F-C522-4B2C-83E5-C2634F2DC440}"/>
              </a:ext>
            </a:extLst>
          </p:cNvPr>
          <p:cNvSpPr/>
          <p:nvPr/>
        </p:nvSpPr>
        <p:spPr>
          <a:xfrm>
            <a:off x="4664765" y="6241567"/>
            <a:ext cx="4081670" cy="4706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 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aerial screw</a:t>
            </a:r>
            <a:r>
              <a:rPr 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(c. 1489), suggestive of a helicopter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7354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Wis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205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SutonnyMJ</vt:lpstr>
      <vt:lpstr>Times New Roman</vt:lpstr>
      <vt:lpstr>Wingdings 3</vt:lpstr>
      <vt:lpstr>Wisp</vt:lpstr>
      <vt:lpstr>লিওনার্দো দা ভিঞ্চি (Leonardo da Vinci)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লিওনার্দো দা ভিঞ্চি (Leonardo da Vinci) </dc:title>
  <dc:creator>Chandni</dc:creator>
  <cp:lastModifiedBy>Chandni</cp:lastModifiedBy>
  <cp:revision>3</cp:revision>
  <dcterms:created xsi:type="dcterms:W3CDTF">2020-07-27T14:08:35Z</dcterms:created>
  <dcterms:modified xsi:type="dcterms:W3CDTF">2020-08-05T05:56:43Z</dcterms:modified>
</cp:coreProperties>
</file>